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1" r:id="rId5"/>
  </p:sldMasterIdLst>
  <p:sldIdLst>
    <p:sldId id="256" r:id="rId6"/>
    <p:sldId id="354" r:id="rId7"/>
    <p:sldId id="355" r:id="rId8"/>
    <p:sldId id="257" r:id="rId9"/>
    <p:sldId id="306" r:id="rId10"/>
    <p:sldId id="301" r:id="rId11"/>
    <p:sldId id="308" r:id="rId12"/>
    <p:sldId id="307" r:id="rId13"/>
    <p:sldId id="304" r:id="rId14"/>
    <p:sldId id="305" r:id="rId15"/>
    <p:sldId id="302" r:id="rId16"/>
    <p:sldId id="309" r:id="rId17"/>
    <p:sldId id="314" r:id="rId18"/>
    <p:sldId id="311" r:id="rId19"/>
    <p:sldId id="315" r:id="rId20"/>
    <p:sldId id="313" r:id="rId21"/>
    <p:sldId id="312" r:id="rId22"/>
    <p:sldId id="310" r:id="rId23"/>
    <p:sldId id="316" r:id="rId24"/>
    <p:sldId id="318" r:id="rId25"/>
    <p:sldId id="319" r:id="rId26"/>
    <p:sldId id="320" r:id="rId27"/>
    <p:sldId id="353" r:id="rId28"/>
    <p:sldId id="323" r:id="rId29"/>
    <p:sldId id="317" r:id="rId30"/>
    <p:sldId id="321" r:id="rId31"/>
    <p:sldId id="326" r:id="rId32"/>
    <p:sldId id="325" r:id="rId33"/>
    <p:sldId id="328" r:id="rId34"/>
    <p:sldId id="327" r:id="rId35"/>
    <p:sldId id="331" r:id="rId36"/>
    <p:sldId id="330" r:id="rId37"/>
    <p:sldId id="329" r:id="rId38"/>
    <p:sldId id="324" r:id="rId39"/>
    <p:sldId id="343" r:id="rId40"/>
    <p:sldId id="334" r:id="rId41"/>
    <p:sldId id="344" r:id="rId42"/>
    <p:sldId id="356" r:id="rId43"/>
    <p:sldId id="335" r:id="rId44"/>
    <p:sldId id="345" r:id="rId45"/>
    <p:sldId id="357" r:id="rId46"/>
    <p:sldId id="337" r:id="rId47"/>
    <p:sldId id="346" r:id="rId48"/>
    <p:sldId id="338" r:id="rId49"/>
    <p:sldId id="347" r:id="rId50"/>
    <p:sldId id="348" r:id="rId51"/>
    <p:sldId id="339" r:id="rId52"/>
    <p:sldId id="349" r:id="rId53"/>
    <p:sldId id="340" r:id="rId54"/>
    <p:sldId id="350" r:id="rId55"/>
    <p:sldId id="341" r:id="rId56"/>
    <p:sldId id="351" r:id="rId57"/>
    <p:sldId id="352" r:id="rId58"/>
    <p:sldId id="276" r:id="rId59"/>
    <p:sldId id="342" r:id="rId60"/>
    <p:sldId id="336" r:id="rId61"/>
    <p:sldId id="333" r:id="rId62"/>
    <p:sldId id="300" r:id="rId63"/>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Palatino Linotype" pitchFamily="18" charset="0"/>
        <a:ea typeface="+mn-ea"/>
        <a:cs typeface="Arial" charset="0"/>
      </a:defRPr>
    </a:lvl1pPr>
    <a:lvl2pPr marL="457200" algn="l" rtl="0" fontAlgn="base">
      <a:spcBef>
        <a:spcPct val="0"/>
      </a:spcBef>
      <a:spcAft>
        <a:spcPct val="0"/>
      </a:spcAft>
      <a:defRPr kern="1200">
        <a:solidFill>
          <a:schemeClr val="tx1"/>
        </a:solidFill>
        <a:latin typeface="Palatino Linotype" pitchFamily="18" charset="0"/>
        <a:ea typeface="+mn-ea"/>
        <a:cs typeface="Arial" charset="0"/>
      </a:defRPr>
    </a:lvl2pPr>
    <a:lvl3pPr marL="914400" algn="l" rtl="0" fontAlgn="base">
      <a:spcBef>
        <a:spcPct val="0"/>
      </a:spcBef>
      <a:spcAft>
        <a:spcPct val="0"/>
      </a:spcAft>
      <a:defRPr kern="1200">
        <a:solidFill>
          <a:schemeClr val="tx1"/>
        </a:solidFill>
        <a:latin typeface="Palatino Linotype" pitchFamily="18" charset="0"/>
        <a:ea typeface="+mn-ea"/>
        <a:cs typeface="Arial" charset="0"/>
      </a:defRPr>
    </a:lvl3pPr>
    <a:lvl4pPr marL="1371600" algn="l" rtl="0" fontAlgn="base">
      <a:spcBef>
        <a:spcPct val="0"/>
      </a:spcBef>
      <a:spcAft>
        <a:spcPct val="0"/>
      </a:spcAft>
      <a:defRPr kern="1200">
        <a:solidFill>
          <a:schemeClr val="tx1"/>
        </a:solidFill>
        <a:latin typeface="Palatino Linotype" pitchFamily="18" charset="0"/>
        <a:ea typeface="+mn-ea"/>
        <a:cs typeface="Arial" charset="0"/>
      </a:defRPr>
    </a:lvl4pPr>
    <a:lvl5pPr marL="1828800" algn="l" rtl="0" fontAlgn="base">
      <a:spcBef>
        <a:spcPct val="0"/>
      </a:spcBef>
      <a:spcAft>
        <a:spcPct val="0"/>
      </a:spcAft>
      <a:defRPr kern="1200">
        <a:solidFill>
          <a:schemeClr val="tx1"/>
        </a:solidFill>
        <a:latin typeface="Palatino Linotype" pitchFamily="18" charset="0"/>
        <a:ea typeface="+mn-ea"/>
        <a:cs typeface="Arial" charset="0"/>
      </a:defRPr>
    </a:lvl5pPr>
    <a:lvl6pPr marL="2286000" algn="l" defTabSz="914400" rtl="0" eaLnBrk="1" latinLnBrk="0" hangingPunct="1">
      <a:defRPr kern="1200">
        <a:solidFill>
          <a:schemeClr val="tx1"/>
        </a:solidFill>
        <a:latin typeface="Palatino Linotype" pitchFamily="18" charset="0"/>
        <a:ea typeface="+mn-ea"/>
        <a:cs typeface="Arial" charset="0"/>
      </a:defRPr>
    </a:lvl6pPr>
    <a:lvl7pPr marL="2743200" algn="l" defTabSz="914400" rtl="0" eaLnBrk="1" latinLnBrk="0" hangingPunct="1">
      <a:defRPr kern="1200">
        <a:solidFill>
          <a:schemeClr val="tx1"/>
        </a:solidFill>
        <a:latin typeface="Palatino Linotype" pitchFamily="18" charset="0"/>
        <a:ea typeface="+mn-ea"/>
        <a:cs typeface="Arial" charset="0"/>
      </a:defRPr>
    </a:lvl7pPr>
    <a:lvl8pPr marL="3200400" algn="l" defTabSz="914400" rtl="0" eaLnBrk="1" latinLnBrk="0" hangingPunct="1">
      <a:defRPr kern="1200">
        <a:solidFill>
          <a:schemeClr val="tx1"/>
        </a:solidFill>
        <a:latin typeface="Palatino Linotype" pitchFamily="18" charset="0"/>
        <a:ea typeface="+mn-ea"/>
        <a:cs typeface="Arial" charset="0"/>
      </a:defRPr>
    </a:lvl8pPr>
    <a:lvl9pPr marL="3657600" algn="l" defTabSz="914400" rtl="0" eaLnBrk="1" latinLnBrk="0" hangingPunct="1">
      <a:defRPr kern="1200">
        <a:solidFill>
          <a:schemeClr val="tx1"/>
        </a:solidFill>
        <a:latin typeface="Palatino Linotype" pitchFamily="18" charset="0"/>
        <a:ea typeface="+mn-ea"/>
        <a:cs typeface="Arial"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24" autoAdjust="0"/>
    <p:restoredTop sz="94660"/>
  </p:normalViewPr>
  <p:slideViewPr>
    <p:cSldViewPr snapToGrid="0">
      <p:cViewPr varScale="1">
        <p:scale>
          <a:sx n="26" d="100"/>
          <a:sy n="26" d="100"/>
        </p:scale>
        <p:origin x="66" y="13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slide" Target="slides/slide58.xml"/><Relationship Id="rId68" Type="http://schemas.microsoft.com/office/2016/11/relationships/changesInfo" Target="changesInfos/changesInfo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slide" Target="slides/slide56.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tableStyles" Target="tableStyle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aves, Amber" userId="14468c11-526e-4c30-a0bb-8b1f044b21d4" providerId="ADAL" clId="{B118DDB6-3B9A-46F2-9E2C-C33CF817B5B9}"/>
    <pc:docChg chg="modSld">
      <pc:chgData name="Graves, Amber" userId="14468c11-526e-4c30-a0bb-8b1f044b21d4" providerId="ADAL" clId="{B118DDB6-3B9A-46F2-9E2C-C33CF817B5B9}" dt="2020-04-16T12:36:02.342" v="32" actId="13244"/>
      <pc:docMkLst>
        <pc:docMk/>
      </pc:docMkLst>
      <pc:sldChg chg="modSp">
        <pc:chgData name="Graves, Amber" userId="14468c11-526e-4c30-a0bb-8b1f044b21d4" providerId="ADAL" clId="{B118DDB6-3B9A-46F2-9E2C-C33CF817B5B9}" dt="2020-04-16T12:34:18.661" v="4" actId="13244"/>
        <pc:sldMkLst>
          <pc:docMk/>
          <pc:sldMk cId="789904971" sldId="257"/>
        </pc:sldMkLst>
        <pc:spChg chg="mod">
          <ac:chgData name="Graves, Amber" userId="14468c11-526e-4c30-a0bb-8b1f044b21d4" providerId="ADAL" clId="{B118DDB6-3B9A-46F2-9E2C-C33CF817B5B9}" dt="2020-04-16T12:34:12.628" v="2" actId="13244"/>
          <ac:spMkLst>
            <pc:docMk/>
            <pc:sldMk cId="789904971" sldId="257"/>
            <ac:spMk id="2" creationId="{00000000-0000-0000-0000-000000000000}"/>
          </ac:spMkLst>
        </pc:spChg>
        <pc:spChg chg="mod">
          <ac:chgData name="Graves, Amber" userId="14468c11-526e-4c30-a0bb-8b1f044b21d4" providerId="ADAL" clId="{B118DDB6-3B9A-46F2-9E2C-C33CF817B5B9}" dt="2020-04-16T12:34:18.661" v="4" actId="13244"/>
          <ac:spMkLst>
            <pc:docMk/>
            <pc:sldMk cId="789904971" sldId="257"/>
            <ac:spMk id="10" creationId="{8AF4A890-DF2C-4BA9-91D6-FC9A739727FD}"/>
          </ac:spMkLst>
        </pc:spChg>
        <pc:spChg chg="mod">
          <ac:chgData name="Graves, Amber" userId="14468c11-526e-4c30-a0bb-8b1f044b21d4" providerId="ADAL" clId="{B118DDB6-3B9A-46F2-9E2C-C33CF817B5B9}" dt="2020-04-16T12:34:17.020" v="3" actId="13244"/>
          <ac:spMkLst>
            <pc:docMk/>
            <pc:sldMk cId="789904971" sldId="257"/>
            <ac:spMk id="12" creationId="{9C7F491B-2E20-464B-8E3A-7C80C3C3F36C}"/>
          </ac:spMkLst>
        </pc:spChg>
      </pc:sldChg>
      <pc:sldChg chg="modSp">
        <pc:chgData name="Graves, Amber" userId="14468c11-526e-4c30-a0bb-8b1f044b21d4" providerId="ADAL" clId="{B118DDB6-3B9A-46F2-9E2C-C33CF817B5B9}" dt="2020-04-16T12:34:29.416" v="8" actId="13244"/>
        <pc:sldMkLst>
          <pc:docMk/>
          <pc:sldMk cId="1796442875" sldId="311"/>
        </pc:sldMkLst>
        <pc:spChg chg="mod">
          <ac:chgData name="Graves, Amber" userId="14468c11-526e-4c30-a0bb-8b1f044b21d4" providerId="ADAL" clId="{B118DDB6-3B9A-46F2-9E2C-C33CF817B5B9}" dt="2020-04-16T12:34:22.992" v="5" actId="13244"/>
          <ac:spMkLst>
            <pc:docMk/>
            <pc:sldMk cId="1796442875" sldId="311"/>
            <ac:spMk id="2" creationId="{00000000-0000-0000-0000-000000000000}"/>
          </ac:spMkLst>
        </pc:spChg>
        <pc:spChg chg="mod">
          <ac:chgData name="Graves, Amber" userId="14468c11-526e-4c30-a0bb-8b1f044b21d4" providerId="ADAL" clId="{B118DDB6-3B9A-46F2-9E2C-C33CF817B5B9}" dt="2020-04-16T12:34:28.080" v="7" actId="13244"/>
          <ac:spMkLst>
            <pc:docMk/>
            <pc:sldMk cId="1796442875" sldId="311"/>
            <ac:spMk id="3" creationId="{00000000-0000-0000-0000-000000000000}"/>
          </ac:spMkLst>
        </pc:spChg>
        <pc:spChg chg="mod">
          <ac:chgData name="Graves, Amber" userId="14468c11-526e-4c30-a0bb-8b1f044b21d4" providerId="ADAL" clId="{B118DDB6-3B9A-46F2-9E2C-C33CF817B5B9}" dt="2020-04-16T12:34:29.416" v="8" actId="13244"/>
          <ac:spMkLst>
            <pc:docMk/>
            <pc:sldMk cId="1796442875" sldId="311"/>
            <ac:spMk id="4" creationId="{C9B1F373-0939-4A19-93B6-13ADAFF7C09F}"/>
          </ac:spMkLst>
        </pc:spChg>
      </pc:sldChg>
      <pc:sldChg chg="modSp">
        <pc:chgData name="Graves, Amber" userId="14468c11-526e-4c30-a0bb-8b1f044b21d4" providerId="ADAL" clId="{B118DDB6-3B9A-46F2-9E2C-C33CF817B5B9}" dt="2020-04-16T12:35:12.135" v="22" actId="13244"/>
        <pc:sldMkLst>
          <pc:docMk/>
          <pc:sldMk cId="3491802366" sldId="312"/>
        </pc:sldMkLst>
        <pc:spChg chg="mod">
          <ac:chgData name="Graves, Amber" userId="14468c11-526e-4c30-a0bb-8b1f044b21d4" providerId="ADAL" clId="{B118DDB6-3B9A-46F2-9E2C-C33CF817B5B9}" dt="2020-04-16T12:35:12.135" v="22" actId="13244"/>
          <ac:spMkLst>
            <pc:docMk/>
            <pc:sldMk cId="3491802366" sldId="312"/>
            <ac:spMk id="3" creationId="{00000000-0000-0000-0000-000000000000}"/>
          </ac:spMkLst>
        </pc:spChg>
        <pc:spChg chg="mod">
          <ac:chgData name="Graves, Amber" userId="14468c11-526e-4c30-a0bb-8b1f044b21d4" providerId="ADAL" clId="{B118DDB6-3B9A-46F2-9E2C-C33CF817B5B9}" dt="2020-04-16T12:35:06.499" v="20" actId="13244"/>
          <ac:spMkLst>
            <pc:docMk/>
            <pc:sldMk cId="3491802366" sldId="312"/>
            <ac:spMk id="4" creationId="{7F1CB375-A615-4147-9465-892794685145}"/>
          </ac:spMkLst>
        </pc:spChg>
        <pc:spChg chg="mod">
          <ac:chgData name="Graves, Amber" userId="14468c11-526e-4c30-a0bb-8b1f044b21d4" providerId="ADAL" clId="{B118DDB6-3B9A-46F2-9E2C-C33CF817B5B9}" dt="2020-04-16T12:35:10.554" v="21" actId="13244"/>
          <ac:spMkLst>
            <pc:docMk/>
            <pc:sldMk cId="3491802366" sldId="312"/>
            <ac:spMk id="6" creationId="{CF5F900A-7973-45A7-9574-03AB539337B2}"/>
          </ac:spMkLst>
        </pc:spChg>
      </pc:sldChg>
      <pc:sldChg chg="modSp">
        <pc:chgData name="Graves, Amber" userId="14468c11-526e-4c30-a0bb-8b1f044b21d4" providerId="ADAL" clId="{B118DDB6-3B9A-46F2-9E2C-C33CF817B5B9}" dt="2020-04-16T12:34:57.055" v="19" actId="13244"/>
        <pc:sldMkLst>
          <pc:docMk/>
          <pc:sldMk cId="2247273074" sldId="313"/>
        </pc:sldMkLst>
        <pc:spChg chg="mod">
          <ac:chgData name="Graves, Amber" userId="14468c11-526e-4c30-a0bb-8b1f044b21d4" providerId="ADAL" clId="{B118DDB6-3B9A-46F2-9E2C-C33CF817B5B9}" dt="2020-04-16T12:34:57.055" v="19" actId="13244"/>
          <ac:spMkLst>
            <pc:docMk/>
            <pc:sldMk cId="2247273074" sldId="313"/>
            <ac:spMk id="3" creationId="{00000000-0000-0000-0000-000000000000}"/>
          </ac:spMkLst>
        </pc:spChg>
        <pc:spChg chg="mod">
          <ac:chgData name="Graves, Amber" userId="14468c11-526e-4c30-a0bb-8b1f044b21d4" providerId="ADAL" clId="{B118DDB6-3B9A-46F2-9E2C-C33CF817B5B9}" dt="2020-04-16T12:34:54.094" v="17" actId="13244"/>
          <ac:spMkLst>
            <pc:docMk/>
            <pc:sldMk cId="2247273074" sldId="313"/>
            <ac:spMk id="4" creationId="{C9B1F373-0939-4A19-93B6-13ADAFF7C09F}"/>
          </ac:spMkLst>
        </pc:spChg>
        <pc:spChg chg="mod">
          <ac:chgData name="Graves, Amber" userId="14468c11-526e-4c30-a0bb-8b1f044b21d4" providerId="ADAL" clId="{B118DDB6-3B9A-46F2-9E2C-C33CF817B5B9}" dt="2020-04-16T12:34:50.771" v="15" actId="13244"/>
          <ac:spMkLst>
            <pc:docMk/>
            <pc:sldMk cId="2247273074" sldId="313"/>
            <ac:spMk id="5" creationId="{8A0E7E82-E664-45CA-BA9D-A8519BF25C6C}"/>
          </ac:spMkLst>
        </pc:spChg>
        <pc:spChg chg="mod">
          <ac:chgData name="Graves, Amber" userId="14468c11-526e-4c30-a0bb-8b1f044b21d4" providerId="ADAL" clId="{B118DDB6-3B9A-46F2-9E2C-C33CF817B5B9}" dt="2020-04-16T12:34:52.626" v="16" actId="13244"/>
          <ac:spMkLst>
            <pc:docMk/>
            <pc:sldMk cId="2247273074" sldId="313"/>
            <ac:spMk id="16" creationId="{55F78314-1209-4914-B1ED-14A34A44E4DA}"/>
          </ac:spMkLst>
        </pc:spChg>
        <pc:spChg chg="mod">
          <ac:chgData name="Graves, Amber" userId="14468c11-526e-4c30-a0bb-8b1f044b21d4" providerId="ADAL" clId="{B118DDB6-3B9A-46F2-9E2C-C33CF817B5B9}" dt="2020-04-16T12:34:47.233" v="13" actId="13244"/>
          <ac:spMkLst>
            <pc:docMk/>
            <pc:sldMk cId="2247273074" sldId="313"/>
            <ac:spMk id="17" creationId="{49E1717B-3A49-4079-876C-00AC45A6A162}"/>
          </ac:spMkLst>
        </pc:spChg>
        <pc:spChg chg="mod">
          <ac:chgData name="Graves, Amber" userId="14468c11-526e-4c30-a0bb-8b1f044b21d4" providerId="ADAL" clId="{B118DDB6-3B9A-46F2-9E2C-C33CF817B5B9}" dt="2020-04-16T12:34:44.960" v="12" actId="13244"/>
          <ac:spMkLst>
            <pc:docMk/>
            <pc:sldMk cId="2247273074" sldId="313"/>
            <ac:spMk id="18" creationId="{41B8531F-5725-4749-91D5-9A936B1FC25D}"/>
          </ac:spMkLst>
        </pc:spChg>
        <pc:picChg chg="mod">
          <ac:chgData name="Graves, Amber" userId="14468c11-526e-4c30-a0bb-8b1f044b21d4" providerId="ADAL" clId="{B118DDB6-3B9A-46F2-9E2C-C33CF817B5B9}" dt="2020-04-16T12:34:55.771" v="18" actId="13244"/>
          <ac:picMkLst>
            <pc:docMk/>
            <pc:sldMk cId="2247273074" sldId="313"/>
            <ac:picMk id="10" creationId="{8A4424D5-3C3D-4558-BC34-8872750B309B}"/>
          </ac:picMkLst>
        </pc:picChg>
        <pc:picChg chg="mod">
          <ac:chgData name="Graves, Amber" userId="14468c11-526e-4c30-a0bb-8b1f044b21d4" providerId="ADAL" clId="{B118DDB6-3B9A-46F2-9E2C-C33CF817B5B9}" dt="2020-04-16T12:34:49.104" v="14" actId="13244"/>
          <ac:picMkLst>
            <pc:docMk/>
            <pc:sldMk cId="2247273074" sldId="313"/>
            <ac:picMk id="13" creationId="{FEBFC99B-E7E9-426E-9F05-BA02809690EA}"/>
          </ac:picMkLst>
        </pc:picChg>
      </pc:sldChg>
      <pc:sldChg chg="modSp">
        <pc:chgData name="Graves, Amber" userId="14468c11-526e-4c30-a0bb-8b1f044b21d4" providerId="ADAL" clId="{B118DDB6-3B9A-46F2-9E2C-C33CF817B5B9}" dt="2020-04-16T12:34:38.169" v="11" actId="13244"/>
        <pc:sldMkLst>
          <pc:docMk/>
          <pc:sldMk cId="460366875" sldId="315"/>
        </pc:sldMkLst>
        <pc:spChg chg="mod">
          <ac:chgData name="Graves, Amber" userId="14468c11-526e-4c30-a0bb-8b1f044b21d4" providerId="ADAL" clId="{B118DDB6-3B9A-46F2-9E2C-C33CF817B5B9}" dt="2020-04-16T12:34:34.839" v="9" actId="13244"/>
          <ac:spMkLst>
            <pc:docMk/>
            <pc:sldMk cId="460366875" sldId="315"/>
            <ac:spMk id="2" creationId="{00000000-0000-0000-0000-000000000000}"/>
          </ac:spMkLst>
        </pc:spChg>
        <pc:spChg chg="mod">
          <ac:chgData name="Graves, Amber" userId="14468c11-526e-4c30-a0bb-8b1f044b21d4" providerId="ADAL" clId="{B118DDB6-3B9A-46F2-9E2C-C33CF817B5B9}" dt="2020-04-16T12:34:36.311" v="10" actId="13244"/>
          <ac:spMkLst>
            <pc:docMk/>
            <pc:sldMk cId="460366875" sldId="315"/>
            <ac:spMk id="3" creationId="{00000000-0000-0000-0000-000000000000}"/>
          </ac:spMkLst>
        </pc:spChg>
        <pc:spChg chg="mod">
          <ac:chgData name="Graves, Amber" userId="14468c11-526e-4c30-a0bb-8b1f044b21d4" providerId="ADAL" clId="{B118DDB6-3B9A-46F2-9E2C-C33CF817B5B9}" dt="2020-04-16T12:34:38.169" v="11" actId="13244"/>
          <ac:spMkLst>
            <pc:docMk/>
            <pc:sldMk cId="460366875" sldId="315"/>
            <ac:spMk id="7" creationId="{B9FBC8F7-628D-4734-AB1E-490374368CC7}"/>
          </ac:spMkLst>
        </pc:spChg>
      </pc:sldChg>
      <pc:sldChg chg="modSp">
        <pc:chgData name="Graves, Amber" userId="14468c11-526e-4c30-a0bb-8b1f044b21d4" providerId="ADAL" clId="{B118DDB6-3B9A-46F2-9E2C-C33CF817B5B9}" dt="2020-04-16T12:36:02.342" v="32" actId="13244"/>
        <pc:sldMkLst>
          <pc:docMk/>
          <pc:sldMk cId="3846317322" sldId="316"/>
        </pc:sldMkLst>
        <pc:spChg chg="mod">
          <ac:chgData name="Graves, Amber" userId="14468c11-526e-4c30-a0bb-8b1f044b21d4" providerId="ADAL" clId="{B118DDB6-3B9A-46F2-9E2C-C33CF817B5B9}" dt="2020-04-16T12:35:22.323" v="23" actId="13244"/>
          <ac:spMkLst>
            <pc:docMk/>
            <pc:sldMk cId="3846317322" sldId="316"/>
            <ac:spMk id="2" creationId="{00000000-0000-0000-0000-000000000000}"/>
          </ac:spMkLst>
        </pc:spChg>
        <pc:spChg chg="mod">
          <ac:chgData name="Graves, Amber" userId="14468c11-526e-4c30-a0bb-8b1f044b21d4" providerId="ADAL" clId="{B118DDB6-3B9A-46F2-9E2C-C33CF817B5B9}" dt="2020-04-16T12:35:38.794" v="29" actId="13244"/>
          <ac:spMkLst>
            <pc:docMk/>
            <pc:sldMk cId="3846317322" sldId="316"/>
            <ac:spMk id="3" creationId="{00000000-0000-0000-0000-000000000000}"/>
          </ac:spMkLst>
        </pc:spChg>
        <pc:spChg chg="mod">
          <ac:chgData name="Graves, Amber" userId="14468c11-526e-4c30-a0bb-8b1f044b21d4" providerId="ADAL" clId="{B118DDB6-3B9A-46F2-9E2C-C33CF817B5B9}" dt="2020-04-16T12:36:02.342" v="32" actId="13244"/>
          <ac:spMkLst>
            <pc:docMk/>
            <pc:sldMk cId="3846317322" sldId="316"/>
            <ac:spMk id="4" creationId="{3157F206-E7F1-4384-8919-EF720E59A509}"/>
          </ac:spMkLst>
        </pc:spChg>
        <pc:spChg chg="mod">
          <ac:chgData name="Graves, Amber" userId="14468c11-526e-4c30-a0bb-8b1f044b21d4" providerId="ADAL" clId="{B118DDB6-3B9A-46F2-9E2C-C33CF817B5B9}" dt="2020-04-16T12:35:32.080" v="27" actId="13244"/>
          <ac:spMkLst>
            <pc:docMk/>
            <pc:sldMk cId="3846317322" sldId="316"/>
            <ac:spMk id="5" creationId="{EC60F23A-B6BB-4F79-A082-4FEE83364E1F}"/>
          </ac:spMkLst>
        </pc:spChg>
        <pc:spChg chg="mod">
          <ac:chgData name="Graves, Amber" userId="14468c11-526e-4c30-a0bb-8b1f044b21d4" providerId="ADAL" clId="{B118DDB6-3B9A-46F2-9E2C-C33CF817B5B9}" dt="2020-04-16T12:35:30.206" v="26" actId="13244"/>
          <ac:spMkLst>
            <pc:docMk/>
            <pc:sldMk cId="3846317322" sldId="316"/>
            <ac:spMk id="6" creationId="{8F89F5A8-3509-4528-91AF-30E1928A55B8}"/>
          </ac:spMkLst>
        </pc:spChg>
        <pc:spChg chg="mod">
          <ac:chgData name="Graves, Amber" userId="14468c11-526e-4c30-a0bb-8b1f044b21d4" providerId="ADAL" clId="{B118DDB6-3B9A-46F2-9E2C-C33CF817B5B9}" dt="2020-04-16T12:35:48.840" v="30" actId="13244"/>
          <ac:spMkLst>
            <pc:docMk/>
            <pc:sldMk cId="3846317322" sldId="316"/>
            <ac:spMk id="7" creationId="{5D26A62C-CE32-4A18-9C1B-A5AC7D6BF2E3}"/>
          </ac:spMkLst>
        </pc:spChg>
        <pc:spChg chg="mod">
          <ac:chgData name="Graves, Amber" userId="14468c11-526e-4c30-a0bb-8b1f044b21d4" providerId="ADAL" clId="{B118DDB6-3B9A-46F2-9E2C-C33CF817B5B9}" dt="2020-04-16T12:35:52.608" v="31" actId="13244"/>
          <ac:spMkLst>
            <pc:docMk/>
            <pc:sldMk cId="3846317322" sldId="316"/>
            <ac:spMk id="8" creationId="{F2FB7F87-18F4-4432-9513-53AF8D230DA5}"/>
          </ac:spMkLst>
        </pc:spChg>
      </pc:sldChg>
      <pc:sldChg chg="modSp">
        <pc:chgData name="Graves, Amber" userId="14468c11-526e-4c30-a0bb-8b1f044b21d4" providerId="ADAL" clId="{B118DDB6-3B9A-46F2-9E2C-C33CF817B5B9}" dt="2020-04-16T12:34:09.524" v="1" actId="13244"/>
        <pc:sldMkLst>
          <pc:docMk/>
          <pc:sldMk cId="3177872873" sldId="354"/>
        </pc:sldMkLst>
        <pc:spChg chg="mod">
          <ac:chgData name="Graves, Amber" userId="14468c11-526e-4c30-a0bb-8b1f044b21d4" providerId="ADAL" clId="{B118DDB6-3B9A-46F2-9E2C-C33CF817B5B9}" dt="2020-04-16T12:34:07.705" v="0" actId="13244"/>
          <ac:spMkLst>
            <pc:docMk/>
            <pc:sldMk cId="3177872873" sldId="354"/>
            <ac:spMk id="2" creationId="{00000000-0000-0000-0000-000000000000}"/>
          </ac:spMkLst>
        </pc:spChg>
        <pc:picChg chg="mod">
          <ac:chgData name="Graves, Amber" userId="14468c11-526e-4c30-a0bb-8b1f044b21d4" providerId="ADAL" clId="{B118DDB6-3B9A-46F2-9E2C-C33CF817B5B9}" dt="2020-04-16T12:34:09.524" v="1" actId="13244"/>
          <ac:picMkLst>
            <pc:docMk/>
            <pc:sldMk cId="3177872873" sldId="354"/>
            <ac:picMk id="7" creationId="{6C4BC1F8-E6CA-4C02-B794-2B52D89295FA}"/>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00201"/>
            <a:ext cx="103632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615910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1125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28B26-DAB7-42EE-80BD-2BCD011AA8C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C02B1CD-5A90-4B88-9B32-BD78C36BAD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5E838CC-469E-40C2-8046-DC0DFDEC611A}"/>
              </a:ext>
            </a:extLst>
          </p:cNvPr>
          <p:cNvSpPr>
            <a:spLocks noGrp="1"/>
          </p:cNvSpPr>
          <p:nvPr>
            <p:ph type="dt" sz="half" idx="10"/>
          </p:nvPr>
        </p:nvSpPr>
        <p:spPr/>
        <p:txBody>
          <a:bodyPr/>
          <a:lstStyle/>
          <a:p>
            <a:fld id="{AB28C571-0681-4259-8760-FC2FD96E6EEA}" type="datetimeFigureOut">
              <a:rPr lang="en-US" smtClean="0"/>
              <a:t>4/16/2020</a:t>
            </a:fld>
            <a:endParaRPr lang="en-US"/>
          </a:p>
        </p:txBody>
      </p:sp>
      <p:sp>
        <p:nvSpPr>
          <p:cNvPr id="5" name="Footer Placeholder 4">
            <a:extLst>
              <a:ext uri="{FF2B5EF4-FFF2-40B4-BE49-F238E27FC236}">
                <a16:creationId xmlns:a16="http://schemas.microsoft.com/office/drawing/2014/main" id="{E2CF0167-EC89-4671-B881-192E879218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1F88D6-9CB8-4BF2-B053-BD7B4957ABD4}"/>
              </a:ext>
            </a:extLst>
          </p:cNvPr>
          <p:cNvSpPr>
            <a:spLocks noGrp="1"/>
          </p:cNvSpPr>
          <p:nvPr>
            <p:ph type="sldNum" sz="quarter" idx="12"/>
          </p:nvPr>
        </p:nvSpPr>
        <p:spPr/>
        <p:txBody>
          <a:bodyPr/>
          <a:lstStyle/>
          <a:p>
            <a:fld id="{BFCA9D9F-C189-4A8F-B4F4-6F45A1BFA832}" type="slidenum">
              <a:rPr lang="en-US" smtClean="0"/>
              <a:t>‹#›</a:t>
            </a:fld>
            <a:endParaRPr lang="en-US"/>
          </a:p>
        </p:txBody>
      </p:sp>
    </p:spTree>
    <p:extLst>
      <p:ext uri="{BB962C8B-B14F-4D97-AF65-F5344CB8AC3E}">
        <p14:creationId xmlns:p14="http://schemas.microsoft.com/office/powerpoint/2010/main" val="17907103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6A88C-5DE6-4CFC-A455-102D7E9BF9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D560A8-F0A5-4A65-A732-928902EA55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46DCA4-3531-41C6-8FAF-EDF16D5C4E58}"/>
              </a:ext>
            </a:extLst>
          </p:cNvPr>
          <p:cNvSpPr>
            <a:spLocks noGrp="1"/>
          </p:cNvSpPr>
          <p:nvPr>
            <p:ph type="dt" sz="half" idx="10"/>
          </p:nvPr>
        </p:nvSpPr>
        <p:spPr/>
        <p:txBody>
          <a:bodyPr/>
          <a:lstStyle/>
          <a:p>
            <a:fld id="{AB28C571-0681-4259-8760-FC2FD96E6EEA}" type="datetimeFigureOut">
              <a:rPr lang="en-US" smtClean="0"/>
              <a:t>4/16/2020</a:t>
            </a:fld>
            <a:endParaRPr lang="en-US"/>
          </a:p>
        </p:txBody>
      </p:sp>
      <p:sp>
        <p:nvSpPr>
          <p:cNvPr id="5" name="Footer Placeholder 4">
            <a:extLst>
              <a:ext uri="{FF2B5EF4-FFF2-40B4-BE49-F238E27FC236}">
                <a16:creationId xmlns:a16="http://schemas.microsoft.com/office/drawing/2014/main" id="{A5C20E0B-D808-4136-BE9B-612A476CFF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012D7E-AE8D-4F6A-9C36-0B5883C3774C}"/>
              </a:ext>
            </a:extLst>
          </p:cNvPr>
          <p:cNvSpPr>
            <a:spLocks noGrp="1"/>
          </p:cNvSpPr>
          <p:nvPr>
            <p:ph type="sldNum" sz="quarter" idx="12"/>
          </p:nvPr>
        </p:nvSpPr>
        <p:spPr/>
        <p:txBody>
          <a:bodyPr/>
          <a:lstStyle/>
          <a:p>
            <a:fld id="{BFCA9D9F-C189-4A8F-B4F4-6F45A1BFA832}" type="slidenum">
              <a:rPr lang="en-US" smtClean="0"/>
              <a:t>‹#›</a:t>
            </a:fld>
            <a:endParaRPr lang="en-US"/>
          </a:p>
        </p:txBody>
      </p:sp>
    </p:spTree>
    <p:extLst>
      <p:ext uri="{BB962C8B-B14F-4D97-AF65-F5344CB8AC3E}">
        <p14:creationId xmlns:p14="http://schemas.microsoft.com/office/powerpoint/2010/main" val="30233508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436AD-CD08-4EB5-843A-62F49C82F6C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4BEB3E-39AD-404A-95F5-A64FAD04B4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7CFF85-52A8-480C-AF37-DD0A1B388CCB}"/>
              </a:ext>
            </a:extLst>
          </p:cNvPr>
          <p:cNvSpPr>
            <a:spLocks noGrp="1"/>
          </p:cNvSpPr>
          <p:nvPr>
            <p:ph type="dt" sz="half" idx="10"/>
          </p:nvPr>
        </p:nvSpPr>
        <p:spPr/>
        <p:txBody>
          <a:bodyPr/>
          <a:lstStyle/>
          <a:p>
            <a:fld id="{AB28C571-0681-4259-8760-FC2FD96E6EEA}" type="datetimeFigureOut">
              <a:rPr lang="en-US" smtClean="0"/>
              <a:t>4/16/2020</a:t>
            </a:fld>
            <a:endParaRPr lang="en-US"/>
          </a:p>
        </p:txBody>
      </p:sp>
      <p:sp>
        <p:nvSpPr>
          <p:cNvPr id="5" name="Footer Placeholder 4">
            <a:extLst>
              <a:ext uri="{FF2B5EF4-FFF2-40B4-BE49-F238E27FC236}">
                <a16:creationId xmlns:a16="http://schemas.microsoft.com/office/drawing/2014/main" id="{68607A24-DE11-4766-B05E-572C376D4E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4B585E-4308-44EE-8DB1-B39B84E55EDD}"/>
              </a:ext>
            </a:extLst>
          </p:cNvPr>
          <p:cNvSpPr>
            <a:spLocks noGrp="1"/>
          </p:cNvSpPr>
          <p:nvPr>
            <p:ph type="sldNum" sz="quarter" idx="12"/>
          </p:nvPr>
        </p:nvSpPr>
        <p:spPr/>
        <p:txBody>
          <a:bodyPr/>
          <a:lstStyle/>
          <a:p>
            <a:fld id="{BFCA9D9F-C189-4A8F-B4F4-6F45A1BFA832}" type="slidenum">
              <a:rPr lang="en-US" smtClean="0"/>
              <a:t>‹#›</a:t>
            </a:fld>
            <a:endParaRPr lang="en-US"/>
          </a:p>
        </p:txBody>
      </p:sp>
    </p:spTree>
    <p:extLst>
      <p:ext uri="{BB962C8B-B14F-4D97-AF65-F5344CB8AC3E}">
        <p14:creationId xmlns:p14="http://schemas.microsoft.com/office/powerpoint/2010/main" val="34100431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EE713-35BD-4C1C-9620-A043F8BDBC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8016D72-CAB0-4376-A3F9-A5BE521D5C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B0B920D-ADCC-4217-9A1F-1702605E123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299A9E6-5CDB-43CA-AFF2-10AC36FBF290}"/>
              </a:ext>
            </a:extLst>
          </p:cNvPr>
          <p:cNvSpPr>
            <a:spLocks noGrp="1"/>
          </p:cNvSpPr>
          <p:nvPr>
            <p:ph type="dt" sz="half" idx="10"/>
          </p:nvPr>
        </p:nvSpPr>
        <p:spPr/>
        <p:txBody>
          <a:bodyPr/>
          <a:lstStyle/>
          <a:p>
            <a:fld id="{AB28C571-0681-4259-8760-FC2FD96E6EEA}" type="datetimeFigureOut">
              <a:rPr lang="en-US" smtClean="0"/>
              <a:t>4/16/2020</a:t>
            </a:fld>
            <a:endParaRPr lang="en-US"/>
          </a:p>
        </p:txBody>
      </p:sp>
      <p:sp>
        <p:nvSpPr>
          <p:cNvPr id="6" name="Footer Placeholder 5">
            <a:extLst>
              <a:ext uri="{FF2B5EF4-FFF2-40B4-BE49-F238E27FC236}">
                <a16:creationId xmlns:a16="http://schemas.microsoft.com/office/drawing/2014/main" id="{8C766CD6-31A0-4161-B5D3-60EA86D9A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522AC0-8264-435E-9479-6B54940D7A39}"/>
              </a:ext>
            </a:extLst>
          </p:cNvPr>
          <p:cNvSpPr>
            <a:spLocks noGrp="1"/>
          </p:cNvSpPr>
          <p:nvPr>
            <p:ph type="sldNum" sz="quarter" idx="12"/>
          </p:nvPr>
        </p:nvSpPr>
        <p:spPr/>
        <p:txBody>
          <a:bodyPr/>
          <a:lstStyle/>
          <a:p>
            <a:fld id="{BFCA9D9F-C189-4A8F-B4F4-6F45A1BFA832}" type="slidenum">
              <a:rPr lang="en-US" smtClean="0"/>
              <a:t>‹#›</a:t>
            </a:fld>
            <a:endParaRPr lang="en-US"/>
          </a:p>
        </p:txBody>
      </p:sp>
    </p:spTree>
    <p:extLst>
      <p:ext uri="{BB962C8B-B14F-4D97-AF65-F5344CB8AC3E}">
        <p14:creationId xmlns:p14="http://schemas.microsoft.com/office/powerpoint/2010/main" val="1984352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F0FF4-A3A7-4CDF-8208-CA10A157523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43F9EFD-C6AF-4ACF-AA9F-004B2AB7BC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3D806A-B290-4789-974A-2C5949A6BD0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7BCED84-C03F-49A3-801C-1858F519D2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FEFAEA8-DE30-40F1-8B62-163ECC16E95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367776A-5B9C-46A1-BCC7-7030AA182D33}"/>
              </a:ext>
            </a:extLst>
          </p:cNvPr>
          <p:cNvSpPr>
            <a:spLocks noGrp="1"/>
          </p:cNvSpPr>
          <p:nvPr>
            <p:ph type="dt" sz="half" idx="10"/>
          </p:nvPr>
        </p:nvSpPr>
        <p:spPr/>
        <p:txBody>
          <a:bodyPr/>
          <a:lstStyle/>
          <a:p>
            <a:fld id="{AB28C571-0681-4259-8760-FC2FD96E6EEA}" type="datetimeFigureOut">
              <a:rPr lang="en-US" smtClean="0"/>
              <a:t>4/16/2020</a:t>
            </a:fld>
            <a:endParaRPr lang="en-US"/>
          </a:p>
        </p:txBody>
      </p:sp>
      <p:sp>
        <p:nvSpPr>
          <p:cNvPr id="8" name="Footer Placeholder 7">
            <a:extLst>
              <a:ext uri="{FF2B5EF4-FFF2-40B4-BE49-F238E27FC236}">
                <a16:creationId xmlns:a16="http://schemas.microsoft.com/office/drawing/2014/main" id="{8D347843-26E8-4E79-9D09-146425BC362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86E62AB-B21D-4644-87BB-92CD20CF6C6F}"/>
              </a:ext>
            </a:extLst>
          </p:cNvPr>
          <p:cNvSpPr>
            <a:spLocks noGrp="1"/>
          </p:cNvSpPr>
          <p:nvPr>
            <p:ph type="sldNum" sz="quarter" idx="12"/>
          </p:nvPr>
        </p:nvSpPr>
        <p:spPr/>
        <p:txBody>
          <a:bodyPr/>
          <a:lstStyle/>
          <a:p>
            <a:fld id="{BFCA9D9F-C189-4A8F-B4F4-6F45A1BFA832}" type="slidenum">
              <a:rPr lang="en-US" smtClean="0"/>
              <a:t>‹#›</a:t>
            </a:fld>
            <a:endParaRPr lang="en-US"/>
          </a:p>
        </p:txBody>
      </p:sp>
    </p:spTree>
    <p:extLst>
      <p:ext uri="{BB962C8B-B14F-4D97-AF65-F5344CB8AC3E}">
        <p14:creationId xmlns:p14="http://schemas.microsoft.com/office/powerpoint/2010/main" val="42877097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A1D3C-C11D-44A2-BD25-D7893796601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680719-70EE-4320-8E8E-918F548B337F}"/>
              </a:ext>
            </a:extLst>
          </p:cNvPr>
          <p:cNvSpPr>
            <a:spLocks noGrp="1"/>
          </p:cNvSpPr>
          <p:nvPr>
            <p:ph type="dt" sz="half" idx="10"/>
          </p:nvPr>
        </p:nvSpPr>
        <p:spPr/>
        <p:txBody>
          <a:bodyPr/>
          <a:lstStyle/>
          <a:p>
            <a:fld id="{AB28C571-0681-4259-8760-FC2FD96E6EEA}" type="datetimeFigureOut">
              <a:rPr lang="en-US" smtClean="0"/>
              <a:t>4/16/2020</a:t>
            </a:fld>
            <a:endParaRPr lang="en-US"/>
          </a:p>
        </p:txBody>
      </p:sp>
      <p:sp>
        <p:nvSpPr>
          <p:cNvPr id="4" name="Footer Placeholder 3">
            <a:extLst>
              <a:ext uri="{FF2B5EF4-FFF2-40B4-BE49-F238E27FC236}">
                <a16:creationId xmlns:a16="http://schemas.microsoft.com/office/drawing/2014/main" id="{016D2ADB-48EF-4186-ABE3-26634EC7B84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A49C08-260A-4C9F-A6A6-EA95C6297AEF}"/>
              </a:ext>
            </a:extLst>
          </p:cNvPr>
          <p:cNvSpPr>
            <a:spLocks noGrp="1"/>
          </p:cNvSpPr>
          <p:nvPr>
            <p:ph type="sldNum" sz="quarter" idx="12"/>
          </p:nvPr>
        </p:nvSpPr>
        <p:spPr/>
        <p:txBody>
          <a:bodyPr/>
          <a:lstStyle/>
          <a:p>
            <a:fld id="{BFCA9D9F-C189-4A8F-B4F4-6F45A1BFA832}" type="slidenum">
              <a:rPr lang="en-US" smtClean="0"/>
              <a:t>‹#›</a:t>
            </a:fld>
            <a:endParaRPr lang="en-US"/>
          </a:p>
        </p:txBody>
      </p:sp>
    </p:spTree>
    <p:extLst>
      <p:ext uri="{BB962C8B-B14F-4D97-AF65-F5344CB8AC3E}">
        <p14:creationId xmlns:p14="http://schemas.microsoft.com/office/powerpoint/2010/main" val="34225109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F4F020-2DD8-4B07-8FEE-FC6FE96592F5}"/>
              </a:ext>
            </a:extLst>
          </p:cNvPr>
          <p:cNvSpPr>
            <a:spLocks noGrp="1"/>
          </p:cNvSpPr>
          <p:nvPr>
            <p:ph type="dt" sz="half" idx="10"/>
          </p:nvPr>
        </p:nvSpPr>
        <p:spPr/>
        <p:txBody>
          <a:bodyPr/>
          <a:lstStyle/>
          <a:p>
            <a:fld id="{AB28C571-0681-4259-8760-FC2FD96E6EEA}" type="datetimeFigureOut">
              <a:rPr lang="en-US" smtClean="0"/>
              <a:t>4/16/2020</a:t>
            </a:fld>
            <a:endParaRPr lang="en-US"/>
          </a:p>
        </p:txBody>
      </p:sp>
      <p:sp>
        <p:nvSpPr>
          <p:cNvPr id="3" name="Footer Placeholder 2">
            <a:extLst>
              <a:ext uri="{FF2B5EF4-FFF2-40B4-BE49-F238E27FC236}">
                <a16:creationId xmlns:a16="http://schemas.microsoft.com/office/drawing/2014/main" id="{497C67CB-CB36-46AE-8588-EB96E5F9114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D1F828F-995F-4181-B359-8716CDFC7265}"/>
              </a:ext>
            </a:extLst>
          </p:cNvPr>
          <p:cNvSpPr>
            <a:spLocks noGrp="1"/>
          </p:cNvSpPr>
          <p:nvPr>
            <p:ph type="sldNum" sz="quarter" idx="12"/>
          </p:nvPr>
        </p:nvSpPr>
        <p:spPr/>
        <p:txBody>
          <a:bodyPr/>
          <a:lstStyle/>
          <a:p>
            <a:fld id="{BFCA9D9F-C189-4A8F-B4F4-6F45A1BFA832}" type="slidenum">
              <a:rPr lang="en-US" smtClean="0"/>
              <a:t>‹#›</a:t>
            </a:fld>
            <a:endParaRPr lang="en-US"/>
          </a:p>
        </p:txBody>
      </p:sp>
    </p:spTree>
    <p:extLst>
      <p:ext uri="{BB962C8B-B14F-4D97-AF65-F5344CB8AC3E}">
        <p14:creationId xmlns:p14="http://schemas.microsoft.com/office/powerpoint/2010/main" val="31368856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8CC1B-E16F-4E4E-8A79-8E458AC5A5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69BEB2C-C918-4B63-957B-5AC68A14A0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6DE36B2-3584-4906-A2A0-E0A92963F8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9DF93D-52E1-466F-9C12-E8CD7C1F56D1}"/>
              </a:ext>
            </a:extLst>
          </p:cNvPr>
          <p:cNvSpPr>
            <a:spLocks noGrp="1"/>
          </p:cNvSpPr>
          <p:nvPr>
            <p:ph type="dt" sz="half" idx="10"/>
          </p:nvPr>
        </p:nvSpPr>
        <p:spPr/>
        <p:txBody>
          <a:bodyPr/>
          <a:lstStyle/>
          <a:p>
            <a:fld id="{AB28C571-0681-4259-8760-FC2FD96E6EEA}" type="datetimeFigureOut">
              <a:rPr lang="en-US" smtClean="0"/>
              <a:t>4/16/2020</a:t>
            </a:fld>
            <a:endParaRPr lang="en-US"/>
          </a:p>
        </p:txBody>
      </p:sp>
      <p:sp>
        <p:nvSpPr>
          <p:cNvPr id="6" name="Footer Placeholder 5">
            <a:extLst>
              <a:ext uri="{FF2B5EF4-FFF2-40B4-BE49-F238E27FC236}">
                <a16:creationId xmlns:a16="http://schemas.microsoft.com/office/drawing/2014/main" id="{D8B83947-C64C-4525-9ED9-ABD560463B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9D3DE3-0D1B-4614-9ED5-F7D09A3E0D9D}"/>
              </a:ext>
            </a:extLst>
          </p:cNvPr>
          <p:cNvSpPr>
            <a:spLocks noGrp="1"/>
          </p:cNvSpPr>
          <p:nvPr>
            <p:ph type="sldNum" sz="quarter" idx="12"/>
          </p:nvPr>
        </p:nvSpPr>
        <p:spPr/>
        <p:txBody>
          <a:bodyPr/>
          <a:lstStyle/>
          <a:p>
            <a:fld id="{BFCA9D9F-C189-4A8F-B4F4-6F45A1BFA832}" type="slidenum">
              <a:rPr lang="en-US" smtClean="0"/>
              <a:t>‹#›</a:t>
            </a:fld>
            <a:endParaRPr lang="en-US"/>
          </a:p>
        </p:txBody>
      </p:sp>
    </p:spTree>
    <p:extLst>
      <p:ext uri="{BB962C8B-B14F-4D97-AF65-F5344CB8AC3E}">
        <p14:creationId xmlns:p14="http://schemas.microsoft.com/office/powerpoint/2010/main" val="16338913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8376B-E6B6-4D28-8260-E1E5859785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F2263C7-EF79-4B3C-ACB8-B8F130D6C2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DC11423-148A-4599-8C52-648B8F2DC6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E65557-6F9F-48D7-B5FF-399A4B9DFB2D}"/>
              </a:ext>
            </a:extLst>
          </p:cNvPr>
          <p:cNvSpPr>
            <a:spLocks noGrp="1"/>
          </p:cNvSpPr>
          <p:nvPr>
            <p:ph type="dt" sz="half" idx="10"/>
          </p:nvPr>
        </p:nvSpPr>
        <p:spPr/>
        <p:txBody>
          <a:bodyPr/>
          <a:lstStyle/>
          <a:p>
            <a:fld id="{AB28C571-0681-4259-8760-FC2FD96E6EEA}" type="datetimeFigureOut">
              <a:rPr lang="en-US" smtClean="0"/>
              <a:t>4/16/2020</a:t>
            </a:fld>
            <a:endParaRPr lang="en-US"/>
          </a:p>
        </p:txBody>
      </p:sp>
      <p:sp>
        <p:nvSpPr>
          <p:cNvPr id="6" name="Footer Placeholder 5">
            <a:extLst>
              <a:ext uri="{FF2B5EF4-FFF2-40B4-BE49-F238E27FC236}">
                <a16:creationId xmlns:a16="http://schemas.microsoft.com/office/drawing/2014/main" id="{6DD1776D-682D-4C40-96CF-F20EA858EA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6219C3-4A3A-49F1-AB32-A2EBEF56A81C}"/>
              </a:ext>
            </a:extLst>
          </p:cNvPr>
          <p:cNvSpPr>
            <a:spLocks noGrp="1"/>
          </p:cNvSpPr>
          <p:nvPr>
            <p:ph type="sldNum" sz="quarter" idx="12"/>
          </p:nvPr>
        </p:nvSpPr>
        <p:spPr/>
        <p:txBody>
          <a:bodyPr/>
          <a:lstStyle/>
          <a:p>
            <a:fld id="{BFCA9D9F-C189-4A8F-B4F4-6F45A1BFA832}" type="slidenum">
              <a:rPr lang="en-US" smtClean="0"/>
              <a:t>‹#›</a:t>
            </a:fld>
            <a:endParaRPr lang="en-US"/>
          </a:p>
        </p:txBody>
      </p:sp>
    </p:spTree>
    <p:extLst>
      <p:ext uri="{BB962C8B-B14F-4D97-AF65-F5344CB8AC3E}">
        <p14:creationId xmlns:p14="http://schemas.microsoft.com/office/powerpoint/2010/main" val="3138106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16176"/>
            <a:ext cx="10871200" cy="1470025"/>
          </a:xfrm>
        </p:spPr>
        <p:txBody>
          <a:bodyPr/>
          <a:lstStyle/>
          <a:p>
            <a:r>
              <a:rPr lang="en-US"/>
              <a:t>Click to edit Master title style</a:t>
            </a:r>
            <a:endParaRPr lang="en-US" dirty="0"/>
          </a:p>
        </p:txBody>
      </p:sp>
    </p:spTree>
    <p:extLst>
      <p:ext uri="{BB962C8B-B14F-4D97-AF65-F5344CB8AC3E}">
        <p14:creationId xmlns:p14="http://schemas.microsoft.com/office/powerpoint/2010/main" val="32188475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A1178-1EFC-411B-B23E-669CA571B3F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6206B8F-C784-4B84-A8B2-2041318378B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1263BA-12F2-4926-BF65-367F0E9721FA}"/>
              </a:ext>
            </a:extLst>
          </p:cNvPr>
          <p:cNvSpPr>
            <a:spLocks noGrp="1"/>
          </p:cNvSpPr>
          <p:nvPr>
            <p:ph type="dt" sz="half" idx="10"/>
          </p:nvPr>
        </p:nvSpPr>
        <p:spPr/>
        <p:txBody>
          <a:bodyPr/>
          <a:lstStyle/>
          <a:p>
            <a:fld id="{AB28C571-0681-4259-8760-FC2FD96E6EEA}" type="datetimeFigureOut">
              <a:rPr lang="en-US" smtClean="0"/>
              <a:t>4/16/2020</a:t>
            </a:fld>
            <a:endParaRPr lang="en-US"/>
          </a:p>
        </p:txBody>
      </p:sp>
      <p:sp>
        <p:nvSpPr>
          <p:cNvPr id="5" name="Footer Placeholder 4">
            <a:extLst>
              <a:ext uri="{FF2B5EF4-FFF2-40B4-BE49-F238E27FC236}">
                <a16:creationId xmlns:a16="http://schemas.microsoft.com/office/drawing/2014/main" id="{6661E2BE-E69B-45D9-8DC0-D169AFAA2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984E4D-A468-4195-BD40-D9776E87BB80}"/>
              </a:ext>
            </a:extLst>
          </p:cNvPr>
          <p:cNvSpPr>
            <a:spLocks noGrp="1"/>
          </p:cNvSpPr>
          <p:nvPr>
            <p:ph type="sldNum" sz="quarter" idx="12"/>
          </p:nvPr>
        </p:nvSpPr>
        <p:spPr/>
        <p:txBody>
          <a:bodyPr/>
          <a:lstStyle/>
          <a:p>
            <a:fld id="{BFCA9D9F-C189-4A8F-B4F4-6F45A1BFA832}" type="slidenum">
              <a:rPr lang="en-US" smtClean="0"/>
              <a:t>‹#›</a:t>
            </a:fld>
            <a:endParaRPr lang="en-US"/>
          </a:p>
        </p:txBody>
      </p:sp>
    </p:spTree>
    <p:extLst>
      <p:ext uri="{BB962C8B-B14F-4D97-AF65-F5344CB8AC3E}">
        <p14:creationId xmlns:p14="http://schemas.microsoft.com/office/powerpoint/2010/main" val="881013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4351FA-ECD4-40F7-B20B-C939C9EA887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F99D2B-F957-4568-AD00-23B6446ECFA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676EFF-FE5F-429F-AF41-E6E1149949D7}"/>
              </a:ext>
            </a:extLst>
          </p:cNvPr>
          <p:cNvSpPr>
            <a:spLocks noGrp="1"/>
          </p:cNvSpPr>
          <p:nvPr>
            <p:ph type="dt" sz="half" idx="10"/>
          </p:nvPr>
        </p:nvSpPr>
        <p:spPr/>
        <p:txBody>
          <a:bodyPr/>
          <a:lstStyle/>
          <a:p>
            <a:fld id="{AB28C571-0681-4259-8760-FC2FD96E6EEA}" type="datetimeFigureOut">
              <a:rPr lang="en-US" smtClean="0"/>
              <a:t>4/16/2020</a:t>
            </a:fld>
            <a:endParaRPr lang="en-US"/>
          </a:p>
        </p:txBody>
      </p:sp>
      <p:sp>
        <p:nvSpPr>
          <p:cNvPr id="5" name="Footer Placeholder 4">
            <a:extLst>
              <a:ext uri="{FF2B5EF4-FFF2-40B4-BE49-F238E27FC236}">
                <a16:creationId xmlns:a16="http://schemas.microsoft.com/office/drawing/2014/main" id="{DA34BBC5-FF2F-4522-8543-609D11C94C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61AA25-EB00-4337-8E65-C5EC3CEAD443}"/>
              </a:ext>
            </a:extLst>
          </p:cNvPr>
          <p:cNvSpPr>
            <a:spLocks noGrp="1"/>
          </p:cNvSpPr>
          <p:nvPr>
            <p:ph type="sldNum" sz="quarter" idx="12"/>
          </p:nvPr>
        </p:nvSpPr>
        <p:spPr/>
        <p:txBody>
          <a:bodyPr/>
          <a:lstStyle/>
          <a:p>
            <a:fld id="{BFCA9D9F-C189-4A8F-B4F4-6F45A1BFA832}" type="slidenum">
              <a:rPr lang="en-US" smtClean="0"/>
              <a:t>‹#›</a:t>
            </a:fld>
            <a:endParaRPr lang="en-US"/>
          </a:p>
        </p:txBody>
      </p:sp>
    </p:spTree>
    <p:extLst>
      <p:ext uri="{BB962C8B-B14F-4D97-AF65-F5344CB8AC3E}">
        <p14:creationId xmlns:p14="http://schemas.microsoft.com/office/powerpoint/2010/main" val="41003812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11" name="Text Placeholder 10"/>
          <p:cNvSpPr>
            <a:spLocks noGrp="1"/>
          </p:cNvSpPr>
          <p:nvPr>
            <p:ph type="body" sz="quarter" idx="10"/>
          </p:nvPr>
        </p:nvSpPr>
        <p:spPr>
          <a:xfrm>
            <a:off x="711200" y="1600200"/>
            <a:ext cx="1087120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52912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11" name="Text Placeholder 10"/>
          <p:cNvSpPr>
            <a:spLocks noGrp="1"/>
          </p:cNvSpPr>
          <p:nvPr>
            <p:ph type="body" sz="quarter" idx="10"/>
          </p:nvPr>
        </p:nvSpPr>
        <p:spPr>
          <a:xfrm>
            <a:off x="711200" y="1600200"/>
            <a:ext cx="1087120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45164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Insert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609600" y="1600200"/>
            <a:ext cx="10972800" cy="4495800"/>
          </a:xfrm>
        </p:spPr>
        <p:txBody>
          <a:bodyPr/>
          <a:lstStyle>
            <a:lvl1pPr marL="0" indent="0">
              <a:buNone/>
              <a:defRPr/>
            </a:lvl1pPr>
          </a:lstStyle>
          <a:p>
            <a:pPr lvl="0"/>
            <a:r>
              <a:rPr lang="en-US"/>
              <a:t>Edit Master text styles</a:t>
            </a:r>
          </a:p>
        </p:txBody>
      </p:sp>
    </p:spTree>
    <p:extLst>
      <p:ext uri="{BB962C8B-B14F-4D97-AF65-F5344CB8AC3E}">
        <p14:creationId xmlns:p14="http://schemas.microsoft.com/office/powerpoint/2010/main" val="3571300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609600" y="1600200"/>
            <a:ext cx="5384800" cy="4648200"/>
          </a:xfrm>
        </p:spPr>
        <p:txBody>
          <a:bodyPr/>
          <a:lstStyle>
            <a:lvl1pPr marL="0" indent="0">
              <a:buNone/>
              <a:defRPr/>
            </a:lvl1pPr>
          </a:lstStyle>
          <a:p>
            <a:pPr lvl="0"/>
            <a:r>
              <a:rPr lang="en-US"/>
              <a:t>Edit Master text styles</a:t>
            </a:r>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Edit Master text styles</a:t>
            </a:r>
          </a:p>
        </p:txBody>
      </p:sp>
    </p:spTree>
    <p:extLst>
      <p:ext uri="{BB962C8B-B14F-4D97-AF65-F5344CB8AC3E}">
        <p14:creationId xmlns:p14="http://schemas.microsoft.com/office/powerpoint/2010/main" val="1819391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and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Edit Master text styles</a:t>
            </a:r>
          </a:p>
        </p:txBody>
      </p:sp>
      <p:sp>
        <p:nvSpPr>
          <p:cNvPr id="4" name="Text Placeholder 3"/>
          <p:cNvSpPr>
            <a:spLocks noGrp="1"/>
          </p:cNvSpPr>
          <p:nvPr>
            <p:ph type="body" sz="quarter" idx="12"/>
          </p:nvPr>
        </p:nvSpPr>
        <p:spPr>
          <a:xfrm>
            <a:off x="711200" y="1600200"/>
            <a:ext cx="5283200" cy="464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17801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6" name="Content Placeholder 4"/>
          <p:cNvSpPr>
            <a:spLocks noGrp="1"/>
          </p:cNvSpPr>
          <p:nvPr>
            <p:ph sz="quarter" idx="11"/>
          </p:nvPr>
        </p:nvSpPr>
        <p:spPr>
          <a:xfrm>
            <a:off x="6197600" y="381000"/>
            <a:ext cx="5384800" cy="5867400"/>
          </a:xfrm>
        </p:spPr>
        <p:txBody>
          <a:bodyPr/>
          <a:lstStyle>
            <a:lvl1pPr marL="0" indent="0">
              <a:buNone/>
              <a:defRPr/>
            </a:lvl1pPr>
          </a:lstStyle>
          <a:p>
            <a:pPr lvl="0"/>
            <a:r>
              <a:rPr lang="en-US"/>
              <a:t>Edit Master text styles</a:t>
            </a:r>
          </a:p>
        </p:txBody>
      </p:sp>
      <p:sp>
        <p:nvSpPr>
          <p:cNvPr id="4" name="Text Placeholder 3"/>
          <p:cNvSpPr>
            <a:spLocks noGrp="1"/>
          </p:cNvSpPr>
          <p:nvPr>
            <p:ph type="body" sz="quarter" idx="12"/>
          </p:nvPr>
        </p:nvSpPr>
        <p:spPr>
          <a:xfrm>
            <a:off x="711200" y="381000"/>
            <a:ext cx="5283200" cy="5867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27472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2641600" y="685800"/>
            <a:ext cx="6807200" cy="3886200"/>
          </a:xfrm>
        </p:spPr>
        <p:txBody>
          <a:bodyPr rtlCol="0">
            <a:normAutofit/>
          </a:bodyPr>
          <a:lstStyle/>
          <a:p>
            <a:pPr lvl="0"/>
            <a:r>
              <a:rPr lang="en-US" noProof="0"/>
              <a:t>Click icon to add picture</a:t>
            </a:r>
            <a:endParaRPr lang="en-US" noProof="0" dirty="0"/>
          </a:p>
        </p:txBody>
      </p:sp>
      <p:sp>
        <p:nvSpPr>
          <p:cNvPr id="7" name="Text Placeholder 6"/>
          <p:cNvSpPr>
            <a:spLocks noGrp="1"/>
          </p:cNvSpPr>
          <p:nvPr>
            <p:ph type="body" sz="quarter" idx="11"/>
          </p:nvPr>
        </p:nvSpPr>
        <p:spPr>
          <a:xfrm>
            <a:off x="2641600" y="4648200"/>
            <a:ext cx="6807200" cy="1066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6317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Tree>
    <p:extLst>
      <p:ext uri="{BB962C8B-B14F-4D97-AF65-F5344CB8AC3E}">
        <p14:creationId xmlns:p14="http://schemas.microsoft.com/office/powerpoint/2010/main" val="4124884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theme" Target="../theme/theme2.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p:cNvSpPr>
            <a:spLocks noGrp="1"/>
          </p:cNvSpPr>
          <p:nvPr>
            <p:ph type="ftr" sz="quarter" idx="3"/>
          </p:nvPr>
        </p:nvSpPr>
        <p:spPr>
          <a:xfrm>
            <a:off x="609600" y="6172201"/>
            <a:ext cx="10972800" cy="5175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endParaRPr lang="en-US"/>
          </a:p>
        </p:txBody>
      </p:sp>
      <p:pic>
        <p:nvPicPr>
          <p:cNvPr id="1029" name="Picture 9" descr="AOEd MOM Hor 2C.jpg"/>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9347201" y="6248401"/>
            <a:ext cx="21209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812800" y="6491288"/>
            <a:ext cx="8331200"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41484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Franklin Gothic Book" pitchFamily="34" charset="0"/>
        </a:defRPr>
      </a:lvl2pPr>
      <a:lvl3pPr algn="ctr" rtl="0" eaLnBrk="1" fontAlgn="base" hangingPunct="1">
        <a:spcBef>
          <a:spcPct val="0"/>
        </a:spcBef>
        <a:spcAft>
          <a:spcPct val="0"/>
        </a:spcAft>
        <a:defRPr sz="4400">
          <a:solidFill>
            <a:schemeClr val="tx1"/>
          </a:solidFill>
          <a:latin typeface="Franklin Gothic Book" pitchFamily="34" charset="0"/>
        </a:defRPr>
      </a:lvl3pPr>
      <a:lvl4pPr algn="ctr" rtl="0" eaLnBrk="1" fontAlgn="base" hangingPunct="1">
        <a:spcBef>
          <a:spcPct val="0"/>
        </a:spcBef>
        <a:spcAft>
          <a:spcPct val="0"/>
        </a:spcAft>
        <a:defRPr sz="4400">
          <a:solidFill>
            <a:schemeClr val="tx1"/>
          </a:solidFill>
          <a:latin typeface="Franklin Gothic Book" pitchFamily="34" charset="0"/>
        </a:defRPr>
      </a:lvl4pPr>
      <a:lvl5pPr algn="ctr" rtl="0" eaLnBrk="1" fontAlgn="base" hangingPunct="1">
        <a:spcBef>
          <a:spcPct val="0"/>
        </a:spcBef>
        <a:spcAft>
          <a:spcPct val="0"/>
        </a:spcAft>
        <a:defRPr sz="4400">
          <a:solidFill>
            <a:schemeClr val="tx1"/>
          </a:solidFill>
          <a:latin typeface="Franklin Gothic Book" pitchFamily="34" charset="0"/>
        </a:defRPr>
      </a:lvl5pPr>
      <a:lvl6pPr marL="457200" algn="ctr" rtl="0" eaLnBrk="1" fontAlgn="base" hangingPunct="1">
        <a:spcBef>
          <a:spcPct val="0"/>
        </a:spcBef>
        <a:spcAft>
          <a:spcPct val="0"/>
        </a:spcAft>
        <a:defRPr sz="4400">
          <a:solidFill>
            <a:schemeClr val="tx1"/>
          </a:solidFill>
          <a:latin typeface="Franklin Gothic Book" pitchFamily="34" charset="0"/>
        </a:defRPr>
      </a:lvl6pPr>
      <a:lvl7pPr marL="914400" algn="ctr" rtl="0" eaLnBrk="1" fontAlgn="base" hangingPunct="1">
        <a:spcBef>
          <a:spcPct val="0"/>
        </a:spcBef>
        <a:spcAft>
          <a:spcPct val="0"/>
        </a:spcAft>
        <a:defRPr sz="4400">
          <a:solidFill>
            <a:schemeClr val="tx1"/>
          </a:solidFill>
          <a:latin typeface="Franklin Gothic Book" pitchFamily="34" charset="0"/>
        </a:defRPr>
      </a:lvl7pPr>
      <a:lvl8pPr marL="1371600" algn="ctr" rtl="0" eaLnBrk="1" fontAlgn="base" hangingPunct="1">
        <a:spcBef>
          <a:spcPct val="0"/>
        </a:spcBef>
        <a:spcAft>
          <a:spcPct val="0"/>
        </a:spcAft>
        <a:defRPr sz="4400">
          <a:solidFill>
            <a:schemeClr val="tx1"/>
          </a:solidFill>
          <a:latin typeface="Franklin Gothic Book" pitchFamily="34" charset="0"/>
        </a:defRPr>
      </a:lvl8pPr>
      <a:lvl9pPr marL="1828800" algn="ctr" rtl="0" eaLnBrk="1" fontAlgn="base" hangingPunct="1">
        <a:spcBef>
          <a:spcPct val="0"/>
        </a:spcBef>
        <a:spcAft>
          <a:spcPct val="0"/>
        </a:spcAft>
        <a:defRPr sz="4400">
          <a:solidFill>
            <a:schemeClr val="tx1"/>
          </a:solidFill>
          <a:latin typeface="Franklin Gothic Book"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67F2686-3661-4A88-8CD6-FBC34F9529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90594C7-AD25-4003-8FB7-94865D18CC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E95749-B032-4F5A-B0B4-7BE6437BF0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28C571-0681-4259-8760-FC2FD96E6EEA}" type="datetimeFigureOut">
              <a:rPr lang="en-US" smtClean="0"/>
              <a:t>4/16/2020</a:t>
            </a:fld>
            <a:endParaRPr lang="en-US"/>
          </a:p>
        </p:txBody>
      </p:sp>
      <p:sp>
        <p:nvSpPr>
          <p:cNvPr id="5" name="Footer Placeholder 4">
            <a:extLst>
              <a:ext uri="{FF2B5EF4-FFF2-40B4-BE49-F238E27FC236}">
                <a16:creationId xmlns:a16="http://schemas.microsoft.com/office/drawing/2014/main" id="{ADE5EEB9-8DCB-4CBA-AB1C-1CC072BB62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614488C-5C5D-4154-9EBC-D1EAAB7920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CA9D9F-C189-4A8F-B4F4-6F45A1BFA832}" type="slidenum">
              <a:rPr lang="en-US" smtClean="0"/>
              <a:t>‹#›</a:t>
            </a:fld>
            <a:endParaRPr lang="en-US"/>
          </a:p>
        </p:txBody>
      </p:sp>
    </p:spTree>
    <p:extLst>
      <p:ext uri="{BB962C8B-B14F-4D97-AF65-F5344CB8AC3E}">
        <p14:creationId xmlns:p14="http://schemas.microsoft.com/office/powerpoint/2010/main" val="3982494303"/>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mariyoshj.blogspot.com/2010/10/i-scream-ice-creams.html" TargetMode="External"/><Relationship Id="rId2" Type="http://schemas.openxmlformats.org/officeDocument/2006/relationships/image" Target="../media/image3.gif"/><Relationship Id="rId1" Type="http://schemas.openxmlformats.org/officeDocument/2006/relationships/slideLayout" Target="../slideLayouts/slideLayout3.xml"/><Relationship Id="rId5" Type="http://schemas.openxmlformats.org/officeDocument/2006/relationships/hyperlink" Target="http://www.cristaoconfuso.com/2013/10/revelado-qual-o-segredo-das-fotos-dos.html" TargetMode="External"/><Relationship Id="rId4" Type="http://schemas.openxmlformats.org/officeDocument/2006/relationships/image" Target="../media/image4.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voicesofglass.wordpress.com/category/insomnia/" TargetMode="External"/><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s://education.vermont.gov/student-support/federal-programs/consolidated-federal-programs" TargetMode="Externa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s://edtechsandyk.blogspot.com/2017/07/easily-add-emoji-to-google-docs-slides.html" TargetMode="External"/><Relationship Id="rId2" Type="http://schemas.openxmlformats.org/officeDocument/2006/relationships/image" Target="../media/image18.png"/><Relationship Id="rId1" Type="http://schemas.openxmlformats.org/officeDocument/2006/relationships/slideLayout" Target="../slideLayouts/slideLayout3.xml"/><Relationship Id="rId5" Type="http://schemas.openxmlformats.org/officeDocument/2006/relationships/hyperlink" Target="http://laprofessoressavirisponde.blogspot.com/2013/07/mi-e-venuta-unidea.html" TargetMode="External"/><Relationship Id="rId4" Type="http://schemas.openxmlformats.org/officeDocument/2006/relationships/image" Target="../media/image19.pn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5012" y="1751156"/>
            <a:ext cx="11051969" cy="1470025"/>
          </a:xfrm>
        </p:spPr>
        <p:txBody>
          <a:bodyPr/>
          <a:lstStyle/>
          <a:p>
            <a:r>
              <a:rPr lang="en-US" sz="5000" dirty="0">
                <a:latin typeface="Franklin Gothic Demi" panose="020B0703020102020204" pitchFamily="34" charset="0"/>
              </a:rPr>
              <a:t>Writing Approvable CFP Investments &amp; Scopes of Work</a:t>
            </a:r>
          </a:p>
        </p:txBody>
      </p:sp>
      <p:sp>
        <p:nvSpPr>
          <p:cNvPr id="3" name="Subtitle 2"/>
          <p:cNvSpPr>
            <a:spLocks noGrp="1"/>
          </p:cNvSpPr>
          <p:nvPr>
            <p:ph type="subTitle" idx="1"/>
          </p:nvPr>
        </p:nvSpPr>
        <p:spPr>
          <a:xfrm>
            <a:off x="1733797" y="3827355"/>
            <a:ext cx="8534400" cy="1219200"/>
          </a:xfrm>
        </p:spPr>
        <p:txBody>
          <a:bodyPr/>
          <a:lstStyle/>
          <a:p>
            <a:r>
              <a:rPr lang="en-US" b="1" dirty="0">
                <a:solidFill>
                  <a:schemeClr val="tx1"/>
                </a:solidFill>
              </a:rPr>
              <a:t>April 16, 2020</a:t>
            </a:r>
          </a:p>
        </p:txBody>
      </p:sp>
    </p:spTree>
    <p:extLst>
      <p:ext uri="{BB962C8B-B14F-4D97-AF65-F5344CB8AC3E}">
        <p14:creationId xmlns:p14="http://schemas.microsoft.com/office/powerpoint/2010/main" val="287185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Reasonable</a:t>
            </a:r>
          </a:p>
        </p:txBody>
      </p:sp>
      <p:sp>
        <p:nvSpPr>
          <p:cNvPr id="3" name="Text Placeholder 2"/>
          <p:cNvSpPr>
            <a:spLocks noGrp="1"/>
          </p:cNvSpPr>
          <p:nvPr>
            <p:ph type="body" sz="quarter" idx="10"/>
          </p:nvPr>
        </p:nvSpPr>
        <p:spPr>
          <a:xfrm>
            <a:off x="711200" y="1970314"/>
            <a:ext cx="10871200" cy="3973286"/>
          </a:xfrm>
        </p:spPr>
        <p:txBody>
          <a:bodyPr/>
          <a:lstStyle/>
          <a:p>
            <a:pPr marL="0" indent="0">
              <a:buNone/>
            </a:pPr>
            <a:r>
              <a:rPr lang="en-US" sz="2400" dirty="0"/>
              <a:t>What is </a:t>
            </a:r>
            <a:r>
              <a:rPr lang="en-US" sz="2400" b="1" u="sng" dirty="0"/>
              <a:t>reasonable</a:t>
            </a:r>
            <a:r>
              <a:rPr lang="en-US" sz="2400" dirty="0"/>
              <a:t> is defined by the </a:t>
            </a:r>
            <a:r>
              <a:rPr lang="en-US" sz="2400" i="1" dirty="0"/>
              <a:t>Code of Federal Regulations (CFR)</a:t>
            </a:r>
            <a:r>
              <a:rPr lang="en-US" sz="2400" dirty="0"/>
              <a:t> in 2 CFR §200.404*:</a:t>
            </a:r>
          </a:p>
          <a:p>
            <a:pPr marL="0" indent="0">
              <a:buNone/>
            </a:pPr>
            <a:endParaRPr lang="en-US" sz="2400" dirty="0"/>
          </a:p>
          <a:p>
            <a:pPr marL="0" indent="0" algn="ctr">
              <a:buNone/>
            </a:pPr>
            <a:r>
              <a:rPr lang="en-US" sz="2400" dirty="0"/>
              <a:t>“A cost is reasonable if, in its nature and amount, it does not exceed that which would be incurred by a prudent person under the circumstances prevailing at the time the decision was made to incur the cost.”</a:t>
            </a:r>
          </a:p>
          <a:p>
            <a:pPr marL="0" indent="0" algn="ctr">
              <a:buNone/>
            </a:pPr>
            <a:endParaRPr lang="en-US" sz="2400" dirty="0"/>
          </a:p>
          <a:p>
            <a:pPr marL="0" indent="0" algn="r">
              <a:buNone/>
            </a:pPr>
            <a:endParaRPr lang="en-US" sz="1600" dirty="0"/>
          </a:p>
          <a:p>
            <a:pPr marL="0" indent="0" algn="r">
              <a:buNone/>
            </a:pPr>
            <a:endParaRPr lang="en-US" sz="1600" dirty="0"/>
          </a:p>
          <a:p>
            <a:pPr marL="0" indent="0" algn="r">
              <a:buNone/>
            </a:pPr>
            <a:r>
              <a:rPr lang="en-US" sz="1600" dirty="0"/>
              <a:t>*The definition of “reasonable” can also be found in OMB Circular A-21</a:t>
            </a:r>
          </a:p>
        </p:txBody>
      </p:sp>
    </p:spTree>
    <p:extLst>
      <p:ext uri="{BB962C8B-B14F-4D97-AF65-F5344CB8AC3E}">
        <p14:creationId xmlns:p14="http://schemas.microsoft.com/office/powerpoint/2010/main" val="2472498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Reasonable: 2 CFR 200.404 Continued…</a:t>
            </a:r>
          </a:p>
        </p:txBody>
      </p:sp>
      <p:sp>
        <p:nvSpPr>
          <p:cNvPr id="3" name="Text Placeholder 2"/>
          <p:cNvSpPr>
            <a:spLocks noGrp="1"/>
          </p:cNvSpPr>
          <p:nvPr>
            <p:ph type="body" sz="quarter" idx="10"/>
          </p:nvPr>
        </p:nvSpPr>
        <p:spPr>
          <a:xfrm>
            <a:off x="711200" y="1447801"/>
            <a:ext cx="10871200" cy="4931228"/>
          </a:xfrm>
        </p:spPr>
        <p:txBody>
          <a:bodyPr/>
          <a:lstStyle/>
          <a:p>
            <a:pPr marL="0" indent="0">
              <a:buNone/>
            </a:pPr>
            <a:r>
              <a:rPr lang="en-US" sz="2400" dirty="0"/>
              <a:t>In determining reasonableness of a given cost, consideration must be given to:</a:t>
            </a:r>
          </a:p>
          <a:p>
            <a:r>
              <a:rPr lang="en-US" sz="2000" b="1" dirty="0"/>
              <a:t>(a)</a:t>
            </a:r>
            <a:r>
              <a:rPr lang="en-US" sz="2000" dirty="0"/>
              <a:t> </a:t>
            </a:r>
            <a:r>
              <a:rPr lang="en-US" sz="2000" b="1" dirty="0"/>
              <a:t>Whether the cost is of a type generally recognized as ordinary and necessary for the operation of the non-Federal entity or the proper and efficient performance of the Federal award.</a:t>
            </a:r>
          </a:p>
          <a:p>
            <a:r>
              <a:rPr lang="en-US" sz="2000" b="1" dirty="0"/>
              <a:t>(b)</a:t>
            </a:r>
            <a:r>
              <a:rPr lang="en-US" sz="2000" dirty="0"/>
              <a:t> The restraints or requirements imposed by such factors as: sound business practices; arm's-length bargaining; Federal, state, local, tribal, and other laws and regulations; and terms and conditions of the Federal award.</a:t>
            </a:r>
          </a:p>
          <a:p>
            <a:r>
              <a:rPr lang="en-US" sz="2000" b="1" dirty="0"/>
              <a:t>(c) Market prices for comparable goods or services for the geographic area.</a:t>
            </a:r>
          </a:p>
          <a:p>
            <a:r>
              <a:rPr lang="en-US" sz="2000" b="1" dirty="0"/>
              <a:t>(d)</a:t>
            </a:r>
            <a:r>
              <a:rPr lang="en-US" sz="2000" dirty="0"/>
              <a:t> Whether the individuals concerned acted with prudence in the circumstances considering their responsibilities to the non-Federal entity, its employees, where applicable its students or membership, the public at large, and the Federal Government.</a:t>
            </a:r>
          </a:p>
          <a:p>
            <a:r>
              <a:rPr lang="en-US" sz="2000" b="1" dirty="0"/>
              <a:t>(e)</a:t>
            </a:r>
            <a:r>
              <a:rPr lang="en-US" sz="2000" dirty="0"/>
              <a:t> Whether the non-Federal entity significantly deviates from its established practices and policies regarding the incurrence of costs, which may unjustifiably increase the Federal award's cost.</a:t>
            </a:r>
          </a:p>
        </p:txBody>
      </p:sp>
    </p:spTree>
    <p:extLst>
      <p:ext uri="{BB962C8B-B14F-4D97-AF65-F5344CB8AC3E}">
        <p14:creationId xmlns:p14="http://schemas.microsoft.com/office/powerpoint/2010/main" val="32017735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Details, Details, Details…</a:t>
            </a:r>
          </a:p>
        </p:txBody>
      </p:sp>
      <p:sp>
        <p:nvSpPr>
          <p:cNvPr id="3" name="Text Placeholder 2"/>
          <p:cNvSpPr>
            <a:spLocks noGrp="1"/>
          </p:cNvSpPr>
          <p:nvPr>
            <p:ph type="body" sz="quarter" idx="10"/>
          </p:nvPr>
        </p:nvSpPr>
        <p:spPr>
          <a:xfrm>
            <a:off x="711200" y="1262741"/>
            <a:ext cx="10871200" cy="4985657"/>
          </a:xfrm>
        </p:spPr>
        <p:txBody>
          <a:bodyPr/>
          <a:lstStyle/>
          <a:p>
            <a:r>
              <a:rPr lang="en-US" sz="2200" dirty="0"/>
              <a:t>Details are very important in determining if an investment is </a:t>
            </a:r>
            <a:r>
              <a:rPr lang="en-US" sz="2200" b="1" u="sng" dirty="0"/>
              <a:t>reasonable</a:t>
            </a:r>
            <a:r>
              <a:rPr lang="en-US" sz="2200" dirty="0"/>
              <a:t>.</a:t>
            </a:r>
          </a:p>
          <a:p>
            <a:pPr marL="0" indent="0">
              <a:buNone/>
            </a:pPr>
            <a:endParaRPr lang="en-US" sz="2200" dirty="0"/>
          </a:p>
          <a:p>
            <a:r>
              <a:rPr lang="en-US" sz="2200" dirty="0"/>
              <a:t>If an investment is overly vague and lacks the details necessary to determine if it is </a:t>
            </a:r>
            <a:r>
              <a:rPr lang="en-US" sz="2200" b="1" u="sng" dirty="0"/>
              <a:t>reasonable</a:t>
            </a:r>
            <a:r>
              <a:rPr lang="en-US" sz="2200" dirty="0"/>
              <a:t>, it will get returned and more information will be requested.</a:t>
            </a:r>
          </a:p>
          <a:p>
            <a:pPr marL="0" indent="0">
              <a:buNone/>
            </a:pPr>
            <a:endParaRPr lang="en-US" sz="2200" dirty="0"/>
          </a:p>
          <a:p>
            <a:r>
              <a:rPr lang="en-US" sz="2200" dirty="0"/>
              <a:t>Keep in mind that the CFP Team only has the information you have provided in the Investment Description and attached documentation.</a:t>
            </a:r>
          </a:p>
          <a:p>
            <a:endParaRPr lang="en-US" sz="2200" dirty="0"/>
          </a:p>
          <a:p>
            <a:r>
              <a:rPr lang="en-US" sz="2200" dirty="0"/>
              <a:t>Plan ahead to the extent that it is feasible as placeholders are NOT allowable anywhere on your CFP Application. Typically, “TBD” shouldn’t appear in your investments.</a:t>
            </a:r>
          </a:p>
          <a:p>
            <a:endParaRPr lang="en-US" sz="2200" dirty="0"/>
          </a:p>
          <a:p>
            <a:r>
              <a:rPr lang="en-US" sz="2200" dirty="0"/>
              <a:t>Do NOT assume we know anything about your Investment strategies or activities. </a:t>
            </a:r>
          </a:p>
        </p:txBody>
      </p:sp>
    </p:spTree>
    <p:extLst>
      <p:ext uri="{BB962C8B-B14F-4D97-AF65-F5344CB8AC3E}">
        <p14:creationId xmlns:p14="http://schemas.microsoft.com/office/powerpoint/2010/main" val="266229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What Information Helps?</a:t>
            </a:r>
          </a:p>
        </p:txBody>
      </p:sp>
      <p:sp>
        <p:nvSpPr>
          <p:cNvPr id="3" name="Text Placeholder 2"/>
          <p:cNvSpPr>
            <a:spLocks noGrp="1"/>
          </p:cNvSpPr>
          <p:nvPr>
            <p:ph type="body" sz="quarter" idx="10"/>
          </p:nvPr>
        </p:nvSpPr>
        <p:spPr>
          <a:xfrm>
            <a:off x="711200" y="1600200"/>
            <a:ext cx="10871200" cy="4713514"/>
          </a:xfrm>
        </p:spPr>
        <p:txBody>
          <a:bodyPr/>
          <a:lstStyle/>
          <a:p>
            <a:pPr marL="0" indent="0">
              <a:buNone/>
            </a:pPr>
            <a:r>
              <a:rPr lang="en-US" sz="2400" dirty="0"/>
              <a:t>Context is very important in determining whether or not an Investment can be considered to be “reasonable.”</a:t>
            </a:r>
          </a:p>
          <a:p>
            <a:pPr marL="0" indent="0">
              <a:buNone/>
            </a:pPr>
            <a:endParaRPr lang="en-US" sz="2400" dirty="0"/>
          </a:p>
          <a:p>
            <a:r>
              <a:rPr lang="en-US" sz="2400" dirty="0"/>
              <a:t>How many individuals will participate in a PD activity?</a:t>
            </a:r>
          </a:p>
          <a:p>
            <a:pPr lvl="1"/>
            <a:r>
              <a:rPr lang="en-US" sz="2000" dirty="0"/>
              <a:t>2 people vs. 25 people</a:t>
            </a:r>
          </a:p>
          <a:p>
            <a:pPr marL="457200" lvl="1" indent="0">
              <a:buNone/>
            </a:pPr>
            <a:endParaRPr lang="en-US" sz="2000" dirty="0"/>
          </a:p>
          <a:p>
            <a:r>
              <a:rPr lang="en-US" sz="2400" dirty="0"/>
              <a:t>What supplies are being purchased?</a:t>
            </a:r>
          </a:p>
          <a:p>
            <a:pPr lvl="1"/>
            <a:r>
              <a:rPr lang="en-US" sz="2000" dirty="0"/>
              <a:t>25 copies of Jim Knight’s </a:t>
            </a:r>
            <a:r>
              <a:rPr lang="en-US" sz="2000" i="1" dirty="0"/>
              <a:t>Impact Cycle</a:t>
            </a:r>
            <a:r>
              <a:rPr lang="en-US" sz="2000" dirty="0"/>
              <a:t> to accompany coaching PD vs. Flip charts</a:t>
            </a:r>
          </a:p>
          <a:p>
            <a:pPr lvl="1"/>
            <a:endParaRPr lang="en-US" sz="2000" dirty="0"/>
          </a:p>
          <a:p>
            <a:r>
              <a:rPr lang="en-US" sz="2400" dirty="0"/>
              <a:t>Where is a conference being held, if asking for travel costs?</a:t>
            </a:r>
          </a:p>
          <a:p>
            <a:pPr lvl="1"/>
            <a:r>
              <a:rPr lang="en-US" sz="2000" dirty="0"/>
              <a:t>Travel to and from Albuquerque, NM vs. Travel to and from Stowe, VT</a:t>
            </a:r>
          </a:p>
          <a:p>
            <a:endParaRPr lang="en-US" sz="2400" dirty="0"/>
          </a:p>
        </p:txBody>
      </p:sp>
    </p:spTree>
    <p:extLst>
      <p:ext uri="{BB962C8B-B14F-4D97-AF65-F5344CB8AC3E}">
        <p14:creationId xmlns:p14="http://schemas.microsoft.com/office/powerpoint/2010/main" val="466173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Example: Overly Vague</a:t>
            </a:r>
          </a:p>
        </p:txBody>
      </p:sp>
      <p:sp>
        <p:nvSpPr>
          <p:cNvPr id="3" name="Text Placeholder 2"/>
          <p:cNvSpPr>
            <a:spLocks noGrp="1"/>
          </p:cNvSpPr>
          <p:nvPr>
            <p:ph type="body" sz="quarter" idx="10"/>
          </p:nvPr>
        </p:nvSpPr>
        <p:spPr>
          <a:xfrm>
            <a:off x="711200" y="1600200"/>
            <a:ext cx="10773229" cy="925286"/>
          </a:xfrm>
        </p:spPr>
        <p:txBody>
          <a:bodyPr/>
          <a:lstStyle/>
          <a:p>
            <a:pPr marL="0" indent="0" algn="ctr">
              <a:buNone/>
            </a:pPr>
            <a:r>
              <a:rPr lang="en-US" sz="2400" dirty="0"/>
              <a:t>“To provide high quality academic instruction, TBD provide training for supporting students who are struggling.” </a:t>
            </a:r>
          </a:p>
        </p:txBody>
      </p:sp>
      <p:sp>
        <p:nvSpPr>
          <p:cNvPr id="5" name="Text Placeholder 2">
            <a:extLst>
              <a:ext uri="{FF2B5EF4-FFF2-40B4-BE49-F238E27FC236}">
                <a16:creationId xmlns:a16="http://schemas.microsoft.com/office/drawing/2014/main" id="{8A0E7E82-E664-45CA-BA9D-A8519BF25C6C}"/>
              </a:ext>
            </a:extLst>
          </p:cNvPr>
          <p:cNvSpPr txBox="1">
            <a:spLocks/>
          </p:cNvSpPr>
          <p:nvPr/>
        </p:nvSpPr>
        <p:spPr bwMode="auto">
          <a:xfrm>
            <a:off x="1023257" y="2471055"/>
            <a:ext cx="10559142" cy="54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pPr>
            <a:r>
              <a:rPr lang="en-US" sz="2800" b="1" u="sng" dirty="0"/>
              <a:t>What is missing to determine if this is reasonable?</a:t>
            </a:r>
          </a:p>
        </p:txBody>
      </p:sp>
      <p:sp>
        <p:nvSpPr>
          <p:cNvPr id="4" name="Text Placeholder 2">
            <a:extLst>
              <a:ext uri="{FF2B5EF4-FFF2-40B4-BE49-F238E27FC236}">
                <a16:creationId xmlns:a16="http://schemas.microsoft.com/office/drawing/2014/main" id="{C9B1F373-0939-4A19-93B6-13ADAFF7C09F}"/>
              </a:ext>
            </a:extLst>
          </p:cNvPr>
          <p:cNvSpPr txBox="1">
            <a:spLocks/>
          </p:cNvSpPr>
          <p:nvPr/>
        </p:nvSpPr>
        <p:spPr bwMode="auto">
          <a:xfrm>
            <a:off x="1023257" y="3026223"/>
            <a:ext cx="9525002" cy="2982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800" dirty="0"/>
              <a:t>Training is defined as “TBD”</a:t>
            </a:r>
          </a:p>
          <a:p>
            <a:pPr lvl="1"/>
            <a:r>
              <a:rPr lang="en-US" sz="1600" dirty="0"/>
              <a:t>While procurement guidelines must be followed, you should have a rough idea of the PD you are asking for funding for. Otherwise, this is a placeholder. </a:t>
            </a:r>
          </a:p>
          <a:p>
            <a:r>
              <a:rPr lang="en-US" sz="1800" dirty="0"/>
              <a:t>“To provide high quality academic instruction” does not necessarily define a need. All schools should be trying to provide high quality instruction.</a:t>
            </a:r>
          </a:p>
          <a:p>
            <a:pPr lvl="1"/>
            <a:r>
              <a:rPr lang="en-US" sz="1600" dirty="0"/>
              <a:t>Tie this to your data. Is there a particular academic area that has data supporting a need for improvement in instruction? What is the end goal? i.e. “To improve instructional practices in order to increase proficiency levels on math assessments…”</a:t>
            </a:r>
          </a:p>
          <a:p>
            <a:r>
              <a:rPr lang="en-US" sz="1800" dirty="0"/>
              <a:t>How many teachers will participate in this training? </a:t>
            </a:r>
          </a:p>
          <a:p>
            <a:r>
              <a:rPr lang="en-US" sz="1800" dirty="0"/>
              <a:t>How long is the training? Will this be a one day training, a series, job-embedded, etc.?</a:t>
            </a:r>
          </a:p>
          <a:p>
            <a:endParaRPr lang="en-US" sz="1800" dirty="0"/>
          </a:p>
        </p:txBody>
      </p:sp>
    </p:spTree>
    <p:extLst>
      <p:ext uri="{BB962C8B-B14F-4D97-AF65-F5344CB8AC3E}">
        <p14:creationId xmlns:p14="http://schemas.microsoft.com/office/powerpoint/2010/main" val="1796442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Let’s Fix It!</a:t>
            </a:r>
          </a:p>
        </p:txBody>
      </p:sp>
      <p:sp>
        <p:nvSpPr>
          <p:cNvPr id="3" name="Text Placeholder 2"/>
          <p:cNvSpPr>
            <a:spLocks noGrp="1"/>
          </p:cNvSpPr>
          <p:nvPr>
            <p:ph type="body" sz="quarter" idx="10"/>
          </p:nvPr>
        </p:nvSpPr>
        <p:spPr>
          <a:xfrm>
            <a:off x="711200" y="1447801"/>
            <a:ext cx="10773229" cy="1404252"/>
          </a:xfrm>
        </p:spPr>
        <p:txBody>
          <a:bodyPr/>
          <a:lstStyle/>
          <a:p>
            <a:pPr marL="0" indent="0">
              <a:buNone/>
            </a:pPr>
            <a:r>
              <a:rPr lang="en-US" sz="2400" dirty="0"/>
              <a:t>Example 1:</a:t>
            </a:r>
          </a:p>
          <a:p>
            <a:pPr marL="0" indent="0" algn="ctr">
              <a:buNone/>
            </a:pPr>
            <a:r>
              <a:rPr lang="en-US" sz="2400" dirty="0"/>
              <a:t>“To provide high quality academic instruction, TBD provide training for supporting students who are struggling.” </a:t>
            </a:r>
          </a:p>
        </p:txBody>
      </p:sp>
      <p:sp>
        <p:nvSpPr>
          <p:cNvPr id="7" name="Arrow: Down 6" descr="green down arrow">
            <a:extLst>
              <a:ext uri="{FF2B5EF4-FFF2-40B4-BE49-F238E27FC236}">
                <a16:creationId xmlns:a16="http://schemas.microsoft.com/office/drawing/2014/main" id="{B9FBC8F7-628D-4734-AB1E-490374368CC7}"/>
              </a:ext>
            </a:extLst>
          </p:cNvPr>
          <p:cNvSpPr/>
          <p:nvPr/>
        </p:nvSpPr>
        <p:spPr>
          <a:xfrm>
            <a:off x="5138057" y="2928255"/>
            <a:ext cx="1915886" cy="1251856"/>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2">
            <a:extLst>
              <a:ext uri="{FF2B5EF4-FFF2-40B4-BE49-F238E27FC236}">
                <a16:creationId xmlns:a16="http://schemas.microsoft.com/office/drawing/2014/main" id="{C9B1F373-0939-4A19-93B6-13ADAFF7C09F}"/>
              </a:ext>
            </a:extLst>
          </p:cNvPr>
          <p:cNvSpPr txBox="1">
            <a:spLocks/>
          </p:cNvSpPr>
          <p:nvPr/>
        </p:nvSpPr>
        <p:spPr bwMode="auto">
          <a:xfrm>
            <a:off x="1023257" y="4256313"/>
            <a:ext cx="9525002" cy="1752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dirty="0"/>
              <a:t>“To improve instructional practices in order to increase proficiency levels on math assessments, provide 4 half-day trainings during in-service days for up to 15 math teachers.”</a:t>
            </a:r>
          </a:p>
          <a:p>
            <a:endParaRPr lang="en-US" sz="1800" dirty="0"/>
          </a:p>
        </p:txBody>
      </p:sp>
    </p:spTree>
    <p:extLst>
      <p:ext uri="{BB962C8B-B14F-4D97-AF65-F5344CB8AC3E}">
        <p14:creationId xmlns:p14="http://schemas.microsoft.com/office/powerpoint/2010/main" val="460366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animBg="1"/>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Reasonableness Outside of CFP</a:t>
            </a:r>
          </a:p>
        </p:txBody>
      </p:sp>
      <p:sp>
        <p:nvSpPr>
          <p:cNvPr id="3" name="Text Placeholder 2"/>
          <p:cNvSpPr>
            <a:spLocks noGrp="1"/>
          </p:cNvSpPr>
          <p:nvPr>
            <p:ph type="body" sz="quarter" idx="10"/>
          </p:nvPr>
        </p:nvSpPr>
        <p:spPr>
          <a:xfrm>
            <a:off x="533400" y="1295400"/>
            <a:ext cx="11150600" cy="1524000"/>
          </a:xfrm>
        </p:spPr>
        <p:txBody>
          <a:bodyPr/>
          <a:lstStyle/>
          <a:p>
            <a:pPr marL="0" indent="0" algn="ctr">
              <a:buNone/>
            </a:pPr>
            <a:r>
              <a:rPr lang="en-US" sz="2400" dirty="0"/>
              <a:t>Still frustrated by what is </a:t>
            </a:r>
            <a:r>
              <a:rPr lang="en-US" sz="2400" b="1" u="sng" dirty="0"/>
              <a:t>reasonable</a:t>
            </a:r>
            <a:r>
              <a:rPr lang="en-US" sz="2400" dirty="0"/>
              <a:t> or not? That’s okay!</a:t>
            </a:r>
          </a:p>
          <a:p>
            <a:pPr marL="0" indent="0" algn="ctr">
              <a:buNone/>
            </a:pPr>
            <a:endParaRPr lang="en-US" sz="1000" dirty="0"/>
          </a:p>
          <a:p>
            <a:pPr marL="0" indent="0">
              <a:buNone/>
            </a:pPr>
            <a:r>
              <a:rPr lang="en-US" sz="2400" dirty="0"/>
              <a:t>Suppose I asked you for $50 for ice cream…is that reasonable? That depends…</a:t>
            </a:r>
          </a:p>
        </p:txBody>
      </p:sp>
      <p:pic>
        <p:nvPicPr>
          <p:cNvPr id="10" name="Picture 9" descr="single ice cream cone">
            <a:extLst>
              <a:ext uri="{FF2B5EF4-FFF2-40B4-BE49-F238E27FC236}">
                <a16:creationId xmlns:a16="http://schemas.microsoft.com/office/drawing/2014/main" id="{8A4424D5-3C3D-4558-BC34-8872750B309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47400" y="3290204"/>
            <a:ext cx="1695492" cy="2136320"/>
          </a:xfrm>
          <a:prstGeom prst="rect">
            <a:avLst/>
          </a:prstGeom>
        </p:spPr>
      </p:pic>
      <p:sp>
        <p:nvSpPr>
          <p:cNvPr id="4" name="Text Placeholder 2">
            <a:extLst>
              <a:ext uri="{FF2B5EF4-FFF2-40B4-BE49-F238E27FC236}">
                <a16:creationId xmlns:a16="http://schemas.microsoft.com/office/drawing/2014/main" id="{C9B1F373-0939-4A19-93B6-13ADAFF7C09F}"/>
              </a:ext>
            </a:extLst>
          </p:cNvPr>
          <p:cNvSpPr txBox="1">
            <a:spLocks/>
          </p:cNvSpPr>
          <p:nvPr/>
        </p:nvSpPr>
        <p:spPr bwMode="auto">
          <a:xfrm>
            <a:off x="747400" y="2563583"/>
            <a:ext cx="5486400" cy="1284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pPr>
            <a:r>
              <a:rPr lang="en-US" sz="2400" dirty="0"/>
              <a:t>$50 for ice cream for one person</a:t>
            </a:r>
          </a:p>
        </p:txBody>
      </p:sp>
      <p:sp>
        <p:nvSpPr>
          <p:cNvPr id="16" name="&quot;Not Allowed&quot; Symbol 15" descr="not allowed symbol ">
            <a:extLst>
              <a:ext uri="{FF2B5EF4-FFF2-40B4-BE49-F238E27FC236}">
                <a16:creationId xmlns:a16="http://schemas.microsoft.com/office/drawing/2014/main" id="{55F78314-1209-4914-B1ED-14A34A44E4DA}"/>
              </a:ext>
            </a:extLst>
          </p:cNvPr>
          <p:cNvSpPr/>
          <p:nvPr/>
        </p:nvSpPr>
        <p:spPr>
          <a:xfrm>
            <a:off x="2819597" y="3362322"/>
            <a:ext cx="1926573" cy="1906361"/>
          </a:xfrm>
          <a:prstGeom prst="noSmoking">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Text Placeholder 2">
            <a:extLst>
              <a:ext uri="{FF2B5EF4-FFF2-40B4-BE49-F238E27FC236}">
                <a16:creationId xmlns:a16="http://schemas.microsoft.com/office/drawing/2014/main" id="{8A0E7E82-E664-45CA-BA9D-A8519BF25C6C}"/>
              </a:ext>
            </a:extLst>
          </p:cNvPr>
          <p:cNvSpPr txBox="1">
            <a:spLocks/>
          </p:cNvSpPr>
          <p:nvPr/>
        </p:nvSpPr>
        <p:spPr bwMode="auto">
          <a:xfrm>
            <a:off x="6108700" y="2609847"/>
            <a:ext cx="5486400" cy="1284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pPr>
            <a:r>
              <a:rPr lang="en-US" sz="2400" dirty="0"/>
              <a:t>$50 for ice cream for 20 people</a:t>
            </a:r>
          </a:p>
        </p:txBody>
      </p:sp>
      <p:pic>
        <p:nvPicPr>
          <p:cNvPr id="13" name="Picture 12" descr="6 ice cream cones">
            <a:extLst>
              <a:ext uri="{FF2B5EF4-FFF2-40B4-BE49-F238E27FC236}">
                <a16:creationId xmlns:a16="http://schemas.microsoft.com/office/drawing/2014/main" id="{FEBFC99B-E7E9-426E-9F05-BA02809690EA}"/>
              </a:ext>
            </a:extLst>
          </p:cNvPr>
          <p:cNvPicPr>
            <a:picLocks noChangeAspect="1"/>
          </p:cNvPicPr>
          <p:nvPr/>
        </p:nvPicPr>
        <p:blipFill rotWithShape="1">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t="20714"/>
          <a:stretch/>
        </p:blipFill>
        <p:spPr>
          <a:xfrm>
            <a:off x="5703103" y="3203117"/>
            <a:ext cx="3592610" cy="2136320"/>
          </a:xfrm>
          <a:prstGeom prst="rect">
            <a:avLst/>
          </a:prstGeom>
        </p:spPr>
      </p:pic>
      <p:sp>
        <p:nvSpPr>
          <p:cNvPr id="17" name="Smiley Face 16" descr="smiley face">
            <a:extLst>
              <a:ext uri="{FF2B5EF4-FFF2-40B4-BE49-F238E27FC236}">
                <a16:creationId xmlns:a16="http://schemas.microsoft.com/office/drawing/2014/main" id="{49E1717B-3A49-4079-876C-00AC45A6A162}"/>
              </a:ext>
            </a:extLst>
          </p:cNvPr>
          <p:cNvSpPr/>
          <p:nvPr/>
        </p:nvSpPr>
        <p:spPr>
          <a:xfrm>
            <a:off x="9416144" y="3472537"/>
            <a:ext cx="2072000" cy="1836964"/>
          </a:xfrm>
          <a:prstGeom prst="smileyFac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41B8531F-5725-4749-91D5-9A936B1FC25D}"/>
              </a:ext>
            </a:extLst>
          </p:cNvPr>
          <p:cNvSpPr txBox="1"/>
          <p:nvPr/>
        </p:nvSpPr>
        <p:spPr>
          <a:xfrm>
            <a:off x="925286" y="5671456"/>
            <a:ext cx="10562858" cy="461665"/>
          </a:xfrm>
          <a:prstGeom prst="rect">
            <a:avLst/>
          </a:prstGeom>
          <a:noFill/>
        </p:spPr>
        <p:txBody>
          <a:bodyPr wrap="square" rtlCol="0">
            <a:spAutoFit/>
          </a:bodyPr>
          <a:lstStyle/>
          <a:p>
            <a:pPr algn="ctr"/>
            <a:r>
              <a:rPr lang="en-US" sz="2400" b="1" dirty="0"/>
              <a:t>Details and context are important!</a:t>
            </a:r>
          </a:p>
        </p:txBody>
      </p:sp>
    </p:spTree>
    <p:extLst>
      <p:ext uri="{BB962C8B-B14F-4D97-AF65-F5344CB8AC3E}">
        <p14:creationId xmlns:p14="http://schemas.microsoft.com/office/powerpoint/2010/main" val="2247273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16" grpId="0" animBg="1"/>
      <p:bldP spid="5" grpId="0"/>
      <p:bldP spid="17" grpId="0" animBg="1"/>
      <p:bldP spid="1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Necessary</a:t>
            </a:r>
          </a:p>
        </p:txBody>
      </p:sp>
      <p:sp>
        <p:nvSpPr>
          <p:cNvPr id="3" name="Text Placeholder 2"/>
          <p:cNvSpPr>
            <a:spLocks noGrp="1"/>
          </p:cNvSpPr>
          <p:nvPr>
            <p:ph type="body" sz="quarter" idx="10"/>
          </p:nvPr>
        </p:nvSpPr>
        <p:spPr>
          <a:xfrm>
            <a:off x="711200" y="1447800"/>
            <a:ext cx="10871200" cy="1502229"/>
          </a:xfrm>
        </p:spPr>
        <p:txBody>
          <a:bodyPr/>
          <a:lstStyle/>
          <a:p>
            <a:pPr marL="0" indent="0" algn="ctr">
              <a:buNone/>
            </a:pPr>
            <a:r>
              <a:rPr lang="en-US" sz="2400" dirty="0"/>
              <a:t>What is </a:t>
            </a:r>
            <a:r>
              <a:rPr lang="en-US" sz="2400" b="1" u="sng" dirty="0"/>
              <a:t>necessary</a:t>
            </a:r>
            <a:r>
              <a:rPr lang="en-US" sz="2400" dirty="0"/>
              <a:t> is based on the data you have.</a:t>
            </a:r>
          </a:p>
          <a:p>
            <a:pPr marL="0" indent="0">
              <a:buNone/>
            </a:pPr>
            <a:endParaRPr lang="en-US" sz="1000" dirty="0"/>
          </a:p>
          <a:p>
            <a:pPr marL="0" indent="0">
              <a:buNone/>
            </a:pPr>
            <a:r>
              <a:rPr lang="en-US" sz="2400" dirty="0"/>
              <a:t>If you think your LEA </a:t>
            </a:r>
            <a:r>
              <a:rPr lang="en-US" sz="2400" i="1" dirty="0"/>
              <a:t>needs</a:t>
            </a:r>
            <a:r>
              <a:rPr lang="en-US" sz="2400" dirty="0"/>
              <a:t> something, ask yourself: </a:t>
            </a:r>
          </a:p>
          <a:p>
            <a:pPr marL="0" indent="0">
              <a:buNone/>
            </a:pPr>
            <a:endParaRPr lang="en-US" sz="1000" dirty="0"/>
          </a:p>
        </p:txBody>
      </p:sp>
      <p:sp>
        <p:nvSpPr>
          <p:cNvPr id="4" name="TextBox 3">
            <a:extLst>
              <a:ext uri="{FF2B5EF4-FFF2-40B4-BE49-F238E27FC236}">
                <a16:creationId xmlns:a16="http://schemas.microsoft.com/office/drawing/2014/main" id="{7F1CB375-A615-4147-9465-892794685145}"/>
              </a:ext>
            </a:extLst>
          </p:cNvPr>
          <p:cNvSpPr txBox="1"/>
          <p:nvPr/>
        </p:nvSpPr>
        <p:spPr>
          <a:xfrm>
            <a:off x="711200" y="3429000"/>
            <a:ext cx="10769600" cy="3570208"/>
          </a:xfrm>
          <a:prstGeom prst="rect">
            <a:avLst/>
          </a:prstGeom>
          <a:noFill/>
        </p:spPr>
        <p:txBody>
          <a:bodyPr wrap="square" rtlCol="0">
            <a:spAutoFit/>
          </a:bodyPr>
          <a:lstStyle/>
          <a:p>
            <a:r>
              <a:rPr lang="en-US" sz="2400" dirty="0"/>
              <a:t>Data – Quantitative and Qualitative</a:t>
            </a:r>
          </a:p>
          <a:p>
            <a:pPr marL="742950" lvl="1" indent="-285750">
              <a:buFont typeface="Arial" panose="020B0604020202020204" pitchFamily="34" charset="0"/>
              <a:buChar char="•"/>
            </a:pPr>
            <a:r>
              <a:rPr lang="en-US" sz="2400" dirty="0"/>
              <a:t>Assessments</a:t>
            </a:r>
          </a:p>
          <a:p>
            <a:pPr marL="742950" lvl="1" indent="-285750">
              <a:buFont typeface="Arial" panose="020B0604020202020204" pitchFamily="34" charset="0"/>
              <a:buChar char="•"/>
            </a:pPr>
            <a:r>
              <a:rPr lang="en-US" sz="2400" dirty="0"/>
              <a:t>Behavior referrals</a:t>
            </a:r>
          </a:p>
          <a:p>
            <a:pPr marL="742950" lvl="1" indent="-285750">
              <a:buFont typeface="Arial" panose="020B0604020202020204" pitchFamily="34" charset="0"/>
              <a:buChar char="•"/>
            </a:pPr>
            <a:r>
              <a:rPr lang="en-US" sz="2400" dirty="0"/>
              <a:t>Teacher evaluations</a:t>
            </a:r>
          </a:p>
          <a:p>
            <a:pPr marL="742950" lvl="1" indent="-285750">
              <a:buFont typeface="Arial" panose="020B0604020202020204" pitchFamily="34" charset="0"/>
              <a:buChar char="•"/>
            </a:pPr>
            <a:r>
              <a:rPr lang="en-US" sz="2400" dirty="0"/>
              <a:t>Surveys</a:t>
            </a:r>
          </a:p>
          <a:p>
            <a:pPr marL="1200150" lvl="2" indent="-285750">
              <a:buFont typeface="Arial" panose="020B0604020202020204" pitchFamily="34" charset="0"/>
              <a:buChar char="•"/>
            </a:pPr>
            <a:r>
              <a:rPr lang="en-US" sz="2400" dirty="0"/>
              <a:t>Staff members</a:t>
            </a:r>
          </a:p>
          <a:p>
            <a:pPr marL="1200150" lvl="2" indent="-285750">
              <a:buFont typeface="Arial" panose="020B0604020202020204" pitchFamily="34" charset="0"/>
              <a:buChar char="•"/>
            </a:pPr>
            <a:r>
              <a:rPr lang="en-US" sz="2400" dirty="0"/>
              <a:t>Students</a:t>
            </a:r>
          </a:p>
          <a:p>
            <a:pPr marL="1200150" lvl="2" indent="-285750">
              <a:buFont typeface="Arial" panose="020B0604020202020204" pitchFamily="34" charset="0"/>
              <a:buChar char="•"/>
            </a:pPr>
            <a:r>
              <a:rPr lang="en-US" sz="2400" dirty="0"/>
              <a:t>Parents</a:t>
            </a:r>
          </a:p>
          <a:p>
            <a:pPr marL="1200150" lvl="2" indent="-285750">
              <a:buFont typeface="Arial" panose="020B0604020202020204" pitchFamily="34" charset="0"/>
              <a:buChar char="•"/>
            </a:pPr>
            <a:endParaRPr lang="en-US" sz="1600" dirty="0"/>
          </a:p>
          <a:p>
            <a:endParaRPr lang="en-US" dirty="0"/>
          </a:p>
        </p:txBody>
      </p:sp>
      <p:sp>
        <p:nvSpPr>
          <p:cNvPr id="6" name="TextBox 5">
            <a:extLst>
              <a:ext uri="{FF2B5EF4-FFF2-40B4-BE49-F238E27FC236}">
                <a16:creationId xmlns:a16="http://schemas.microsoft.com/office/drawing/2014/main" id="{CF5F900A-7973-45A7-9574-03AB539337B2}"/>
              </a:ext>
            </a:extLst>
          </p:cNvPr>
          <p:cNvSpPr txBox="1"/>
          <p:nvPr/>
        </p:nvSpPr>
        <p:spPr>
          <a:xfrm>
            <a:off x="711200" y="2743200"/>
            <a:ext cx="9771743" cy="523220"/>
          </a:xfrm>
          <a:prstGeom prst="rect">
            <a:avLst/>
          </a:prstGeom>
          <a:noFill/>
        </p:spPr>
        <p:txBody>
          <a:bodyPr wrap="square" rtlCol="0">
            <a:spAutoFit/>
          </a:bodyPr>
          <a:lstStyle/>
          <a:p>
            <a:pPr algn="ctr"/>
            <a:r>
              <a:rPr lang="en-US" sz="2800" b="1" dirty="0"/>
              <a:t>How do you</a:t>
            </a:r>
            <a:r>
              <a:rPr lang="en-US" sz="2800" b="1" i="1" dirty="0"/>
              <a:t> know</a:t>
            </a:r>
            <a:r>
              <a:rPr lang="en-US" sz="2800" b="1" dirty="0"/>
              <a:t> you need it?</a:t>
            </a:r>
          </a:p>
        </p:txBody>
      </p:sp>
    </p:spTree>
    <p:extLst>
      <p:ext uri="{BB962C8B-B14F-4D97-AF65-F5344CB8AC3E}">
        <p14:creationId xmlns:p14="http://schemas.microsoft.com/office/powerpoint/2010/main" val="3491802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Fear Not Your Data!</a:t>
            </a:r>
          </a:p>
        </p:txBody>
      </p:sp>
      <p:sp>
        <p:nvSpPr>
          <p:cNvPr id="3" name="Text Placeholder 2"/>
          <p:cNvSpPr>
            <a:spLocks noGrp="1"/>
          </p:cNvSpPr>
          <p:nvPr>
            <p:ph type="body" sz="quarter" idx="10"/>
          </p:nvPr>
        </p:nvSpPr>
        <p:spPr>
          <a:xfrm>
            <a:off x="711200" y="1263721"/>
            <a:ext cx="10871200" cy="5137079"/>
          </a:xfrm>
        </p:spPr>
        <p:txBody>
          <a:bodyPr/>
          <a:lstStyle/>
          <a:p>
            <a:pPr marL="0" indent="0">
              <a:buNone/>
            </a:pPr>
            <a:r>
              <a:rPr lang="en-US" sz="2400" dirty="0"/>
              <a:t>It can be difficult for even the most data-savvy person to organize many different types of data from many different sources and platforms into a usable format.</a:t>
            </a:r>
          </a:p>
          <a:p>
            <a:pPr marL="0" indent="0">
              <a:buNone/>
            </a:pPr>
            <a:endParaRPr lang="en-US" sz="2400" dirty="0"/>
          </a:p>
          <a:p>
            <a:pPr marL="0" indent="0">
              <a:buNone/>
            </a:pPr>
            <a:r>
              <a:rPr lang="en-US" sz="2400" b="1" dirty="0"/>
              <a:t>Data Inventory</a:t>
            </a:r>
          </a:p>
          <a:p>
            <a:r>
              <a:rPr lang="en-US" sz="2400" dirty="0"/>
              <a:t>Not intended to be a narrative or a “final product” but a tool</a:t>
            </a:r>
          </a:p>
          <a:p>
            <a:r>
              <a:rPr lang="en-US" sz="2400" dirty="0"/>
              <a:t>A “dumping ground” for all of your data to help you look at the big picture</a:t>
            </a:r>
          </a:p>
          <a:p>
            <a:endParaRPr lang="en-US" sz="1600" dirty="0"/>
          </a:p>
          <a:p>
            <a:pPr marL="0" indent="0" algn="ctr">
              <a:buNone/>
            </a:pPr>
            <a:r>
              <a:rPr lang="en-US" sz="2400" i="1" dirty="0"/>
              <a:t>Remember that the CFP Application takes a village!</a:t>
            </a:r>
          </a:p>
          <a:p>
            <a:pPr marL="0" indent="0" algn="ctr">
              <a:buNone/>
            </a:pPr>
            <a:endParaRPr lang="en-US" sz="2400" i="1" dirty="0"/>
          </a:p>
          <a:p>
            <a:pPr marL="0" indent="0">
              <a:buNone/>
            </a:pPr>
            <a:r>
              <a:rPr lang="en-US" sz="2400" dirty="0"/>
              <a:t>Communicate with the folks who manage the data at your LEAs and let them help you.</a:t>
            </a:r>
          </a:p>
        </p:txBody>
      </p:sp>
    </p:spTree>
    <p:extLst>
      <p:ext uri="{BB962C8B-B14F-4D97-AF65-F5344CB8AC3E}">
        <p14:creationId xmlns:p14="http://schemas.microsoft.com/office/powerpoint/2010/main" val="1364211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Want vs. Need</a:t>
            </a:r>
          </a:p>
        </p:txBody>
      </p:sp>
      <p:sp>
        <p:nvSpPr>
          <p:cNvPr id="3" name="Text Placeholder 2"/>
          <p:cNvSpPr>
            <a:spLocks noGrp="1"/>
          </p:cNvSpPr>
          <p:nvPr>
            <p:ph type="body" sz="quarter" idx="10"/>
          </p:nvPr>
        </p:nvSpPr>
        <p:spPr>
          <a:xfrm>
            <a:off x="711200" y="1600200"/>
            <a:ext cx="10871200" cy="1338943"/>
          </a:xfrm>
        </p:spPr>
        <p:txBody>
          <a:bodyPr/>
          <a:lstStyle/>
          <a:p>
            <a:pPr marL="0" indent="0">
              <a:buNone/>
            </a:pPr>
            <a:r>
              <a:rPr lang="en-US" sz="2400" b="1" dirty="0"/>
              <a:t>Broken record:</a:t>
            </a:r>
            <a:br>
              <a:rPr lang="en-US" sz="2400" b="1" dirty="0"/>
            </a:br>
            <a:r>
              <a:rPr lang="en-US" sz="2400" dirty="0"/>
              <a:t>Remember when you are planning your CFP Investments that their necessity must be backed up by data.</a:t>
            </a:r>
          </a:p>
        </p:txBody>
      </p:sp>
      <p:sp>
        <p:nvSpPr>
          <p:cNvPr id="4" name="Text Placeholder 2">
            <a:extLst>
              <a:ext uri="{FF2B5EF4-FFF2-40B4-BE49-F238E27FC236}">
                <a16:creationId xmlns:a16="http://schemas.microsoft.com/office/drawing/2014/main" id="{3157F206-E7F1-4384-8919-EF720E59A509}"/>
              </a:ext>
            </a:extLst>
          </p:cNvPr>
          <p:cNvSpPr txBox="1">
            <a:spLocks/>
          </p:cNvSpPr>
          <p:nvPr/>
        </p:nvSpPr>
        <p:spPr bwMode="auto">
          <a:xfrm>
            <a:off x="1360714" y="3178633"/>
            <a:ext cx="3559629" cy="2819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charset="0"/>
              <a:buNone/>
            </a:pPr>
            <a:r>
              <a:rPr lang="en-US" sz="2400" b="1" dirty="0"/>
              <a:t>Wouldn’t it be nice to…</a:t>
            </a:r>
          </a:p>
          <a:p>
            <a:pPr marL="0" indent="0" algn="ctr">
              <a:buFont typeface="Arial" charset="0"/>
              <a:buNone/>
            </a:pPr>
            <a:endParaRPr lang="en-US" sz="2400" b="1" dirty="0"/>
          </a:p>
          <a:p>
            <a:pPr marL="0" indent="0" algn="ctr">
              <a:buFont typeface="Arial" charset="0"/>
              <a:buNone/>
            </a:pPr>
            <a:r>
              <a:rPr lang="en-US" sz="2400" dirty="0"/>
              <a:t>OR</a:t>
            </a:r>
          </a:p>
          <a:p>
            <a:pPr marL="0" indent="0" algn="ctr">
              <a:buFont typeface="Arial" charset="0"/>
              <a:buNone/>
            </a:pPr>
            <a:endParaRPr lang="en-US" sz="2400" b="1" dirty="0"/>
          </a:p>
          <a:p>
            <a:pPr marL="0" indent="0" algn="ctr">
              <a:buFont typeface="Arial" charset="0"/>
              <a:buNone/>
            </a:pPr>
            <a:r>
              <a:rPr lang="en-US" sz="2400" b="1" dirty="0"/>
              <a:t>We would like to…</a:t>
            </a:r>
            <a:endParaRPr lang="en-US" sz="2400" dirty="0"/>
          </a:p>
        </p:txBody>
      </p:sp>
      <p:sp>
        <p:nvSpPr>
          <p:cNvPr id="7" name="TextBox 6">
            <a:extLst>
              <a:ext uri="{FF2B5EF4-FFF2-40B4-BE49-F238E27FC236}">
                <a16:creationId xmlns:a16="http://schemas.microsoft.com/office/drawing/2014/main" id="{5D26A62C-CE32-4A18-9C1B-A5AC7D6BF2E3}"/>
              </a:ext>
            </a:extLst>
          </p:cNvPr>
          <p:cNvSpPr txBox="1"/>
          <p:nvPr/>
        </p:nvSpPr>
        <p:spPr>
          <a:xfrm>
            <a:off x="489857" y="3091543"/>
            <a:ext cx="923330" cy="2906488"/>
          </a:xfrm>
          <a:prstGeom prst="rect">
            <a:avLst/>
          </a:prstGeom>
          <a:noFill/>
        </p:spPr>
        <p:txBody>
          <a:bodyPr vert="vert270" wrap="square" rtlCol="0">
            <a:spAutoFit/>
          </a:bodyPr>
          <a:lstStyle/>
          <a:p>
            <a:pPr algn="ctr"/>
            <a:r>
              <a:rPr lang="en-US" sz="4800" b="1" u="sng" dirty="0">
                <a:solidFill>
                  <a:srgbClr val="FF0000"/>
                </a:solidFill>
              </a:rPr>
              <a:t>WANT</a:t>
            </a:r>
          </a:p>
        </p:txBody>
      </p:sp>
      <p:sp>
        <p:nvSpPr>
          <p:cNvPr id="6" name="TextBox 5">
            <a:extLst>
              <a:ext uri="{FF2B5EF4-FFF2-40B4-BE49-F238E27FC236}">
                <a16:creationId xmlns:a16="http://schemas.microsoft.com/office/drawing/2014/main" id="{8F89F5A8-3509-4528-91AF-30E1928A55B8}"/>
              </a:ext>
            </a:extLst>
          </p:cNvPr>
          <p:cNvSpPr txBox="1"/>
          <p:nvPr/>
        </p:nvSpPr>
        <p:spPr>
          <a:xfrm>
            <a:off x="5214257" y="4027718"/>
            <a:ext cx="1763486" cy="707886"/>
          </a:xfrm>
          <a:prstGeom prst="rect">
            <a:avLst/>
          </a:prstGeom>
          <a:noFill/>
        </p:spPr>
        <p:txBody>
          <a:bodyPr wrap="square" rtlCol="0">
            <a:spAutoFit/>
          </a:bodyPr>
          <a:lstStyle/>
          <a:p>
            <a:pPr algn="ctr"/>
            <a:r>
              <a:rPr lang="en-US" sz="4000" b="1" dirty="0"/>
              <a:t>VS</a:t>
            </a:r>
          </a:p>
        </p:txBody>
      </p:sp>
      <p:sp>
        <p:nvSpPr>
          <p:cNvPr id="5" name="Text Placeholder 2">
            <a:extLst>
              <a:ext uri="{FF2B5EF4-FFF2-40B4-BE49-F238E27FC236}">
                <a16:creationId xmlns:a16="http://schemas.microsoft.com/office/drawing/2014/main" id="{EC60F23A-B6BB-4F79-A082-4FEE83364E1F}"/>
              </a:ext>
            </a:extLst>
          </p:cNvPr>
          <p:cNvSpPr txBox="1">
            <a:spLocks/>
          </p:cNvSpPr>
          <p:nvPr/>
        </p:nvSpPr>
        <p:spPr bwMode="auto">
          <a:xfrm>
            <a:off x="7271655" y="3178632"/>
            <a:ext cx="3559630" cy="2819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charset="0"/>
              <a:buNone/>
            </a:pPr>
            <a:r>
              <a:rPr lang="en-US" sz="2400" b="1" dirty="0"/>
              <a:t>We need to…</a:t>
            </a:r>
          </a:p>
          <a:p>
            <a:pPr marL="0" indent="0" algn="ctr">
              <a:buFont typeface="Arial" charset="0"/>
              <a:buNone/>
            </a:pPr>
            <a:endParaRPr lang="en-US" sz="2400" b="1" dirty="0"/>
          </a:p>
          <a:p>
            <a:pPr marL="0" indent="0" algn="ctr">
              <a:buFont typeface="Arial" charset="0"/>
              <a:buNone/>
            </a:pPr>
            <a:r>
              <a:rPr lang="en-US" sz="2400" dirty="0"/>
              <a:t>OR</a:t>
            </a:r>
          </a:p>
          <a:p>
            <a:pPr marL="0" indent="0" algn="ctr">
              <a:buFont typeface="Arial" charset="0"/>
              <a:buNone/>
            </a:pPr>
            <a:endParaRPr lang="en-US" sz="2400" b="1" dirty="0"/>
          </a:p>
          <a:p>
            <a:pPr marL="0" indent="0" algn="ctr">
              <a:buFont typeface="Arial" charset="0"/>
              <a:buNone/>
            </a:pPr>
            <a:r>
              <a:rPr lang="en-US" sz="2400" b="1" dirty="0"/>
              <a:t>We must…</a:t>
            </a:r>
            <a:endParaRPr lang="en-US" sz="2400" dirty="0"/>
          </a:p>
        </p:txBody>
      </p:sp>
      <p:sp>
        <p:nvSpPr>
          <p:cNvPr id="8" name="TextBox 7">
            <a:extLst>
              <a:ext uri="{FF2B5EF4-FFF2-40B4-BE49-F238E27FC236}">
                <a16:creationId xmlns:a16="http://schemas.microsoft.com/office/drawing/2014/main" id="{F2FB7F87-18F4-4432-9513-53AF8D230DA5}"/>
              </a:ext>
            </a:extLst>
          </p:cNvPr>
          <p:cNvSpPr txBox="1"/>
          <p:nvPr/>
        </p:nvSpPr>
        <p:spPr>
          <a:xfrm>
            <a:off x="10495782" y="3091543"/>
            <a:ext cx="923330" cy="2906488"/>
          </a:xfrm>
          <a:prstGeom prst="rect">
            <a:avLst/>
          </a:prstGeom>
          <a:noFill/>
        </p:spPr>
        <p:txBody>
          <a:bodyPr vert="vert" wrap="square" rtlCol="0">
            <a:spAutoFit/>
          </a:bodyPr>
          <a:lstStyle/>
          <a:p>
            <a:pPr algn="ctr"/>
            <a:r>
              <a:rPr lang="en-US" sz="4800" b="1" u="sng" dirty="0">
                <a:solidFill>
                  <a:srgbClr val="00B050"/>
                </a:solidFill>
              </a:rPr>
              <a:t>NEED</a:t>
            </a:r>
          </a:p>
        </p:txBody>
      </p:sp>
      <p:sp>
        <p:nvSpPr>
          <p:cNvPr id="9" name="TextBox 8">
            <a:extLst>
              <a:ext uri="{FF2B5EF4-FFF2-40B4-BE49-F238E27FC236}">
                <a16:creationId xmlns:a16="http://schemas.microsoft.com/office/drawing/2014/main" id="{F6DEE4FD-9963-426D-97C1-F410501B002F}"/>
              </a:ext>
            </a:extLst>
          </p:cNvPr>
          <p:cNvSpPr txBox="1"/>
          <p:nvPr/>
        </p:nvSpPr>
        <p:spPr>
          <a:xfrm>
            <a:off x="1109609" y="5619964"/>
            <a:ext cx="10161142" cy="461665"/>
          </a:xfrm>
          <a:prstGeom prst="rect">
            <a:avLst/>
          </a:prstGeom>
          <a:noFill/>
        </p:spPr>
        <p:txBody>
          <a:bodyPr wrap="square" rtlCol="0">
            <a:spAutoFit/>
          </a:bodyPr>
          <a:lstStyle/>
          <a:p>
            <a:pPr algn="ctr"/>
            <a:r>
              <a:rPr lang="en-US" sz="2400" b="1" dirty="0"/>
              <a:t>Investments NOT supported by data CANNOT be approved.</a:t>
            </a:r>
            <a:r>
              <a:rPr lang="en-US" dirty="0"/>
              <a:t> </a:t>
            </a:r>
          </a:p>
        </p:txBody>
      </p:sp>
    </p:spTree>
    <p:extLst>
      <p:ext uri="{BB962C8B-B14F-4D97-AF65-F5344CB8AC3E}">
        <p14:creationId xmlns:p14="http://schemas.microsoft.com/office/powerpoint/2010/main" val="3846317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7" grpId="0"/>
      <p:bldP spid="6" grpId="0"/>
      <p:bldP spid="5" grpId="0"/>
      <p:bldP spid="8"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t>Technology Stuff</a:t>
            </a:r>
          </a:p>
        </p:txBody>
      </p:sp>
      <p:sp>
        <p:nvSpPr>
          <p:cNvPr id="3" name="Text Placeholder 2"/>
          <p:cNvSpPr>
            <a:spLocks noGrp="1"/>
          </p:cNvSpPr>
          <p:nvPr>
            <p:ph type="body" sz="quarter" idx="10"/>
          </p:nvPr>
        </p:nvSpPr>
        <p:spPr>
          <a:xfrm>
            <a:off x="740228" y="1504122"/>
            <a:ext cx="11213231" cy="4357815"/>
          </a:xfrm>
        </p:spPr>
        <p:txBody>
          <a:bodyPr/>
          <a:lstStyle/>
          <a:p>
            <a:r>
              <a:rPr lang="en-US" dirty="0"/>
              <a:t>Please mute your microphone</a:t>
            </a:r>
          </a:p>
          <a:p>
            <a:endParaRPr lang="en-US" dirty="0"/>
          </a:p>
          <a:p>
            <a:r>
              <a:rPr lang="en-US" dirty="0"/>
              <a:t>Please turn off your web cam</a:t>
            </a:r>
          </a:p>
          <a:p>
            <a:endParaRPr lang="en-US" dirty="0"/>
          </a:p>
          <a:p>
            <a:r>
              <a:rPr lang="en-US" dirty="0"/>
              <a:t>Ask questions in the chat function</a:t>
            </a:r>
          </a:p>
          <a:p>
            <a:endParaRPr lang="en-US" dirty="0"/>
          </a:p>
          <a:p>
            <a:r>
              <a:rPr lang="en-US" dirty="0"/>
              <a:t>Sessions will be recorded and posted</a:t>
            </a:r>
          </a:p>
          <a:p>
            <a:pPr marL="0" indent="0" algn="ctr">
              <a:buNone/>
            </a:pPr>
            <a:endParaRPr lang="en-US" sz="1200" i="1" dirty="0"/>
          </a:p>
        </p:txBody>
      </p:sp>
      <p:pic>
        <p:nvPicPr>
          <p:cNvPr id="7" name="Picture 6" descr="cartoon laptop">
            <a:extLst>
              <a:ext uri="{FF2B5EF4-FFF2-40B4-BE49-F238E27FC236}">
                <a16:creationId xmlns:a16="http://schemas.microsoft.com/office/drawing/2014/main" id="{6C4BC1F8-E6CA-4C02-B794-2B52D89295FA}"/>
              </a:ext>
            </a:extLst>
          </p:cNvPr>
          <p:cNvPicPr>
            <a:picLocks noChangeAspect="1"/>
          </p:cNvPicPr>
          <p:nvPr/>
        </p:nvPicPr>
        <p:blipFill rotWithShape="1">
          <a:blip r:embed="rId2"/>
          <a:srcRect b="8432"/>
          <a:stretch/>
        </p:blipFill>
        <p:spPr>
          <a:xfrm>
            <a:off x="7674650" y="1286407"/>
            <a:ext cx="3777122" cy="3730835"/>
          </a:xfrm>
          <a:prstGeom prst="rect">
            <a:avLst/>
          </a:prstGeom>
        </p:spPr>
      </p:pic>
    </p:spTree>
    <p:extLst>
      <p:ext uri="{BB962C8B-B14F-4D97-AF65-F5344CB8AC3E}">
        <p14:creationId xmlns:p14="http://schemas.microsoft.com/office/powerpoint/2010/main" val="3177872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Allowable</a:t>
            </a:r>
          </a:p>
        </p:txBody>
      </p:sp>
      <p:sp>
        <p:nvSpPr>
          <p:cNvPr id="3" name="Text Placeholder 2"/>
          <p:cNvSpPr>
            <a:spLocks noGrp="1"/>
          </p:cNvSpPr>
          <p:nvPr>
            <p:ph type="body" sz="quarter" idx="10"/>
          </p:nvPr>
        </p:nvSpPr>
        <p:spPr/>
        <p:txBody>
          <a:bodyPr/>
          <a:lstStyle/>
          <a:p>
            <a:pPr marL="0" indent="0">
              <a:buNone/>
            </a:pPr>
            <a:r>
              <a:rPr lang="en-US" sz="2400" dirty="0"/>
              <a:t>The term “allowable” refers whether or not a particular strategy or activity is permissible based on statute; the statutes that determine allowability for Title programs can be found within the </a:t>
            </a:r>
            <a:r>
              <a:rPr lang="en-US" sz="2400" i="1" dirty="0"/>
              <a:t>Elementary and Secondary Education Act of 1965</a:t>
            </a:r>
            <a:r>
              <a:rPr lang="en-US" sz="2400" dirty="0"/>
              <a:t>, reauthorized as the </a:t>
            </a:r>
            <a:r>
              <a:rPr lang="en-US" sz="2400" i="1" dirty="0"/>
              <a:t>Every Student Succeeds Act</a:t>
            </a:r>
            <a:r>
              <a:rPr lang="en-US" sz="2400" dirty="0"/>
              <a:t> in December 2015. </a:t>
            </a:r>
          </a:p>
          <a:p>
            <a:pPr marL="0" indent="0">
              <a:buNone/>
            </a:pPr>
            <a:endParaRPr lang="en-US" sz="2400" dirty="0"/>
          </a:p>
          <a:p>
            <a:pPr marL="0" indent="0">
              <a:buNone/>
            </a:pPr>
            <a:r>
              <a:rPr lang="en-US" sz="2400" dirty="0"/>
              <a:t>In addition to statute, the Department of Education has created </a:t>
            </a:r>
            <a:r>
              <a:rPr lang="en-US" sz="2400" i="1" dirty="0"/>
              <a:t>Non-Regulatory Guidance</a:t>
            </a:r>
            <a:r>
              <a:rPr lang="en-US" sz="2400" dirty="0"/>
              <a:t> documents for each of the Titles. </a:t>
            </a:r>
          </a:p>
          <a:p>
            <a:pPr marL="0" indent="0">
              <a:buNone/>
            </a:pPr>
            <a:endParaRPr lang="en-US" sz="2400" dirty="0"/>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2076860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Allowable Uses</a:t>
            </a:r>
          </a:p>
        </p:txBody>
      </p:sp>
      <p:sp>
        <p:nvSpPr>
          <p:cNvPr id="3" name="Text Placeholder 2"/>
          <p:cNvSpPr>
            <a:spLocks noGrp="1"/>
          </p:cNvSpPr>
          <p:nvPr>
            <p:ph type="body" sz="quarter" idx="10"/>
          </p:nvPr>
        </p:nvSpPr>
        <p:spPr>
          <a:xfrm>
            <a:off x="711200" y="1281707"/>
            <a:ext cx="10871200" cy="1245741"/>
          </a:xfrm>
        </p:spPr>
        <p:txBody>
          <a:bodyPr/>
          <a:lstStyle/>
          <a:p>
            <a:pPr marL="0" indent="0">
              <a:buNone/>
            </a:pPr>
            <a:r>
              <a:rPr lang="en-US" sz="2400" dirty="0"/>
              <a:t>While some Investments may meet the intents and allowability of more than one Title, each Title program (IA, IIA, IIIA &amp; IVA) has its own intents and allowable uses.</a:t>
            </a:r>
          </a:p>
          <a:p>
            <a:pPr marL="0" indent="0">
              <a:buNone/>
            </a:pPr>
            <a:endParaRPr lang="en-US" sz="2400" dirty="0"/>
          </a:p>
          <a:p>
            <a:pPr marL="0" indent="0">
              <a:buNone/>
            </a:pPr>
            <a:endParaRPr lang="en-US" sz="2400" dirty="0"/>
          </a:p>
        </p:txBody>
      </p:sp>
      <p:sp>
        <p:nvSpPr>
          <p:cNvPr id="6" name="TextBox 5">
            <a:extLst>
              <a:ext uri="{FF2B5EF4-FFF2-40B4-BE49-F238E27FC236}">
                <a16:creationId xmlns:a16="http://schemas.microsoft.com/office/drawing/2014/main" id="{5987BF16-4C6B-4C1F-AC1A-113CC3F05268}"/>
              </a:ext>
            </a:extLst>
          </p:cNvPr>
          <p:cNvSpPr txBox="1"/>
          <p:nvPr/>
        </p:nvSpPr>
        <p:spPr>
          <a:xfrm>
            <a:off x="780836" y="2548000"/>
            <a:ext cx="10801564" cy="3046988"/>
          </a:xfrm>
          <a:prstGeom prst="rect">
            <a:avLst/>
          </a:prstGeom>
          <a:noFill/>
        </p:spPr>
        <p:txBody>
          <a:bodyPr wrap="square" rtlCol="0">
            <a:spAutoFit/>
          </a:bodyPr>
          <a:lstStyle/>
          <a:p>
            <a:r>
              <a:rPr lang="en-US" sz="2400" dirty="0"/>
              <a:t>Vermont’s “Allowable Use” documents are available on the CFP website for:</a:t>
            </a:r>
          </a:p>
          <a:p>
            <a:pPr marL="342900" indent="-342900">
              <a:buFont typeface="Arial" panose="020B0604020202020204" pitchFamily="34" charset="0"/>
              <a:buChar char="•"/>
            </a:pPr>
            <a:r>
              <a:rPr lang="en-US" sz="2400" dirty="0"/>
              <a:t>Title IA</a:t>
            </a:r>
          </a:p>
          <a:p>
            <a:pPr marL="342900" indent="-342900">
              <a:buFont typeface="Arial" panose="020B0604020202020204" pitchFamily="34" charset="0"/>
              <a:buChar char="•"/>
            </a:pPr>
            <a:r>
              <a:rPr lang="en-US" sz="2400" dirty="0"/>
              <a:t>Title IIA</a:t>
            </a:r>
          </a:p>
          <a:p>
            <a:pPr marL="342900" indent="-342900">
              <a:buFont typeface="Arial" panose="020B0604020202020204" pitchFamily="34" charset="0"/>
              <a:buChar char="•"/>
            </a:pPr>
            <a:r>
              <a:rPr lang="en-US" sz="2400" dirty="0"/>
              <a:t>Title IIIA</a:t>
            </a:r>
          </a:p>
          <a:p>
            <a:pPr marL="342900" indent="-342900">
              <a:buFont typeface="Arial" panose="020B0604020202020204" pitchFamily="34" charset="0"/>
              <a:buChar char="•"/>
            </a:pPr>
            <a:r>
              <a:rPr lang="en-US" sz="2400" dirty="0"/>
              <a:t>Title IVA</a:t>
            </a:r>
          </a:p>
          <a:p>
            <a:pPr marL="342900" indent="-342900">
              <a:buFont typeface="Arial" panose="020B0604020202020204" pitchFamily="34" charset="0"/>
              <a:buChar char="•"/>
            </a:pPr>
            <a:r>
              <a:rPr lang="en-US" sz="2400" dirty="0"/>
              <a:t>McKinney-Vento</a:t>
            </a:r>
          </a:p>
          <a:p>
            <a:pPr marL="342900" indent="-342900">
              <a:buFont typeface="Arial" panose="020B0604020202020204" pitchFamily="34" charset="0"/>
              <a:buChar char="•"/>
            </a:pPr>
            <a:r>
              <a:rPr lang="en-US" sz="2400" dirty="0"/>
              <a:t>Administration</a:t>
            </a:r>
          </a:p>
          <a:p>
            <a:pPr marL="342900" indent="-342900">
              <a:buFont typeface="Arial" panose="020B0604020202020204" pitchFamily="34" charset="0"/>
              <a:buChar char="•"/>
            </a:pPr>
            <a:r>
              <a:rPr lang="en-US" sz="2400" dirty="0"/>
              <a:t>Parent &amp; Family Engagement</a:t>
            </a:r>
          </a:p>
        </p:txBody>
      </p:sp>
      <p:sp>
        <p:nvSpPr>
          <p:cNvPr id="7" name="TextBox 6">
            <a:extLst>
              <a:ext uri="{FF2B5EF4-FFF2-40B4-BE49-F238E27FC236}">
                <a16:creationId xmlns:a16="http://schemas.microsoft.com/office/drawing/2014/main" id="{172796D0-802B-4313-8227-134A98C1FACC}"/>
              </a:ext>
            </a:extLst>
          </p:cNvPr>
          <p:cNvSpPr txBox="1"/>
          <p:nvPr/>
        </p:nvSpPr>
        <p:spPr>
          <a:xfrm>
            <a:off x="711200" y="5657164"/>
            <a:ext cx="11025312" cy="830997"/>
          </a:xfrm>
          <a:prstGeom prst="rect">
            <a:avLst/>
          </a:prstGeom>
          <a:noFill/>
        </p:spPr>
        <p:txBody>
          <a:bodyPr wrap="square" rtlCol="0">
            <a:spAutoFit/>
          </a:bodyPr>
          <a:lstStyle/>
          <a:p>
            <a:pPr algn="ctr"/>
            <a:r>
              <a:rPr lang="en-US" sz="2400" b="1" dirty="0"/>
              <a:t>If you have a question about the allowability of an Investment, reach out the CFP Team </a:t>
            </a:r>
            <a:r>
              <a:rPr lang="en-US" sz="2400" b="1" dirty="0">
                <a:sym typeface="Wingdings" panose="05000000000000000000" pitchFamily="2" charset="2"/>
              </a:rPr>
              <a:t></a:t>
            </a:r>
            <a:endParaRPr lang="en-US" sz="2400" b="1" dirty="0"/>
          </a:p>
        </p:txBody>
      </p:sp>
    </p:spTree>
    <p:extLst>
      <p:ext uri="{BB962C8B-B14F-4D97-AF65-F5344CB8AC3E}">
        <p14:creationId xmlns:p14="http://schemas.microsoft.com/office/powerpoint/2010/main" val="219313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Allocable</a:t>
            </a:r>
          </a:p>
        </p:txBody>
      </p:sp>
      <p:sp>
        <p:nvSpPr>
          <p:cNvPr id="3" name="Text Placeholder 2"/>
          <p:cNvSpPr>
            <a:spLocks noGrp="1"/>
          </p:cNvSpPr>
          <p:nvPr>
            <p:ph type="body" sz="quarter" idx="10"/>
          </p:nvPr>
        </p:nvSpPr>
        <p:spPr>
          <a:xfrm>
            <a:off x="660400" y="1628078"/>
            <a:ext cx="10871200" cy="3601844"/>
          </a:xfrm>
        </p:spPr>
        <p:txBody>
          <a:bodyPr/>
          <a:lstStyle/>
          <a:p>
            <a:pPr marL="0" indent="0">
              <a:buNone/>
            </a:pPr>
            <a:r>
              <a:rPr lang="en-US" sz="2400" dirty="0"/>
              <a:t>According to EDGAR/CFR, a cost is allocable to a federal award if the goods or services involved are chargeable or assignable to the federal award or cost objective in accordance with the relative benefit received.</a:t>
            </a:r>
          </a:p>
          <a:p>
            <a:pPr marL="0" indent="0">
              <a:buNone/>
            </a:pPr>
            <a:endParaRPr lang="en-US" sz="1000" dirty="0"/>
          </a:p>
          <a:p>
            <a:pPr marL="0" lvl="0" indent="0">
              <a:buNone/>
            </a:pPr>
            <a:r>
              <a:rPr lang="en-US" sz="2400" dirty="0"/>
              <a:t>An important aspect of allocability is that the particular investment is necessary to the overall operation of the non-federal entity (in this case, your LEA) and without these funds the services, activities, etc. would not occur. </a:t>
            </a:r>
          </a:p>
          <a:p>
            <a:pPr marL="0" indent="0">
              <a:buNone/>
            </a:pPr>
            <a:endParaRPr lang="en-US" sz="2400" dirty="0"/>
          </a:p>
          <a:p>
            <a:pPr marL="0" indent="0">
              <a:buNone/>
            </a:pPr>
            <a:endParaRPr lang="en-US" sz="2400" dirty="0">
              <a:highlight>
                <a:srgbClr val="FFFF00"/>
              </a:highlight>
            </a:endParaRPr>
          </a:p>
        </p:txBody>
      </p:sp>
    </p:spTree>
    <p:extLst>
      <p:ext uri="{BB962C8B-B14F-4D97-AF65-F5344CB8AC3E}">
        <p14:creationId xmlns:p14="http://schemas.microsoft.com/office/powerpoint/2010/main" val="1692038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Allocable</a:t>
            </a:r>
          </a:p>
        </p:txBody>
      </p:sp>
      <p:sp>
        <p:nvSpPr>
          <p:cNvPr id="3" name="Text Placeholder 2"/>
          <p:cNvSpPr>
            <a:spLocks noGrp="1"/>
          </p:cNvSpPr>
          <p:nvPr>
            <p:ph type="body" sz="quarter" idx="10"/>
          </p:nvPr>
        </p:nvSpPr>
        <p:spPr>
          <a:xfrm>
            <a:off x="711200" y="1218871"/>
            <a:ext cx="10871200" cy="4337825"/>
          </a:xfrm>
        </p:spPr>
        <p:txBody>
          <a:bodyPr/>
          <a:lstStyle/>
          <a:p>
            <a:pPr marL="0" lvl="0" indent="0">
              <a:buNone/>
            </a:pPr>
            <a:r>
              <a:rPr lang="en-US" sz="2400" dirty="0"/>
              <a:t>Costs can, and should, be distributed in proportions if it benefits both the Federal award and other work of the non-federal entity</a:t>
            </a:r>
          </a:p>
          <a:p>
            <a:r>
              <a:rPr lang="en-US" sz="2400" dirty="0"/>
              <a:t>For example if you have an individual who is 1.0 FTE interventionist, who is paid .5 by a Federal award and .5 by local funds</a:t>
            </a:r>
          </a:p>
          <a:p>
            <a:r>
              <a:rPr lang="en-US" sz="2400" dirty="0"/>
              <a:t>This means that 50% of this individual’s time must be spent on activities related to the intents of the Title or funding source being charged</a:t>
            </a:r>
          </a:p>
          <a:p>
            <a:r>
              <a:rPr lang="en-US" sz="2400" dirty="0"/>
              <a:t>If you need to purchase this individual a computer, only 50% of the cost of the computer can be allocated to the Federal award</a:t>
            </a:r>
          </a:p>
          <a:p>
            <a:r>
              <a:rPr lang="en-US" sz="2400" dirty="0"/>
              <a:t>Say the same individual needed supplies/materials to do the interventions, allocable would be 50% paid by the Federal source of funds and 50% by local funds</a:t>
            </a:r>
          </a:p>
          <a:p>
            <a:pPr marL="0" indent="0" algn="ctr">
              <a:buNone/>
            </a:pPr>
            <a:r>
              <a:rPr lang="en-US" sz="2400" b="1" dirty="0"/>
              <a:t>Basically the grant can only pay for the portion that benefits the intentions of the funding source.  </a:t>
            </a:r>
          </a:p>
          <a:p>
            <a:pPr marL="0" indent="0">
              <a:buNone/>
            </a:pPr>
            <a:endParaRPr lang="en-US" sz="2400" dirty="0"/>
          </a:p>
          <a:p>
            <a:pPr marL="0" indent="0">
              <a:buNone/>
            </a:pPr>
            <a:endParaRPr lang="en-US" sz="2400" dirty="0">
              <a:highlight>
                <a:srgbClr val="FFFF00"/>
              </a:highlight>
            </a:endParaRPr>
          </a:p>
        </p:txBody>
      </p:sp>
    </p:spTree>
    <p:extLst>
      <p:ext uri="{BB962C8B-B14F-4D97-AF65-F5344CB8AC3E}">
        <p14:creationId xmlns:p14="http://schemas.microsoft.com/office/powerpoint/2010/main" val="535045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5012" y="1751156"/>
            <a:ext cx="11051969" cy="1470025"/>
          </a:xfrm>
        </p:spPr>
        <p:txBody>
          <a:bodyPr/>
          <a:lstStyle/>
          <a:p>
            <a:r>
              <a:rPr lang="en-US" sz="5000" dirty="0">
                <a:latin typeface="Franklin Gothic Demi" panose="020B0703020102020204" pitchFamily="34" charset="0"/>
              </a:rPr>
              <a:t>Scopes of Work</a:t>
            </a:r>
          </a:p>
        </p:txBody>
      </p:sp>
    </p:spTree>
    <p:extLst>
      <p:ext uri="{BB962C8B-B14F-4D97-AF65-F5344CB8AC3E}">
        <p14:creationId xmlns:p14="http://schemas.microsoft.com/office/powerpoint/2010/main" val="4956767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What IS a Scope of Work?</a:t>
            </a:r>
          </a:p>
        </p:txBody>
      </p:sp>
      <p:sp>
        <p:nvSpPr>
          <p:cNvPr id="3" name="Text Placeholder 2"/>
          <p:cNvSpPr>
            <a:spLocks noGrp="1"/>
          </p:cNvSpPr>
          <p:nvPr>
            <p:ph type="body" sz="quarter" idx="10"/>
          </p:nvPr>
        </p:nvSpPr>
        <p:spPr>
          <a:xfrm>
            <a:off x="711200" y="1415267"/>
            <a:ext cx="10871200" cy="4718407"/>
          </a:xfrm>
        </p:spPr>
        <p:txBody>
          <a:bodyPr/>
          <a:lstStyle/>
          <a:p>
            <a:pPr marL="0" indent="0">
              <a:buNone/>
            </a:pPr>
            <a:r>
              <a:rPr lang="en-US" sz="2400" dirty="0"/>
              <a:t>A </a:t>
            </a:r>
            <a:r>
              <a:rPr lang="en-US" sz="2400" b="1" u="sng" dirty="0"/>
              <a:t>Scope of Work</a:t>
            </a:r>
            <a:r>
              <a:rPr lang="en-US" sz="2400" dirty="0"/>
              <a:t>, for the purposes of the CFP Application process, is a document that provides a detailed account of an Investment to assist with justifying its approvability.</a:t>
            </a:r>
          </a:p>
          <a:p>
            <a:pPr marL="0" indent="0">
              <a:buNone/>
            </a:pPr>
            <a:endParaRPr lang="en-US" sz="1000" dirty="0"/>
          </a:p>
          <a:p>
            <a:pPr marL="0" indent="0">
              <a:buNone/>
            </a:pPr>
            <a:r>
              <a:rPr lang="en-US" sz="2400" dirty="0"/>
              <a:t>According to the “Writing Approvable CFP Investments” document, it must contain the following information:</a:t>
            </a:r>
          </a:p>
          <a:p>
            <a:r>
              <a:rPr lang="en-US" sz="2400" dirty="0"/>
              <a:t>Why the activity is necessary</a:t>
            </a:r>
          </a:p>
          <a:p>
            <a:r>
              <a:rPr lang="en-US" sz="2400" dirty="0"/>
              <a:t>The timeline for the specific activities/deliverables</a:t>
            </a:r>
          </a:p>
          <a:p>
            <a:r>
              <a:rPr lang="en-US" sz="2400" dirty="0"/>
              <a:t>The costs associated with the project activities</a:t>
            </a:r>
          </a:p>
          <a:p>
            <a:r>
              <a:rPr lang="en-US" sz="2400" dirty="0"/>
              <a:t>Rationale for exceeding fair market price</a:t>
            </a:r>
          </a:p>
          <a:p>
            <a:r>
              <a:rPr lang="en-US" sz="2400" dirty="0"/>
              <a:t>The process by which the service outcomes will be measured, or more simply…how will you know that your intervention was successful?</a:t>
            </a:r>
          </a:p>
          <a:p>
            <a:pPr marL="0" indent="0">
              <a:buNone/>
            </a:pPr>
            <a:endParaRPr lang="en-US" sz="2400" dirty="0"/>
          </a:p>
        </p:txBody>
      </p:sp>
    </p:spTree>
    <p:extLst>
      <p:ext uri="{BB962C8B-B14F-4D97-AF65-F5344CB8AC3E}">
        <p14:creationId xmlns:p14="http://schemas.microsoft.com/office/powerpoint/2010/main" val="2335124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When is a Scope of Work Needed?</a:t>
            </a:r>
          </a:p>
        </p:txBody>
      </p:sp>
      <p:sp>
        <p:nvSpPr>
          <p:cNvPr id="3" name="Text Placeholder 2"/>
          <p:cNvSpPr>
            <a:spLocks noGrp="1"/>
          </p:cNvSpPr>
          <p:nvPr>
            <p:ph type="body" sz="quarter" idx="10"/>
          </p:nvPr>
        </p:nvSpPr>
        <p:spPr/>
        <p:txBody>
          <a:bodyPr/>
          <a:lstStyle/>
          <a:p>
            <a:pPr marL="0" indent="0">
              <a:buNone/>
            </a:pPr>
            <a:r>
              <a:rPr lang="en-US" sz="2400" dirty="0"/>
              <a:t>For the CFP Application, you could be asked to produce a Scope of Work for any Investment in order to determine if it meets the 4 criteria of:</a:t>
            </a:r>
          </a:p>
          <a:p>
            <a:r>
              <a:rPr lang="en-US" sz="2400" dirty="0"/>
              <a:t>Reasonable</a:t>
            </a:r>
          </a:p>
          <a:p>
            <a:r>
              <a:rPr lang="en-US" sz="2400" dirty="0"/>
              <a:t>Necessary</a:t>
            </a:r>
          </a:p>
          <a:p>
            <a:r>
              <a:rPr lang="en-US" sz="2400" dirty="0"/>
              <a:t>Allowable</a:t>
            </a:r>
          </a:p>
          <a:p>
            <a:r>
              <a:rPr lang="en-US" sz="2400" dirty="0"/>
              <a:t>Allocable</a:t>
            </a:r>
          </a:p>
          <a:p>
            <a:endParaRPr lang="en-US" sz="2400" dirty="0"/>
          </a:p>
          <a:p>
            <a:pPr marL="0" indent="0">
              <a:buNone/>
            </a:pPr>
            <a:r>
              <a:rPr lang="en-US" sz="2400" dirty="0"/>
              <a:t>However, a Scope of Work is </a:t>
            </a:r>
            <a:r>
              <a:rPr lang="en-US" sz="2400" b="1" u="sng" dirty="0"/>
              <a:t>mandatory</a:t>
            </a:r>
            <a:r>
              <a:rPr lang="en-US" sz="2400" dirty="0"/>
              <a:t> for any Investment that exceeds “Fair Market Value” for the particular strategy or activity in the State of Vermont.</a:t>
            </a:r>
          </a:p>
        </p:txBody>
      </p:sp>
    </p:spTree>
    <p:extLst>
      <p:ext uri="{BB962C8B-B14F-4D97-AF65-F5344CB8AC3E}">
        <p14:creationId xmlns:p14="http://schemas.microsoft.com/office/powerpoint/2010/main" val="3226720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When is a Scope of Work Needed (cont.)</a:t>
            </a:r>
          </a:p>
        </p:txBody>
      </p:sp>
      <p:sp>
        <p:nvSpPr>
          <p:cNvPr id="3" name="Text Placeholder 2"/>
          <p:cNvSpPr>
            <a:spLocks noGrp="1"/>
          </p:cNvSpPr>
          <p:nvPr>
            <p:ph type="body" sz="quarter" idx="10"/>
          </p:nvPr>
        </p:nvSpPr>
        <p:spPr/>
        <p:txBody>
          <a:bodyPr/>
          <a:lstStyle/>
          <a:p>
            <a:pPr marL="0" indent="0">
              <a:buNone/>
            </a:pPr>
            <a:r>
              <a:rPr lang="en-US" sz="2400" dirty="0"/>
              <a:t>Most commonly, a Scope of Work will be required to justify consultant fees that exceed the Fair Market Value as defined in the CFP Document “Writing Approvable CFP Investments,” though it may be required for any other Investments who cost requires justification. </a:t>
            </a:r>
          </a:p>
          <a:p>
            <a:pPr marL="0" indent="0">
              <a:buNone/>
            </a:pPr>
            <a:endParaRPr lang="en-US" sz="2400" dirty="0"/>
          </a:p>
          <a:p>
            <a:pPr marL="0" indent="0" algn="ctr">
              <a:buNone/>
            </a:pPr>
            <a:r>
              <a:rPr lang="en-US" sz="2400" dirty="0"/>
              <a:t>If you are attaching a Scope of Work or any other documentation to support an investment, </a:t>
            </a:r>
            <a:r>
              <a:rPr lang="en-US" sz="2400" i="1" dirty="0"/>
              <a:t>you </a:t>
            </a:r>
            <a:r>
              <a:rPr lang="en-US" sz="2400" b="1" i="1" dirty="0"/>
              <a:t>must </a:t>
            </a:r>
            <a:r>
              <a:rPr lang="en-US" sz="2400" i="1" dirty="0"/>
              <a:t>include “</a:t>
            </a:r>
            <a:r>
              <a:rPr lang="en-US" sz="2400" b="1" i="1" dirty="0"/>
              <a:t>Supporting documentation attached</a:t>
            </a:r>
            <a:r>
              <a:rPr lang="en-US" sz="2400" i="1" dirty="0"/>
              <a:t>” within the Investment Description.</a:t>
            </a:r>
            <a:endParaRPr lang="en-US" sz="2400" dirty="0"/>
          </a:p>
        </p:txBody>
      </p:sp>
    </p:spTree>
    <p:extLst>
      <p:ext uri="{BB962C8B-B14F-4D97-AF65-F5344CB8AC3E}">
        <p14:creationId xmlns:p14="http://schemas.microsoft.com/office/powerpoint/2010/main" val="2242174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Fair Market Value</a:t>
            </a:r>
          </a:p>
        </p:txBody>
      </p:sp>
      <p:sp>
        <p:nvSpPr>
          <p:cNvPr id="3" name="Text Placeholder 2"/>
          <p:cNvSpPr>
            <a:spLocks noGrp="1"/>
          </p:cNvSpPr>
          <p:nvPr>
            <p:ph type="body" sz="quarter" idx="10"/>
          </p:nvPr>
        </p:nvSpPr>
        <p:spPr>
          <a:xfrm>
            <a:off x="711200" y="1487185"/>
            <a:ext cx="10871200" cy="4738955"/>
          </a:xfrm>
        </p:spPr>
        <p:txBody>
          <a:bodyPr/>
          <a:lstStyle/>
          <a:p>
            <a:pPr marL="0" indent="0">
              <a:buNone/>
            </a:pPr>
            <a:r>
              <a:rPr lang="en-US" sz="2400" dirty="0"/>
              <a:t>According to EDGAR, Fair Market Value is defined as “market prices for comparable goods or services in the geographic area.”</a:t>
            </a:r>
          </a:p>
          <a:p>
            <a:pPr marL="0" indent="0">
              <a:buNone/>
            </a:pPr>
            <a:endParaRPr lang="en-US" sz="1500" dirty="0"/>
          </a:p>
          <a:p>
            <a:pPr marL="0" indent="0">
              <a:buNone/>
            </a:pPr>
            <a:r>
              <a:rPr lang="en-US" sz="2400" dirty="0"/>
              <a:t>The market price for external consultants in Vermont shows a range of $350.00 to $2000.00 per day. Please note that the total for consultant fees must reflect all related expenses, including:</a:t>
            </a:r>
          </a:p>
          <a:p>
            <a:r>
              <a:rPr lang="en-US" sz="2400" dirty="0"/>
              <a:t>Materials</a:t>
            </a:r>
          </a:p>
          <a:p>
            <a:r>
              <a:rPr lang="en-US" sz="2400" dirty="0"/>
              <a:t>Travel</a:t>
            </a:r>
          </a:p>
          <a:p>
            <a:pPr marL="0" indent="0">
              <a:buNone/>
            </a:pPr>
            <a:endParaRPr lang="en-US" sz="1500" dirty="0"/>
          </a:p>
          <a:p>
            <a:pPr marL="0" indent="0" algn="ctr">
              <a:buNone/>
            </a:pPr>
            <a:r>
              <a:rPr lang="en-US" sz="2400" dirty="0"/>
              <a:t>If you know that your consultant fees do NOT exceed the Fair Market Value, it is helpful for the CFP Team if your Investment Description contains “</a:t>
            </a:r>
            <a:r>
              <a:rPr lang="en-US" sz="2400" i="1" dirty="0"/>
              <a:t>not to exceed $2,000/day</a:t>
            </a:r>
            <a:r>
              <a:rPr lang="en-US" sz="2400" dirty="0"/>
              <a:t>” so it is clear that a Scope of Work is not necessary.</a:t>
            </a:r>
          </a:p>
        </p:txBody>
      </p:sp>
    </p:spTree>
    <p:extLst>
      <p:ext uri="{BB962C8B-B14F-4D97-AF65-F5344CB8AC3E}">
        <p14:creationId xmlns:p14="http://schemas.microsoft.com/office/powerpoint/2010/main" val="652108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So You Need a Scope of Work…Now What?</a:t>
            </a:r>
          </a:p>
        </p:txBody>
      </p:sp>
      <p:sp>
        <p:nvSpPr>
          <p:cNvPr id="3" name="Text Placeholder 2"/>
          <p:cNvSpPr>
            <a:spLocks noGrp="1"/>
          </p:cNvSpPr>
          <p:nvPr>
            <p:ph type="body" sz="quarter" idx="10"/>
          </p:nvPr>
        </p:nvSpPr>
        <p:spPr/>
        <p:txBody>
          <a:bodyPr/>
          <a:lstStyle/>
          <a:p>
            <a:pPr marL="0" indent="0">
              <a:buNone/>
            </a:pPr>
            <a:r>
              <a:rPr lang="en-US" sz="2400" dirty="0"/>
              <a:t>If a member of the CFP Team asks you for a Scope of Work, you might be feeling:</a:t>
            </a:r>
          </a:p>
          <a:p>
            <a:r>
              <a:rPr lang="en-US" sz="2400" dirty="0"/>
              <a:t>Frustrated</a:t>
            </a:r>
          </a:p>
          <a:p>
            <a:r>
              <a:rPr lang="en-US" sz="2400" dirty="0"/>
              <a:t>Confused</a:t>
            </a:r>
          </a:p>
          <a:p>
            <a:r>
              <a:rPr lang="en-US" sz="2400" dirty="0"/>
              <a:t>Overwhelmed</a:t>
            </a:r>
          </a:p>
          <a:p>
            <a:r>
              <a:rPr lang="en-US" sz="2400" dirty="0"/>
              <a:t>Like you don’t have time for this!!</a:t>
            </a:r>
          </a:p>
        </p:txBody>
      </p:sp>
      <p:pic>
        <p:nvPicPr>
          <p:cNvPr id="5" name="Picture 4" descr="Angry Homer Simpson ">
            <a:extLst>
              <a:ext uri="{FF2B5EF4-FFF2-40B4-BE49-F238E27FC236}">
                <a16:creationId xmlns:a16="http://schemas.microsoft.com/office/drawing/2014/main" id="{9136D1C0-7950-409C-BCB5-B3F0AD8F374F}"/>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657279" y="2620265"/>
            <a:ext cx="4679795" cy="3244658"/>
          </a:xfrm>
          <a:prstGeom prst="rect">
            <a:avLst/>
          </a:prstGeom>
        </p:spPr>
      </p:pic>
    </p:spTree>
    <p:extLst>
      <p:ext uri="{BB962C8B-B14F-4D97-AF65-F5344CB8AC3E}">
        <p14:creationId xmlns:p14="http://schemas.microsoft.com/office/powerpoint/2010/main" val="89557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t>Future Sessions and Resources</a:t>
            </a:r>
          </a:p>
        </p:txBody>
      </p:sp>
      <p:sp>
        <p:nvSpPr>
          <p:cNvPr id="3" name="Text Placeholder 2"/>
          <p:cNvSpPr>
            <a:spLocks noGrp="1"/>
          </p:cNvSpPr>
          <p:nvPr>
            <p:ph type="body" sz="quarter" idx="10"/>
          </p:nvPr>
        </p:nvSpPr>
        <p:spPr>
          <a:xfrm>
            <a:off x="609600" y="1570383"/>
            <a:ext cx="11213231" cy="4357815"/>
          </a:xfrm>
        </p:spPr>
        <p:txBody>
          <a:bodyPr/>
          <a:lstStyle/>
          <a:p>
            <a:r>
              <a:rPr lang="en-US" sz="2400" dirty="0"/>
              <a:t>A link to the Session List/Virtual Conference Information document is embedded in the you received on April 9.</a:t>
            </a:r>
          </a:p>
          <a:p>
            <a:endParaRPr lang="en-US" sz="1600" dirty="0"/>
          </a:p>
          <a:p>
            <a:r>
              <a:rPr lang="en-US" sz="2400" dirty="0"/>
              <a:t>This document, as well as resources, templates and guidance referenced during sessions, can be found on the AOE website:</a:t>
            </a:r>
          </a:p>
          <a:p>
            <a:pPr lvl="1"/>
            <a:r>
              <a:rPr lang="en-US" sz="2400" dirty="0"/>
              <a:t>Go to education.vermont.gov</a:t>
            </a:r>
          </a:p>
          <a:p>
            <a:pPr lvl="1"/>
            <a:r>
              <a:rPr lang="en-US" sz="2400" dirty="0"/>
              <a:t>In the left-hand sidebar, click on </a:t>
            </a:r>
          </a:p>
          <a:p>
            <a:pPr marL="1371577" lvl="2" indent="-457200">
              <a:buFont typeface="+mj-lt"/>
              <a:buAutoNum type="arabicPeriod"/>
            </a:pPr>
            <a:r>
              <a:rPr lang="en-US" sz="2000" dirty="0"/>
              <a:t>“Student Support”</a:t>
            </a:r>
            <a:endParaRPr lang="en-US" sz="2000" dirty="0">
              <a:sym typeface="Wingdings" panose="05000000000000000000" pitchFamily="2" charset="2"/>
            </a:endParaRPr>
          </a:p>
          <a:p>
            <a:pPr marL="1371577" lvl="2" indent="-457200">
              <a:buFont typeface="+mj-lt"/>
              <a:buAutoNum type="arabicPeriod"/>
            </a:pPr>
            <a:r>
              <a:rPr lang="en-US" sz="2000" dirty="0">
                <a:sym typeface="Wingdings" panose="05000000000000000000" pitchFamily="2" charset="2"/>
              </a:rPr>
              <a:t>“Federal Programs Under ESSA” </a:t>
            </a:r>
          </a:p>
          <a:p>
            <a:pPr marL="1371577" lvl="2" indent="-457200">
              <a:buFont typeface="+mj-lt"/>
              <a:buAutoNum type="arabicPeriod"/>
            </a:pPr>
            <a:r>
              <a:rPr lang="en-US" sz="2000" dirty="0">
                <a:sym typeface="Wingdings" panose="05000000000000000000" pitchFamily="2" charset="2"/>
              </a:rPr>
              <a:t>“Consolidated Federal Programs”</a:t>
            </a:r>
            <a:endParaRPr lang="en-US" sz="2000" dirty="0"/>
          </a:p>
        </p:txBody>
      </p:sp>
    </p:spTree>
    <p:extLst>
      <p:ext uri="{BB962C8B-B14F-4D97-AF65-F5344CB8AC3E}">
        <p14:creationId xmlns:p14="http://schemas.microsoft.com/office/powerpoint/2010/main" val="1153814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Scope of Work Template</a:t>
            </a:r>
          </a:p>
        </p:txBody>
      </p:sp>
      <p:sp>
        <p:nvSpPr>
          <p:cNvPr id="3" name="Text Placeholder 2"/>
          <p:cNvSpPr>
            <a:spLocks noGrp="1"/>
          </p:cNvSpPr>
          <p:nvPr>
            <p:ph type="body" sz="quarter" idx="10"/>
          </p:nvPr>
        </p:nvSpPr>
        <p:spPr/>
        <p:txBody>
          <a:bodyPr/>
          <a:lstStyle/>
          <a:p>
            <a:pPr marL="0" indent="0">
              <a:buNone/>
            </a:pPr>
            <a:r>
              <a:rPr lang="en-US" sz="2400" dirty="0"/>
              <a:t>We know that you are busy and wearing many hats, so we have developed an </a:t>
            </a:r>
            <a:r>
              <a:rPr lang="en-US" sz="2400" i="1" dirty="0"/>
              <a:t>optional</a:t>
            </a:r>
            <a:r>
              <a:rPr lang="en-US" sz="2400" dirty="0"/>
              <a:t> </a:t>
            </a:r>
            <a:r>
              <a:rPr lang="en-US" sz="2400" b="1" u="sng" dirty="0"/>
              <a:t>Scope of Work Template</a:t>
            </a:r>
            <a:r>
              <a:rPr lang="en-US" sz="2400" dirty="0"/>
              <a:t> to make sure that we get all of the necessary information the first time.</a:t>
            </a:r>
          </a:p>
          <a:p>
            <a:pPr marL="0" indent="0">
              <a:buNone/>
            </a:pPr>
            <a:endParaRPr lang="en-US" sz="2400" b="1" u="sng" dirty="0"/>
          </a:p>
          <a:p>
            <a:pPr marL="0" indent="0">
              <a:buNone/>
            </a:pPr>
            <a:r>
              <a:rPr lang="en-US" sz="2400" dirty="0"/>
              <a:t>Using this template </a:t>
            </a:r>
            <a:r>
              <a:rPr lang="en-US" sz="2400" i="1" dirty="0"/>
              <a:t>in its entirety</a:t>
            </a:r>
            <a:r>
              <a:rPr lang="en-US" sz="2400" dirty="0"/>
              <a:t> should minimize returned applications for missing/additional information. Providing only </a:t>
            </a:r>
            <a:r>
              <a:rPr lang="en-US" sz="2400" i="1" dirty="0"/>
              <a:t>some</a:t>
            </a:r>
            <a:r>
              <a:rPr lang="en-US" sz="2400" dirty="0"/>
              <a:t> of the information requested it likely to result in your application getting sent back to you.</a:t>
            </a:r>
          </a:p>
          <a:p>
            <a:pPr marL="0" indent="0">
              <a:buNone/>
            </a:pPr>
            <a:endParaRPr lang="en-US" sz="2400" dirty="0"/>
          </a:p>
          <a:p>
            <a:pPr marL="0" indent="0">
              <a:buNone/>
            </a:pPr>
            <a:r>
              <a:rPr lang="en-US" sz="2400" dirty="0"/>
              <a:t>Trust us, we do not like returning applications any more than you like getting them back…so let’s take a look at the </a:t>
            </a:r>
            <a:r>
              <a:rPr lang="en-US" sz="2400" b="1" u="sng" dirty="0"/>
              <a:t>Scope of Work Template</a:t>
            </a:r>
            <a:r>
              <a:rPr lang="en-US" sz="2400" dirty="0"/>
              <a:t>.</a:t>
            </a:r>
          </a:p>
        </p:txBody>
      </p:sp>
    </p:spTree>
    <p:extLst>
      <p:ext uri="{BB962C8B-B14F-4D97-AF65-F5344CB8AC3E}">
        <p14:creationId xmlns:p14="http://schemas.microsoft.com/office/powerpoint/2010/main" val="545091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How to Use the Scope of Work Template</a:t>
            </a:r>
          </a:p>
        </p:txBody>
      </p:sp>
      <p:sp>
        <p:nvSpPr>
          <p:cNvPr id="3" name="Text Placeholder 2"/>
          <p:cNvSpPr>
            <a:spLocks noGrp="1"/>
          </p:cNvSpPr>
          <p:nvPr>
            <p:ph type="body" sz="quarter" idx="10"/>
          </p:nvPr>
        </p:nvSpPr>
        <p:spPr>
          <a:xfrm>
            <a:off x="711200" y="1261156"/>
            <a:ext cx="10871200" cy="5292044"/>
          </a:xfrm>
        </p:spPr>
        <p:txBody>
          <a:bodyPr/>
          <a:lstStyle/>
          <a:p>
            <a:pPr marL="0" indent="0">
              <a:buNone/>
            </a:pPr>
            <a:r>
              <a:rPr lang="en-US" sz="2400" dirty="0"/>
              <a:t>The Scope of Work Template is intended to be completed electronically, saved and uploaded to your CFP Application.</a:t>
            </a:r>
          </a:p>
          <a:p>
            <a:pPr marL="0" indent="0">
              <a:buNone/>
            </a:pPr>
            <a:endParaRPr lang="en-US" sz="800" dirty="0"/>
          </a:p>
          <a:p>
            <a:pPr marL="0" indent="0">
              <a:buNone/>
            </a:pPr>
            <a:r>
              <a:rPr lang="en-US" sz="2400" dirty="0"/>
              <a:t>Though it is available as a Microsoft Word Document, we recognize that many schools are Google schools, and it is easily utilized in Google Docs too. If you are uploading Google Docs files or linking to Google Docs within your Scope of Work, please note that we will be unable to open Google Docs per AOE policy.</a:t>
            </a:r>
          </a:p>
          <a:p>
            <a:pPr marL="0" indent="0">
              <a:buNone/>
            </a:pPr>
            <a:endParaRPr lang="en-US" sz="800" dirty="0"/>
          </a:p>
          <a:p>
            <a:pPr marL="0" indent="0" algn="ctr">
              <a:buNone/>
            </a:pPr>
            <a:r>
              <a:rPr lang="en-US" sz="2400" dirty="0"/>
              <a:t>When uploading </a:t>
            </a:r>
            <a:r>
              <a:rPr lang="en-US" sz="2400" i="1" dirty="0"/>
              <a:t>any</a:t>
            </a:r>
            <a:r>
              <a:rPr lang="en-US" sz="2400" dirty="0"/>
              <a:t> documentation to your CFP Application, please name uploaded files to clearly identify the investment they are supporting</a:t>
            </a:r>
          </a:p>
          <a:p>
            <a:pPr marL="0" indent="0" algn="ctr">
              <a:buNone/>
            </a:pPr>
            <a:r>
              <a:rPr lang="en-US" sz="2400" dirty="0"/>
              <a:t>(i.e. Investment 25 – Scope of Work.docx)</a:t>
            </a:r>
          </a:p>
          <a:p>
            <a:pPr marL="0" indent="0" algn="ctr">
              <a:buNone/>
            </a:pPr>
            <a:endParaRPr lang="en-US" sz="500" dirty="0"/>
          </a:p>
          <a:p>
            <a:pPr marL="0" indent="0" algn="ctr">
              <a:buNone/>
            </a:pPr>
            <a:r>
              <a:rPr lang="en-US" sz="1800" dirty="0"/>
              <a:t>This will allow us to easily identify what Investment the documentation belongs to, and will speed up the application review process.</a:t>
            </a:r>
          </a:p>
          <a:p>
            <a:pPr marL="0" indent="0">
              <a:buNone/>
            </a:pPr>
            <a:endParaRPr lang="en-US" sz="2400" dirty="0"/>
          </a:p>
        </p:txBody>
      </p:sp>
    </p:spTree>
    <p:extLst>
      <p:ext uri="{BB962C8B-B14F-4D97-AF65-F5344CB8AC3E}">
        <p14:creationId xmlns:p14="http://schemas.microsoft.com/office/powerpoint/2010/main" val="4115403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The Template</a:t>
            </a:r>
          </a:p>
        </p:txBody>
      </p:sp>
      <p:pic>
        <p:nvPicPr>
          <p:cNvPr id="5" name="Picture 4" descr="screen shot from template document">
            <a:extLst>
              <a:ext uri="{FF2B5EF4-FFF2-40B4-BE49-F238E27FC236}">
                <a16:creationId xmlns:a16="http://schemas.microsoft.com/office/drawing/2014/main" id="{2B3C3C34-07B3-48D0-B66C-6363C24B75EA}"/>
              </a:ext>
            </a:extLst>
          </p:cNvPr>
          <p:cNvPicPr>
            <a:picLocks noChangeAspect="1"/>
          </p:cNvPicPr>
          <p:nvPr/>
        </p:nvPicPr>
        <p:blipFill rotWithShape="1">
          <a:blip r:embed="rId2"/>
          <a:srcRect t="384" b="2112"/>
          <a:stretch/>
        </p:blipFill>
        <p:spPr>
          <a:xfrm>
            <a:off x="2041133" y="1141682"/>
            <a:ext cx="4054867" cy="5144529"/>
          </a:xfrm>
          <a:prstGeom prst="rect">
            <a:avLst/>
          </a:prstGeom>
        </p:spPr>
      </p:pic>
      <p:pic>
        <p:nvPicPr>
          <p:cNvPr id="6" name="Picture 5" descr="screenshot from template document">
            <a:extLst>
              <a:ext uri="{FF2B5EF4-FFF2-40B4-BE49-F238E27FC236}">
                <a16:creationId xmlns:a16="http://schemas.microsoft.com/office/drawing/2014/main" id="{61BA8658-DD84-476C-92F0-BA6653466AD1}"/>
              </a:ext>
            </a:extLst>
          </p:cNvPr>
          <p:cNvPicPr>
            <a:picLocks noChangeAspect="1"/>
          </p:cNvPicPr>
          <p:nvPr/>
        </p:nvPicPr>
        <p:blipFill>
          <a:blip r:embed="rId3"/>
          <a:stretch>
            <a:fillRect/>
          </a:stretch>
        </p:blipFill>
        <p:spPr>
          <a:xfrm>
            <a:off x="6096000" y="1141683"/>
            <a:ext cx="3960972" cy="5144529"/>
          </a:xfrm>
          <a:prstGeom prst="rect">
            <a:avLst/>
          </a:prstGeom>
        </p:spPr>
      </p:pic>
    </p:spTree>
    <p:extLst>
      <p:ext uri="{BB962C8B-B14F-4D97-AF65-F5344CB8AC3E}">
        <p14:creationId xmlns:p14="http://schemas.microsoft.com/office/powerpoint/2010/main" val="11373054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Walking Through the Scope of Work Template</a:t>
            </a:r>
          </a:p>
        </p:txBody>
      </p:sp>
      <p:sp>
        <p:nvSpPr>
          <p:cNvPr id="3" name="Text Placeholder 2"/>
          <p:cNvSpPr>
            <a:spLocks noGrp="1"/>
          </p:cNvSpPr>
          <p:nvPr>
            <p:ph type="body" sz="quarter" idx="10"/>
          </p:nvPr>
        </p:nvSpPr>
        <p:spPr>
          <a:xfrm>
            <a:off x="711200" y="3767372"/>
            <a:ext cx="10871200" cy="2664250"/>
          </a:xfrm>
        </p:spPr>
        <p:txBody>
          <a:bodyPr/>
          <a:lstStyle/>
          <a:p>
            <a:pPr marL="457200" indent="-457200">
              <a:buAutoNum type="arabicPeriod"/>
            </a:pPr>
            <a:r>
              <a:rPr lang="en-US" sz="2400" dirty="0"/>
              <a:t>Self-explanatory </a:t>
            </a:r>
            <a:r>
              <a:rPr lang="en-US" sz="2400" dirty="0">
                <a:sym typeface="Wingdings" panose="05000000000000000000" pitchFamily="2" charset="2"/>
              </a:rPr>
              <a:t></a:t>
            </a:r>
          </a:p>
          <a:p>
            <a:pPr marL="457200" indent="-457200">
              <a:buAutoNum type="arabicPeriod"/>
            </a:pPr>
            <a:endParaRPr lang="en-US" sz="500" dirty="0">
              <a:sym typeface="Wingdings" panose="05000000000000000000" pitchFamily="2" charset="2"/>
            </a:endParaRPr>
          </a:p>
          <a:p>
            <a:pPr marL="457200" indent="-457200">
              <a:buAutoNum type="arabicPeriod"/>
            </a:pPr>
            <a:r>
              <a:rPr lang="en-US" sz="2400" dirty="0">
                <a:sym typeface="Wingdings" panose="05000000000000000000" pitchFamily="2" charset="2"/>
              </a:rPr>
              <a:t>If the Investment is tied to a particular school, indicate that here. Otherwise, leave this blank.</a:t>
            </a:r>
          </a:p>
          <a:p>
            <a:pPr marL="457200" indent="-457200">
              <a:buAutoNum type="arabicPeriod"/>
            </a:pPr>
            <a:endParaRPr lang="en-US" sz="500" dirty="0">
              <a:sym typeface="Wingdings" panose="05000000000000000000" pitchFamily="2" charset="2"/>
            </a:endParaRPr>
          </a:p>
          <a:p>
            <a:pPr marL="457200" indent="-457200">
              <a:buAutoNum type="arabicPeriod"/>
            </a:pPr>
            <a:r>
              <a:rPr lang="en-US" sz="2400" dirty="0">
                <a:sym typeface="Wingdings" panose="05000000000000000000" pitchFamily="2" charset="2"/>
              </a:rPr>
              <a:t>The number for the Investment on the CFP Application itself</a:t>
            </a:r>
          </a:p>
          <a:p>
            <a:pPr marL="457200" indent="-457200">
              <a:buAutoNum type="arabicPeriod"/>
            </a:pPr>
            <a:endParaRPr lang="en-US" sz="500" dirty="0">
              <a:sym typeface="Wingdings" panose="05000000000000000000" pitchFamily="2" charset="2"/>
            </a:endParaRPr>
          </a:p>
          <a:p>
            <a:pPr marL="457200" indent="-457200">
              <a:buAutoNum type="arabicPeriod"/>
            </a:pPr>
            <a:r>
              <a:rPr lang="en-US" sz="2400" dirty="0">
                <a:sym typeface="Wingdings" panose="05000000000000000000" pitchFamily="2" charset="2"/>
              </a:rPr>
              <a:t>What Title or Funding Source you are proposing to use</a:t>
            </a:r>
            <a:endParaRPr lang="en-US" sz="2400" dirty="0"/>
          </a:p>
        </p:txBody>
      </p:sp>
      <p:pic>
        <p:nvPicPr>
          <p:cNvPr id="4" name="Picture 3" descr="screenshot from scope of work template document">
            <a:extLst>
              <a:ext uri="{FF2B5EF4-FFF2-40B4-BE49-F238E27FC236}">
                <a16:creationId xmlns:a16="http://schemas.microsoft.com/office/drawing/2014/main" id="{2C1BA684-D086-436B-94A0-3311E172B493}"/>
              </a:ext>
            </a:extLst>
          </p:cNvPr>
          <p:cNvPicPr>
            <a:picLocks noChangeAspect="1"/>
          </p:cNvPicPr>
          <p:nvPr/>
        </p:nvPicPr>
        <p:blipFill>
          <a:blip r:embed="rId2"/>
          <a:stretch>
            <a:fillRect/>
          </a:stretch>
        </p:blipFill>
        <p:spPr>
          <a:xfrm>
            <a:off x="873426" y="1447800"/>
            <a:ext cx="10708973" cy="2207002"/>
          </a:xfrm>
          <a:prstGeom prst="rect">
            <a:avLst/>
          </a:prstGeom>
          <a:effectLst>
            <a:outerShdw blurRad="50800" dist="38100" dir="2700000" algn="tl" rotWithShape="0">
              <a:prstClr val="black">
                <a:alpha val="40000"/>
              </a:prstClr>
            </a:outerShdw>
          </a:effectLst>
        </p:spPr>
      </p:pic>
      <p:sp>
        <p:nvSpPr>
          <p:cNvPr id="6" name="TextBox 5">
            <a:extLst>
              <a:ext uri="{FF2B5EF4-FFF2-40B4-BE49-F238E27FC236}">
                <a16:creationId xmlns:a16="http://schemas.microsoft.com/office/drawing/2014/main" id="{27291563-50FC-4A1E-A67F-4FD836ADFA4F}"/>
              </a:ext>
            </a:extLst>
          </p:cNvPr>
          <p:cNvSpPr txBox="1"/>
          <p:nvPr/>
        </p:nvSpPr>
        <p:spPr>
          <a:xfrm>
            <a:off x="1006867" y="1952091"/>
            <a:ext cx="297951" cy="461665"/>
          </a:xfrm>
          <a:prstGeom prst="rect">
            <a:avLst/>
          </a:prstGeom>
          <a:noFill/>
        </p:spPr>
        <p:txBody>
          <a:bodyPr wrap="square" rtlCol="0">
            <a:spAutoFit/>
          </a:bodyPr>
          <a:lstStyle/>
          <a:p>
            <a:r>
              <a:rPr lang="en-US" sz="2400" b="1" dirty="0">
                <a:solidFill>
                  <a:srgbClr val="FF0000"/>
                </a:solidFill>
              </a:rPr>
              <a:t>1</a:t>
            </a:r>
          </a:p>
        </p:txBody>
      </p:sp>
      <p:sp>
        <p:nvSpPr>
          <p:cNvPr id="12" name="TextBox 11">
            <a:extLst>
              <a:ext uri="{FF2B5EF4-FFF2-40B4-BE49-F238E27FC236}">
                <a16:creationId xmlns:a16="http://schemas.microsoft.com/office/drawing/2014/main" id="{2A7B34B4-1F66-424C-8FD8-E1AB221B2D52}"/>
              </a:ext>
            </a:extLst>
          </p:cNvPr>
          <p:cNvSpPr txBox="1"/>
          <p:nvPr/>
        </p:nvSpPr>
        <p:spPr>
          <a:xfrm>
            <a:off x="1005157" y="2392163"/>
            <a:ext cx="297951" cy="461665"/>
          </a:xfrm>
          <a:prstGeom prst="rect">
            <a:avLst/>
          </a:prstGeom>
          <a:noFill/>
        </p:spPr>
        <p:txBody>
          <a:bodyPr wrap="square" rtlCol="0">
            <a:spAutoFit/>
          </a:bodyPr>
          <a:lstStyle/>
          <a:p>
            <a:r>
              <a:rPr lang="en-US" sz="2400" b="1" dirty="0">
                <a:solidFill>
                  <a:srgbClr val="FF0000"/>
                </a:solidFill>
              </a:rPr>
              <a:t>2</a:t>
            </a:r>
          </a:p>
        </p:txBody>
      </p:sp>
      <p:sp>
        <p:nvSpPr>
          <p:cNvPr id="13" name="TextBox 12">
            <a:extLst>
              <a:ext uri="{FF2B5EF4-FFF2-40B4-BE49-F238E27FC236}">
                <a16:creationId xmlns:a16="http://schemas.microsoft.com/office/drawing/2014/main" id="{24E09032-3138-4850-A173-C6336E04DDC9}"/>
              </a:ext>
            </a:extLst>
          </p:cNvPr>
          <p:cNvSpPr txBox="1"/>
          <p:nvPr/>
        </p:nvSpPr>
        <p:spPr>
          <a:xfrm>
            <a:off x="1013721" y="2801415"/>
            <a:ext cx="297951" cy="461665"/>
          </a:xfrm>
          <a:prstGeom prst="rect">
            <a:avLst/>
          </a:prstGeom>
          <a:noFill/>
        </p:spPr>
        <p:txBody>
          <a:bodyPr wrap="square" rtlCol="0">
            <a:spAutoFit/>
          </a:bodyPr>
          <a:lstStyle/>
          <a:p>
            <a:r>
              <a:rPr lang="en-US" sz="2400" b="1" dirty="0">
                <a:solidFill>
                  <a:srgbClr val="FF0000"/>
                </a:solidFill>
              </a:rPr>
              <a:t>3</a:t>
            </a:r>
          </a:p>
        </p:txBody>
      </p:sp>
      <p:sp>
        <p:nvSpPr>
          <p:cNvPr id="14" name="TextBox 13">
            <a:extLst>
              <a:ext uri="{FF2B5EF4-FFF2-40B4-BE49-F238E27FC236}">
                <a16:creationId xmlns:a16="http://schemas.microsoft.com/office/drawing/2014/main" id="{5D26C673-C8B7-4B65-9339-36A876858A7C}"/>
              </a:ext>
            </a:extLst>
          </p:cNvPr>
          <p:cNvSpPr txBox="1"/>
          <p:nvPr/>
        </p:nvSpPr>
        <p:spPr>
          <a:xfrm>
            <a:off x="1012011" y="3231213"/>
            <a:ext cx="297951" cy="461665"/>
          </a:xfrm>
          <a:prstGeom prst="rect">
            <a:avLst/>
          </a:prstGeom>
          <a:noFill/>
        </p:spPr>
        <p:txBody>
          <a:bodyPr wrap="square" rtlCol="0">
            <a:spAutoFit/>
          </a:bodyPr>
          <a:lstStyle/>
          <a:p>
            <a:r>
              <a:rPr lang="en-US" sz="2400" b="1" dirty="0">
                <a:solidFill>
                  <a:srgbClr val="FF0000"/>
                </a:solidFill>
              </a:rPr>
              <a:t>4</a:t>
            </a:r>
          </a:p>
        </p:txBody>
      </p:sp>
    </p:spTree>
    <p:extLst>
      <p:ext uri="{BB962C8B-B14F-4D97-AF65-F5344CB8AC3E}">
        <p14:creationId xmlns:p14="http://schemas.microsoft.com/office/powerpoint/2010/main" val="1865019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Template: What?</a:t>
            </a:r>
          </a:p>
        </p:txBody>
      </p:sp>
      <p:sp>
        <p:nvSpPr>
          <p:cNvPr id="3" name="Text Placeholder 2"/>
          <p:cNvSpPr>
            <a:spLocks noGrp="1"/>
          </p:cNvSpPr>
          <p:nvPr>
            <p:ph type="body" sz="quarter" idx="10"/>
          </p:nvPr>
        </p:nvSpPr>
        <p:spPr>
          <a:xfrm>
            <a:off x="789257" y="2732055"/>
            <a:ext cx="10871200" cy="3713350"/>
          </a:xfrm>
        </p:spPr>
        <p:txBody>
          <a:bodyPr/>
          <a:lstStyle/>
          <a:p>
            <a:pPr marL="0" indent="0">
              <a:buNone/>
            </a:pPr>
            <a:r>
              <a:rPr lang="en-US" sz="2400" dirty="0"/>
              <a:t>Describe for us what you’re proposing to do with this Investment.</a:t>
            </a:r>
          </a:p>
          <a:p>
            <a:pPr marL="0" indent="0">
              <a:buNone/>
            </a:pPr>
            <a:endParaRPr lang="en-US" sz="800" dirty="0"/>
          </a:p>
          <a:p>
            <a:pPr marL="0" indent="0">
              <a:buNone/>
            </a:pPr>
            <a:r>
              <a:rPr lang="en-US" sz="2400" dirty="0"/>
              <a:t>This can be just 1-2 sentences as this is NOT where you will go into detail about </a:t>
            </a:r>
            <a:r>
              <a:rPr lang="en-US" sz="2400" i="1" dirty="0"/>
              <a:t>how</a:t>
            </a:r>
            <a:r>
              <a:rPr lang="en-US" sz="2400" dirty="0"/>
              <a:t> you’re going to carry out the Investment activities…you’ll give that to us later in the document.</a:t>
            </a:r>
          </a:p>
          <a:p>
            <a:pPr marL="0" indent="0">
              <a:buNone/>
            </a:pPr>
            <a:endParaRPr lang="en-US" sz="800" dirty="0"/>
          </a:p>
          <a:p>
            <a:pPr marL="0" indent="0">
              <a:buNone/>
            </a:pPr>
            <a:endParaRPr lang="en-US" sz="2400" dirty="0"/>
          </a:p>
        </p:txBody>
      </p:sp>
      <p:pic>
        <p:nvPicPr>
          <p:cNvPr id="4" name="Picture 3" descr="What? Provide a brief general description of the activities to be funded under the investment.">
            <a:extLst>
              <a:ext uri="{FF2B5EF4-FFF2-40B4-BE49-F238E27FC236}">
                <a16:creationId xmlns:a16="http://schemas.microsoft.com/office/drawing/2014/main" id="{AA10296F-1CA9-4418-8B00-179501067426}"/>
              </a:ext>
            </a:extLst>
          </p:cNvPr>
          <p:cNvPicPr>
            <a:picLocks noChangeAspect="1"/>
          </p:cNvPicPr>
          <p:nvPr/>
        </p:nvPicPr>
        <p:blipFill rotWithShape="1">
          <a:blip r:embed="rId2"/>
          <a:srcRect b="32881"/>
          <a:stretch/>
        </p:blipFill>
        <p:spPr>
          <a:xfrm>
            <a:off x="711200" y="1288337"/>
            <a:ext cx="10972800" cy="1365656"/>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065950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Template: What? - Examples</a:t>
            </a:r>
          </a:p>
        </p:txBody>
      </p:sp>
      <p:sp>
        <p:nvSpPr>
          <p:cNvPr id="3" name="Text Placeholder 2"/>
          <p:cNvSpPr>
            <a:spLocks noGrp="1"/>
          </p:cNvSpPr>
          <p:nvPr>
            <p:ph type="body" sz="quarter" idx="10"/>
          </p:nvPr>
        </p:nvSpPr>
        <p:spPr>
          <a:xfrm>
            <a:off x="789257" y="1447800"/>
            <a:ext cx="10871200" cy="4997606"/>
          </a:xfrm>
        </p:spPr>
        <p:txBody>
          <a:bodyPr/>
          <a:lstStyle/>
          <a:p>
            <a:pPr marL="0" indent="0">
              <a:buNone/>
            </a:pPr>
            <a:endParaRPr lang="en-US" sz="800" dirty="0"/>
          </a:p>
          <a:p>
            <a:pPr marL="0" indent="0">
              <a:buNone/>
            </a:pPr>
            <a:r>
              <a:rPr lang="en-US" sz="2400" dirty="0"/>
              <a:t>Below are some examples of how you might answer the “What?” of the Scope of Work Template:</a:t>
            </a:r>
          </a:p>
          <a:p>
            <a:pPr marL="0" indent="0">
              <a:buNone/>
            </a:pPr>
            <a:endParaRPr lang="en-US" sz="1000" dirty="0"/>
          </a:p>
          <a:p>
            <a:r>
              <a:rPr lang="en-US" sz="2400" dirty="0"/>
              <a:t>“LEA-wide training for all K-12 teachers in Developmental Designs.”</a:t>
            </a:r>
          </a:p>
          <a:p>
            <a:r>
              <a:rPr lang="en-US" sz="2400" dirty="0"/>
              <a:t>“Consultant to provide content-area specific training to teaching teams on MTSS.”</a:t>
            </a:r>
          </a:p>
          <a:p>
            <a:r>
              <a:rPr lang="en-US" sz="2400" dirty="0"/>
              <a:t>“Training for 9-12 teachers on the creation and use of assessments.”</a:t>
            </a:r>
          </a:p>
          <a:p>
            <a:r>
              <a:rPr lang="en-US" sz="2400" dirty="0"/>
              <a:t>“Consultant to work with Leadership Team and assist with the development of meaningful evaluation and feedback systems for teachers.”</a:t>
            </a:r>
          </a:p>
          <a:p>
            <a:endParaRPr lang="en-US" sz="2400" dirty="0"/>
          </a:p>
          <a:p>
            <a:pPr marL="0" indent="0" algn="ctr">
              <a:buNone/>
            </a:pPr>
            <a:r>
              <a:rPr lang="en-US" sz="2400" b="1" dirty="0"/>
              <a:t>As you see, these can, and should, be very brief and simple.</a:t>
            </a:r>
          </a:p>
          <a:p>
            <a:pPr marL="0" indent="0">
              <a:buNone/>
            </a:pPr>
            <a:endParaRPr lang="en-US" sz="2400" dirty="0"/>
          </a:p>
        </p:txBody>
      </p:sp>
    </p:spTree>
    <p:extLst>
      <p:ext uri="{BB962C8B-B14F-4D97-AF65-F5344CB8AC3E}">
        <p14:creationId xmlns:p14="http://schemas.microsoft.com/office/powerpoint/2010/main" val="3817609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Template: Why?</a:t>
            </a:r>
          </a:p>
        </p:txBody>
      </p:sp>
      <p:sp>
        <p:nvSpPr>
          <p:cNvPr id="3" name="Text Placeholder 2"/>
          <p:cNvSpPr>
            <a:spLocks noGrp="1"/>
          </p:cNvSpPr>
          <p:nvPr>
            <p:ph type="body" sz="quarter" idx="10"/>
          </p:nvPr>
        </p:nvSpPr>
        <p:spPr>
          <a:xfrm>
            <a:off x="711200" y="3120315"/>
            <a:ext cx="10871200" cy="2745226"/>
          </a:xfrm>
        </p:spPr>
        <p:txBody>
          <a:bodyPr/>
          <a:lstStyle/>
          <a:p>
            <a:pPr marL="0" indent="0">
              <a:buNone/>
            </a:pPr>
            <a:r>
              <a:rPr lang="en-US" sz="2400" dirty="0"/>
              <a:t>This is where you will provide an explanation of why you feel that this particular strategy or activity is needed.</a:t>
            </a:r>
          </a:p>
          <a:p>
            <a:pPr marL="0" indent="0">
              <a:buNone/>
            </a:pPr>
            <a:endParaRPr lang="en-US" sz="2400" dirty="0"/>
          </a:p>
          <a:p>
            <a:pPr marL="0" indent="0">
              <a:buNone/>
            </a:pPr>
            <a:r>
              <a:rPr lang="en-US" sz="2400" dirty="0"/>
              <a:t>You should include </a:t>
            </a:r>
            <a:r>
              <a:rPr lang="en-US" sz="2400" i="1" dirty="0"/>
              <a:t>specific references </a:t>
            </a:r>
            <a:r>
              <a:rPr lang="en-US" sz="2400" dirty="0"/>
              <a:t>to data that supports this Investment as being necessary. If you do not have data that backs up the need for the Investment, it is likely not approvable.</a:t>
            </a:r>
          </a:p>
        </p:txBody>
      </p:sp>
      <p:pic>
        <p:nvPicPr>
          <p:cNvPr id="5" name="Picture 4" descr="Why? Provide a detailed description of why these activities are necessary. This should include references to data-supported identified needs. ">
            <a:extLst>
              <a:ext uri="{FF2B5EF4-FFF2-40B4-BE49-F238E27FC236}">
                <a16:creationId xmlns:a16="http://schemas.microsoft.com/office/drawing/2014/main" id="{8AF0C091-DB82-4007-8AF1-F54A980AAE26}"/>
              </a:ext>
            </a:extLst>
          </p:cNvPr>
          <p:cNvPicPr>
            <a:picLocks noChangeAspect="1"/>
          </p:cNvPicPr>
          <p:nvPr/>
        </p:nvPicPr>
        <p:blipFill>
          <a:blip r:embed="rId2"/>
          <a:stretch>
            <a:fillRect/>
          </a:stretch>
        </p:blipFill>
        <p:spPr>
          <a:xfrm>
            <a:off x="711200" y="1263530"/>
            <a:ext cx="10712594" cy="1501972"/>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848130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Template: Why? – Example 1</a:t>
            </a:r>
          </a:p>
        </p:txBody>
      </p:sp>
      <p:sp>
        <p:nvSpPr>
          <p:cNvPr id="3" name="Text Placeholder 2"/>
          <p:cNvSpPr>
            <a:spLocks noGrp="1"/>
          </p:cNvSpPr>
          <p:nvPr>
            <p:ph type="body" sz="quarter" idx="10"/>
          </p:nvPr>
        </p:nvSpPr>
        <p:spPr>
          <a:xfrm>
            <a:off x="711200" y="1191323"/>
            <a:ext cx="10871200" cy="5361877"/>
          </a:xfrm>
        </p:spPr>
        <p:txBody>
          <a:bodyPr/>
          <a:lstStyle/>
          <a:p>
            <a:pPr marL="0" indent="0">
              <a:buNone/>
            </a:pPr>
            <a:r>
              <a:rPr lang="en-US" sz="2400" dirty="0"/>
              <a:t>Below is one example of how you might answer the “Why?” of the Scope of Work Template:</a:t>
            </a:r>
          </a:p>
          <a:p>
            <a:pPr marL="0" indent="0">
              <a:buNone/>
            </a:pPr>
            <a:endParaRPr lang="en-US" sz="1000" dirty="0"/>
          </a:p>
          <a:p>
            <a:r>
              <a:rPr lang="en-US" sz="2400" dirty="0"/>
              <a:t>“Behavior referral data shows an sharp increase in behavior referrals over the last 2 years, which we believe indicates that our current model of PBIS is not sufficient to address the complex academic and social-emotional needs of students. After much research, it was decided that Developmental Designs would be the best fit for addressing this need.”</a:t>
            </a:r>
          </a:p>
        </p:txBody>
      </p:sp>
    </p:spTree>
    <p:extLst>
      <p:ext uri="{BB962C8B-B14F-4D97-AF65-F5344CB8AC3E}">
        <p14:creationId xmlns:p14="http://schemas.microsoft.com/office/powerpoint/2010/main" val="3079716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Template: Why? – Example 2</a:t>
            </a:r>
          </a:p>
        </p:txBody>
      </p:sp>
      <p:sp>
        <p:nvSpPr>
          <p:cNvPr id="3" name="Text Placeholder 2"/>
          <p:cNvSpPr>
            <a:spLocks noGrp="1"/>
          </p:cNvSpPr>
          <p:nvPr>
            <p:ph type="body" sz="quarter" idx="10"/>
          </p:nvPr>
        </p:nvSpPr>
        <p:spPr>
          <a:xfrm>
            <a:off x="711200" y="1191323"/>
            <a:ext cx="10871200" cy="5361877"/>
          </a:xfrm>
        </p:spPr>
        <p:txBody>
          <a:bodyPr/>
          <a:lstStyle/>
          <a:p>
            <a:pPr marL="0" indent="0">
              <a:buNone/>
            </a:pPr>
            <a:r>
              <a:rPr lang="en-US" sz="2400" dirty="0"/>
              <a:t>Below is another example of how you might answer the “Why?” of the Scope of Work Template:</a:t>
            </a:r>
          </a:p>
          <a:p>
            <a:pPr marL="0" indent="0">
              <a:buNone/>
            </a:pPr>
            <a:endParaRPr lang="en-US" sz="1000" dirty="0"/>
          </a:p>
          <a:p>
            <a:r>
              <a:rPr lang="en-US" sz="2400" dirty="0"/>
              <a:t>“Teacher surveys have indicated that our current evaluation and feedback systems for educator performance are not sufficient to promote ongoing professional growth. The Leadership Team has identified a need for a modernized evaluation system that provides ongoing monitoring of and feedback on educator performance, rather than the current model of biannual observations and one annual performance evaluation.”</a:t>
            </a:r>
          </a:p>
        </p:txBody>
      </p:sp>
    </p:spTree>
    <p:extLst>
      <p:ext uri="{BB962C8B-B14F-4D97-AF65-F5344CB8AC3E}">
        <p14:creationId xmlns:p14="http://schemas.microsoft.com/office/powerpoint/2010/main" val="1596898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Template: How?</a:t>
            </a:r>
          </a:p>
        </p:txBody>
      </p:sp>
      <p:sp>
        <p:nvSpPr>
          <p:cNvPr id="3" name="Text Placeholder 2"/>
          <p:cNvSpPr>
            <a:spLocks noGrp="1"/>
          </p:cNvSpPr>
          <p:nvPr>
            <p:ph type="body" sz="quarter" idx="10"/>
          </p:nvPr>
        </p:nvSpPr>
        <p:spPr>
          <a:xfrm>
            <a:off x="711200" y="3088888"/>
            <a:ext cx="10871200" cy="2854712"/>
          </a:xfrm>
        </p:spPr>
        <p:txBody>
          <a:bodyPr/>
          <a:lstStyle/>
          <a:p>
            <a:pPr marL="0" indent="0">
              <a:buNone/>
            </a:pPr>
            <a:r>
              <a:rPr lang="en-US" sz="2400" dirty="0"/>
              <a:t>This is where you will describe to the CFP Team how you plan to carry out the strategy or activity. </a:t>
            </a:r>
          </a:p>
          <a:p>
            <a:pPr marL="0" indent="0">
              <a:buNone/>
            </a:pPr>
            <a:endParaRPr lang="en-US" sz="2400" dirty="0"/>
          </a:p>
          <a:p>
            <a:pPr marL="0" indent="0">
              <a:buNone/>
            </a:pPr>
            <a:r>
              <a:rPr lang="en-US" sz="2400" dirty="0"/>
              <a:t>If your Investment involves a combination of methods of delivery, such as a blend of in-person workshops and virtual coaching, you will indicate that here.</a:t>
            </a:r>
          </a:p>
        </p:txBody>
      </p:sp>
      <p:pic>
        <p:nvPicPr>
          <p:cNvPr id="4" name="Picture 3" descr="How? Provide a detailed description of how these activities will be carried out. This may include things like via a workshop, coaching services, etc. ">
            <a:extLst>
              <a:ext uri="{FF2B5EF4-FFF2-40B4-BE49-F238E27FC236}">
                <a16:creationId xmlns:a16="http://schemas.microsoft.com/office/drawing/2014/main" id="{40C13462-1F4C-41D6-B813-B8788540B148}"/>
              </a:ext>
            </a:extLst>
          </p:cNvPr>
          <p:cNvPicPr>
            <a:picLocks noChangeAspect="1"/>
          </p:cNvPicPr>
          <p:nvPr/>
        </p:nvPicPr>
        <p:blipFill>
          <a:blip r:embed="rId2"/>
          <a:stretch>
            <a:fillRect/>
          </a:stretch>
        </p:blipFill>
        <p:spPr>
          <a:xfrm>
            <a:off x="876163" y="1249922"/>
            <a:ext cx="10459786" cy="1537883"/>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727279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Important Documents</a:t>
            </a:r>
          </a:p>
        </p:txBody>
      </p:sp>
      <p:sp>
        <p:nvSpPr>
          <p:cNvPr id="8" name="Text Placeholder 2">
            <a:extLst>
              <a:ext uri="{FF2B5EF4-FFF2-40B4-BE49-F238E27FC236}">
                <a16:creationId xmlns:a16="http://schemas.microsoft.com/office/drawing/2014/main" id="{1B5458F9-B5FD-40A0-90CB-A980B977E07F}"/>
              </a:ext>
            </a:extLst>
          </p:cNvPr>
          <p:cNvSpPr>
            <a:spLocks noGrp="1"/>
          </p:cNvSpPr>
          <p:nvPr>
            <p:ph type="body" sz="quarter" idx="10"/>
          </p:nvPr>
        </p:nvSpPr>
        <p:spPr>
          <a:xfrm>
            <a:off x="609600" y="4695286"/>
            <a:ext cx="11174858" cy="1464067"/>
          </a:xfrm>
        </p:spPr>
        <p:txBody>
          <a:bodyPr/>
          <a:lstStyle/>
          <a:p>
            <a:pPr marL="0" indent="0" algn="ctr">
              <a:buNone/>
            </a:pPr>
            <a:r>
              <a:rPr lang="en-US" sz="2400" dirty="0"/>
              <a:t>All CFP documents, including those listed here, can be found on the </a:t>
            </a:r>
            <a:r>
              <a:rPr lang="en-US" sz="2400" dirty="0">
                <a:hlinkClick r:id="rId2"/>
              </a:rPr>
              <a:t>CFP  webpage</a:t>
            </a:r>
            <a:endParaRPr lang="en-US" sz="2400" dirty="0"/>
          </a:p>
        </p:txBody>
      </p:sp>
      <p:sp>
        <p:nvSpPr>
          <p:cNvPr id="9" name="TextBox 8">
            <a:extLst>
              <a:ext uri="{FF2B5EF4-FFF2-40B4-BE49-F238E27FC236}">
                <a16:creationId xmlns:a16="http://schemas.microsoft.com/office/drawing/2014/main" id="{26062F9F-47A5-4072-B4F4-772B353B63A2}"/>
              </a:ext>
            </a:extLst>
          </p:cNvPr>
          <p:cNvSpPr txBox="1"/>
          <p:nvPr/>
        </p:nvSpPr>
        <p:spPr>
          <a:xfrm>
            <a:off x="609600" y="1486207"/>
            <a:ext cx="5688458" cy="1477328"/>
          </a:xfrm>
          <a:prstGeom prst="rect">
            <a:avLst/>
          </a:prstGeom>
          <a:noFill/>
        </p:spPr>
        <p:txBody>
          <a:bodyPr wrap="square" rtlCol="0">
            <a:spAutoFit/>
          </a:bodyPr>
          <a:lstStyle/>
          <a:p>
            <a:pPr marL="0" indent="0">
              <a:buFont typeface="Arial" panose="020B0604020202020204" pitchFamily="34" charset="0"/>
              <a:buNone/>
            </a:pPr>
            <a:r>
              <a:rPr lang="en-US" sz="2400" b="1" dirty="0"/>
              <a:t>Reference Documents</a:t>
            </a:r>
          </a:p>
          <a:p>
            <a:pPr marL="342900" indent="-342900">
              <a:buFont typeface="Arial" panose="020B0604020202020204" pitchFamily="34" charset="0"/>
              <a:buChar char="•"/>
            </a:pPr>
            <a:r>
              <a:rPr lang="en-US" sz="2400" dirty="0"/>
              <a:t>Writing Approvable CFP Investments</a:t>
            </a:r>
          </a:p>
          <a:p>
            <a:pPr marL="342900" indent="-342900">
              <a:buFont typeface="Arial" panose="020B0604020202020204" pitchFamily="34" charset="0"/>
              <a:buChar char="•"/>
            </a:pPr>
            <a:r>
              <a:rPr lang="en-US" sz="2400" dirty="0"/>
              <a:t>Schoolwide Program Requirements</a:t>
            </a:r>
          </a:p>
          <a:p>
            <a:endParaRPr lang="en-US" dirty="0"/>
          </a:p>
        </p:txBody>
      </p:sp>
      <p:sp>
        <p:nvSpPr>
          <p:cNvPr id="10" name="TextBox 9">
            <a:extLst>
              <a:ext uri="{FF2B5EF4-FFF2-40B4-BE49-F238E27FC236}">
                <a16:creationId xmlns:a16="http://schemas.microsoft.com/office/drawing/2014/main" id="{8AF4A890-DF2C-4BA9-91D6-FC9A739727FD}"/>
              </a:ext>
            </a:extLst>
          </p:cNvPr>
          <p:cNvSpPr txBox="1"/>
          <p:nvPr/>
        </p:nvSpPr>
        <p:spPr>
          <a:xfrm>
            <a:off x="609600" y="2968219"/>
            <a:ext cx="5606265" cy="1477328"/>
          </a:xfrm>
          <a:prstGeom prst="rect">
            <a:avLst/>
          </a:prstGeom>
          <a:noFill/>
        </p:spPr>
        <p:txBody>
          <a:bodyPr wrap="square" rtlCol="0">
            <a:spAutoFit/>
          </a:bodyPr>
          <a:lstStyle/>
          <a:p>
            <a:pPr lvl="0" fontAlgn="auto">
              <a:spcBef>
                <a:spcPts val="0"/>
              </a:spcBef>
              <a:spcAft>
                <a:spcPts val="0"/>
              </a:spcAft>
              <a:defRPr/>
            </a:pPr>
            <a:r>
              <a:rPr lang="en-US" sz="2400" b="1" dirty="0"/>
              <a:t>Templates</a:t>
            </a:r>
          </a:p>
          <a:p>
            <a:pPr marL="285750" lvl="0" indent="-285750" fontAlgn="auto">
              <a:spcBef>
                <a:spcPts val="0"/>
              </a:spcBef>
              <a:spcAft>
                <a:spcPts val="0"/>
              </a:spcAft>
              <a:buFont typeface="Arial" panose="020B0604020202020204" pitchFamily="34" charset="0"/>
              <a:buChar char="•"/>
              <a:defRPr/>
            </a:pPr>
            <a:r>
              <a:rPr lang="en-US" sz="2400" dirty="0"/>
              <a:t>Scope of Work Template</a:t>
            </a:r>
          </a:p>
          <a:p>
            <a:pPr marL="285750" lvl="0" indent="-285750" fontAlgn="auto">
              <a:spcBef>
                <a:spcPts val="0"/>
              </a:spcBef>
              <a:spcAft>
                <a:spcPts val="0"/>
              </a:spcAft>
              <a:buFont typeface="Arial" panose="020B0604020202020204" pitchFamily="34" charset="0"/>
              <a:buChar char="•"/>
              <a:defRPr/>
            </a:pPr>
            <a:r>
              <a:rPr lang="en-US" sz="2400" dirty="0"/>
              <a:t>Data Inventory</a:t>
            </a:r>
          </a:p>
          <a:p>
            <a:endParaRPr lang="en-US" dirty="0"/>
          </a:p>
        </p:txBody>
      </p:sp>
      <p:sp>
        <p:nvSpPr>
          <p:cNvPr id="12" name="TextBox 11">
            <a:extLst>
              <a:ext uri="{FF2B5EF4-FFF2-40B4-BE49-F238E27FC236}">
                <a16:creationId xmlns:a16="http://schemas.microsoft.com/office/drawing/2014/main" id="{9C7F491B-2E20-464B-8E3A-7C80C3C3F36C}"/>
              </a:ext>
            </a:extLst>
          </p:cNvPr>
          <p:cNvSpPr txBox="1"/>
          <p:nvPr/>
        </p:nvSpPr>
        <p:spPr>
          <a:xfrm>
            <a:off x="6298058" y="1447800"/>
            <a:ext cx="5486400" cy="3323987"/>
          </a:xfrm>
          <a:prstGeom prst="rect">
            <a:avLst/>
          </a:prstGeom>
          <a:noFill/>
        </p:spPr>
        <p:txBody>
          <a:bodyPr wrap="square" rtlCol="0">
            <a:spAutoFit/>
          </a:bodyPr>
          <a:lstStyle/>
          <a:p>
            <a:r>
              <a:rPr lang="en-US" sz="2400" b="1" dirty="0"/>
              <a:t>Allowable Use Documents</a:t>
            </a:r>
          </a:p>
          <a:p>
            <a:pPr marL="342900" indent="-342900">
              <a:buFont typeface="Arial" panose="020B0604020202020204" pitchFamily="34" charset="0"/>
              <a:buChar char="•"/>
            </a:pPr>
            <a:r>
              <a:rPr lang="en-US" sz="2400" dirty="0"/>
              <a:t>Title IA</a:t>
            </a:r>
          </a:p>
          <a:p>
            <a:pPr marL="342900" indent="-342900">
              <a:buFont typeface="Arial" panose="020B0604020202020204" pitchFamily="34" charset="0"/>
              <a:buChar char="•"/>
            </a:pPr>
            <a:r>
              <a:rPr lang="en-US" sz="2400" dirty="0"/>
              <a:t>Title IIA</a:t>
            </a:r>
          </a:p>
          <a:p>
            <a:pPr marL="342900" indent="-342900">
              <a:buFont typeface="Arial" panose="020B0604020202020204" pitchFamily="34" charset="0"/>
              <a:buChar char="•"/>
            </a:pPr>
            <a:r>
              <a:rPr lang="en-US" sz="2400" dirty="0"/>
              <a:t>Title IIIA</a:t>
            </a:r>
          </a:p>
          <a:p>
            <a:pPr marL="342900" indent="-342900">
              <a:buFont typeface="Arial" panose="020B0604020202020204" pitchFamily="34" charset="0"/>
              <a:buChar char="•"/>
            </a:pPr>
            <a:r>
              <a:rPr lang="en-US" sz="2400" dirty="0"/>
              <a:t>Title IVA</a:t>
            </a:r>
          </a:p>
          <a:p>
            <a:pPr marL="342900" indent="-342900">
              <a:buFont typeface="Arial" panose="020B0604020202020204" pitchFamily="34" charset="0"/>
              <a:buChar char="•"/>
            </a:pPr>
            <a:r>
              <a:rPr lang="en-US" sz="2400" dirty="0"/>
              <a:t>McKinney-Vento</a:t>
            </a:r>
          </a:p>
          <a:p>
            <a:pPr marL="342900" indent="-342900">
              <a:buFont typeface="Arial" panose="020B0604020202020204" pitchFamily="34" charset="0"/>
              <a:buChar char="•"/>
            </a:pPr>
            <a:r>
              <a:rPr lang="en-US" sz="2400" dirty="0"/>
              <a:t>Administration</a:t>
            </a:r>
          </a:p>
          <a:p>
            <a:pPr marL="342900" indent="-342900">
              <a:buFont typeface="Arial" panose="020B0604020202020204" pitchFamily="34" charset="0"/>
              <a:buChar char="•"/>
            </a:pPr>
            <a:r>
              <a:rPr lang="en-US" sz="2400" dirty="0"/>
              <a:t>Parent &amp; Family Engagement</a:t>
            </a:r>
          </a:p>
          <a:p>
            <a:endParaRPr lang="en-US" dirty="0"/>
          </a:p>
        </p:txBody>
      </p:sp>
    </p:spTree>
    <p:extLst>
      <p:ext uri="{BB962C8B-B14F-4D97-AF65-F5344CB8AC3E}">
        <p14:creationId xmlns:p14="http://schemas.microsoft.com/office/powerpoint/2010/main" val="789904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p:bldP spid="10" grpId="0"/>
      <p:bldP spid="1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Template: How? – Example 1</a:t>
            </a:r>
          </a:p>
        </p:txBody>
      </p:sp>
      <p:sp>
        <p:nvSpPr>
          <p:cNvPr id="3" name="Text Placeholder 2"/>
          <p:cNvSpPr>
            <a:spLocks noGrp="1"/>
          </p:cNvSpPr>
          <p:nvPr>
            <p:ph type="body" sz="quarter" idx="10"/>
          </p:nvPr>
        </p:nvSpPr>
        <p:spPr>
          <a:xfrm>
            <a:off x="711200" y="1226633"/>
            <a:ext cx="10871200" cy="5073805"/>
          </a:xfrm>
        </p:spPr>
        <p:txBody>
          <a:bodyPr/>
          <a:lstStyle/>
          <a:p>
            <a:pPr marL="0" indent="0">
              <a:buNone/>
            </a:pPr>
            <a:r>
              <a:rPr lang="en-US" sz="2400" dirty="0"/>
              <a:t>Below is an example of how you might answer the “How?” of the Scope of Work Template:</a:t>
            </a:r>
          </a:p>
          <a:p>
            <a:pPr marL="0" indent="0">
              <a:buNone/>
            </a:pPr>
            <a:endParaRPr lang="en-US" sz="1000" dirty="0"/>
          </a:p>
          <a:p>
            <a:r>
              <a:rPr lang="en-US" sz="2400" dirty="0"/>
              <a:t>“A consultant will provide two in-person full-day workshops on Developmental Designs to the K-12 teaching staff, along with monthly virtual meetings to each grade level, for elementary teachers, and to content-specific teams for middle and high school teachers to assist with ongoing planning, monitoring and support.”</a:t>
            </a:r>
          </a:p>
        </p:txBody>
      </p:sp>
    </p:spTree>
    <p:extLst>
      <p:ext uri="{BB962C8B-B14F-4D97-AF65-F5344CB8AC3E}">
        <p14:creationId xmlns:p14="http://schemas.microsoft.com/office/powerpoint/2010/main" val="747071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Template: How? – Example 2</a:t>
            </a:r>
          </a:p>
        </p:txBody>
      </p:sp>
      <p:sp>
        <p:nvSpPr>
          <p:cNvPr id="3" name="Text Placeholder 2"/>
          <p:cNvSpPr>
            <a:spLocks noGrp="1"/>
          </p:cNvSpPr>
          <p:nvPr>
            <p:ph type="body" sz="quarter" idx="10"/>
          </p:nvPr>
        </p:nvSpPr>
        <p:spPr>
          <a:xfrm>
            <a:off x="711200" y="1226633"/>
            <a:ext cx="10871200" cy="5073805"/>
          </a:xfrm>
        </p:spPr>
        <p:txBody>
          <a:bodyPr/>
          <a:lstStyle/>
          <a:p>
            <a:pPr marL="0" indent="0">
              <a:buNone/>
            </a:pPr>
            <a:r>
              <a:rPr lang="en-US" sz="2400" dirty="0"/>
              <a:t>Below is another example of how you might answer the “How?” of the Scope of Work Template:</a:t>
            </a:r>
          </a:p>
          <a:p>
            <a:pPr marL="0" indent="0">
              <a:buNone/>
            </a:pPr>
            <a:endParaRPr lang="en-US" sz="1000" dirty="0"/>
          </a:p>
          <a:p>
            <a:r>
              <a:rPr lang="en-US" sz="2400" dirty="0"/>
              <a:t>“Leadership Team will receive 4 full days of planning and development consulting from an expert in teacher evaluation and feedback systems, and 2 virtual follow-up sessions to reflect on implementation and assist with making changes to evaluation model based on initial feedback and identified needs of teachers.”</a:t>
            </a:r>
          </a:p>
        </p:txBody>
      </p:sp>
    </p:spTree>
    <p:extLst>
      <p:ext uri="{BB962C8B-B14F-4D97-AF65-F5344CB8AC3E}">
        <p14:creationId xmlns:p14="http://schemas.microsoft.com/office/powerpoint/2010/main" val="3662801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Template: Who?</a:t>
            </a:r>
          </a:p>
        </p:txBody>
      </p:sp>
      <p:sp>
        <p:nvSpPr>
          <p:cNvPr id="3" name="Text Placeholder 2"/>
          <p:cNvSpPr>
            <a:spLocks noGrp="1"/>
          </p:cNvSpPr>
          <p:nvPr>
            <p:ph type="body" sz="quarter" idx="10"/>
          </p:nvPr>
        </p:nvSpPr>
        <p:spPr>
          <a:xfrm>
            <a:off x="711200" y="4571999"/>
            <a:ext cx="10871200" cy="1795347"/>
          </a:xfrm>
        </p:spPr>
        <p:txBody>
          <a:bodyPr/>
          <a:lstStyle/>
          <a:p>
            <a:pPr marL="0" indent="0">
              <a:buNone/>
            </a:pPr>
            <a:r>
              <a:rPr lang="en-US" sz="2400" dirty="0"/>
              <a:t>In this section, you will check the corresponding box for the type of staff who will be participating in the strategy/activity, and the number of that type of staff expected to participate. When in doubt, err on the side of more participants than less to prevent disallowed costs.</a:t>
            </a:r>
          </a:p>
        </p:txBody>
      </p:sp>
      <p:pic>
        <p:nvPicPr>
          <p:cNvPr id="4" name="Picture 3" descr="Who? Please indicate the number and types of staff to be participating in the activity. This section should not include names of staff. Numbers of staff may be approximate and may be indicated as &quot; up to blank number.&quot; Template table shown.">
            <a:extLst>
              <a:ext uri="{FF2B5EF4-FFF2-40B4-BE49-F238E27FC236}">
                <a16:creationId xmlns:a16="http://schemas.microsoft.com/office/drawing/2014/main" id="{D90C04ED-2C9C-41ED-B085-D7C5D2ADFDDF}"/>
              </a:ext>
            </a:extLst>
          </p:cNvPr>
          <p:cNvPicPr>
            <a:picLocks noChangeAspect="1"/>
          </p:cNvPicPr>
          <p:nvPr/>
        </p:nvPicPr>
        <p:blipFill>
          <a:blip r:embed="rId2"/>
          <a:stretch>
            <a:fillRect/>
          </a:stretch>
        </p:blipFill>
        <p:spPr>
          <a:xfrm>
            <a:off x="1043878" y="1171516"/>
            <a:ext cx="10205844" cy="3272681"/>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41469588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Template: Who? - Example</a:t>
            </a:r>
          </a:p>
        </p:txBody>
      </p:sp>
      <p:sp>
        <p:nvSpPr>
          <p:cNvPr id="3" name="Text Placeholder 2"/>
          <p:cNvSpPr>
            <a:spLocks noGrp="1"/>
          </p:cNvSpPr>
          <p:nvPr>
            <p:ph type="body" sz="quarter" idx="10"/>
          </p:nvPr>
        </p:nvSpPr>
        <p:spPr>
          <a:xfrm>
            <a:off x="711200" y="1447801"/>
            <a:ext cx="10871200" cy="1005468"/>
          </a:xfrm>
        </p:spPr>
        <p:txBody>
          <a:bodyPr/>
          <a:lstStyle/>
          <a:p>
            <a:pPr marL="0" indent="0">
              <a:buNone/>
            </a:pPr>
            <a:r>
              <a:rPr lang="en-US" sz="2400" dirty="0"/>
              <a:t>Below is an example of what the “Who” section may look like after you’ve completed it:</a:t>
            </a:r>
          </a:p>
        </p:txBody>
      </p:sp>
      <p:pic>
        <p:nvPicPr>
          <p:cNvPr id="5" name="Picture 4" descr="Who? continued to show completed table sections. ">
            <a:extLst>
              <a:ext uri="{FF2B5EF4-FFF2-40B4-BE49-F238E27FC236}">
                <a16:creationId xmlns:a16="http://schemas.microsoft.com/office/drawing/2014/main" id="{38978CDF-6C9A-4E62-A079-B5BAD4264AB5}"/>
              </a:ext>
            </a:extLst>
          </p:cNvPr>
          <p:cNvPicPr>
            <a:picLocks noChangeAspect="1"/>
          </p:cNvPicPr>
          <p:nvPr/>
        </p:nvPicPr>
        <p:blipFill>
          <a:blip r:embed="rId2"/>
          <a:stretch>
            <a:fillRect/>
          </a:stretch>
        </p:blipFill>
        <p:spPr>
          <a:xfrm>
            <a:off x="711200" y="2254776"/>
            <a:ext cx="10871200" cy="3734768"/>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2677072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Template: When?</a:t>
            </a:r>
          </a:p>
        </p:txBody>
      </p:sp>
      <p:sp>
        <p:nvSpPr>
          <p:cNvPr id="3" name="Text Placeholder 2"/>
          <p:cNvSpPr>
            <a:spLocks noGrp="1"/>
          </p:cNvSpPr>
          <p:nvPr>
            <p:ph type="body" sz="quarter" idx="10"/>
          </p:nvPr>
        </p:nvSpPr>
        <p:spPr>
          <a:xfrm>
            <a:off x="711200" y="3334215"/>
            <a:ext cx="10871200" cy="3345365"/>
          </a:xfrm>
        </p:spPr>
        <p:txBody>
          <a:bodyPr/>
          <a:lstStyle/>
          <a:p>
            <a:pPr marL="0" indent="0">
              <a:buNone/>
            </a:pPr>
            <a:r>
              <a:rPr lang="en-US" sz="2400" dirty="0"/>
              <a:t>In this section, you will provide a more in-depth explanation of the timeline of the activities described in the “How?” section of the Template.</a:t>
            </a:r>
          </a:p>
          <a:p>
            <a:pPr marL="0" indent="0">
              <a:buNone/>
            </a:pPr>
            <a:endParaRPr lang="en-US" sz="1000" dirty="0"/>
          </a:p>
          <a:p>
            <a:pPr marL="0" indent="0">
              <a:buNone/>
            </a:pPr>
            <a:r>
              <a:rPr lang="en-US" sz="2400" dirty="0"/>
              <a:t>We recognize that the CFP Application process often takes place before full planning of the strategy/activity may have taken place. Please give your best approximation of the implementation, and consult with individuals and/or Teams involved in the planning of the Investment as needed.</a:t>
            </a:r>
          </a:p>
        </p:txBody>
      </p:sp>
      <p:pic>
        <p:nvPicPr>
          <p:cNvPr id="4" name="Picture 3" descr="When? Please describe the timeline of deliverable including trainings, meetings, PLCs, continuation of work, etc. This may include exact dates, such as a pre-scheduled in-service day(s), or it may be a general approximation such as a month or semester/term. ">
            <a:extLst>
              <a:ext uri="{FF2B5EF4-FFF2-40B4-BE49-F238E27FC236}">
                <a16:creationId xmlns:a16="http://schemas.microsoft.com/office/drawing/2014/main" id="{2AFD8928-7157-4C31-83C4-02C3C290B392}"/>
              </a:ext>
            </a:extLst>
          </p:cNvPr>
          <p:cNvPicPr>
            <a:picLocks noChangeAspect="1"/>
          </p:cNvPicPr>
          <p:nvPr/>
        </p:nvPicPr>
        <p:blipFill>
          <a:blip r:embed="rId2"/>
          <a:stretch>
            <a:fillRect/>
          </a:stretch>
        </p:blipFill>
        <p:spPr>
          <a:xfrm>
            <a:off x="711200" y="1363457"/>
            <a:ext cx="10815464" cy="1903846"/>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76673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Template: When? - Examples</a:t>
            </a:r>
          </a:p>
        </p:txBody>
      </p:sp>
      <p:sp>
        <p:nvSpPr>
          <p:cNvPr id="3" name="Text Placeholder 2"/>
          <p:cNvSpPr>
            <a:spLocks noGrp="1"/>
          </p:cNvSpPr>
          <p:nvPr>
            <p:ph type="body" sz="quarter" idx="10"/>
          </p:nvPr>
        </p:nvSpPr>
        <p:spPr>
          <a:xfrm>
            <a:off x="711200" y="1226635"/>
            <a:ext cx="10871200" cy="5452946"/>
          </a:xfrm>
        </p:spPr>
        <p:txBody>
          <a:bodyPr/>
          <a:lstStyle/>
          <a:p>
            <a:pPr marL="0" indent="0">
              <a:buNone/>
            </a:pPr>
            <a:r>
              <a:rPr lang="en-US" sz="2400" dirty="0"/>
              <a:t>You may complete the “When?” section of the Template as a narrative, or with a table.</a:t>
            </a:r>
          </a:p>
          <a:p>
            <a:pPr marL="0" indent="0">
              <a:buNone/>
            </a:pPr>
            <a:endParaRPr lang="en-US" sz="800" dirty="0"/>
          </a:p>
          <a:p>
            <a:pPr marL="0" indent="0">
              <a:buNone/>
            </a:pPr>
            <a:r>
              <a:rPr lang="en-US" sz="2400" dirty="0"/>
              <a:t>A narrative might look like:</a:t>
            </a:r>
          </a:p>
          <a:p>
            <a:r>
              <a:rPr lang="en-US" sz="2400" dirty="0"/>
              <a:t>This Investment will involve one in-person full-day workshop on a pre-service day in August and one in-person full-day workshop on January in-service day. To continue ongoing job-embedded professional learning, each grade level (for elementary schools) or each content area (for middle and high schools) will receive one two-hour virtual meeting with the consultant after school each month. </a:t>
            </a:r>
          </a:p>
          <a:p>
            <a:r>
              <a:rPr lang="en-US" sz="2400" dirty="0"/>
              <a:t>4 full days of workshop sessions with consultant during August pre-service, and 2 2-hour follow-up sessions with consultant and Leadership Team to take place in October and March.</a:t>
            </a:r>
          </a:p>
        </p:txBody>
      </p:sp>
    </p:spTree>
    <p:extLst>
      <p:ext uri="{BB962C8B-B14F-4D97-AF65-F5344CB8AC3E}">
        <p14:creationId xmlns:p14="http://schemas.microsoft.com/office/powerpoint/2010/main" val="2220001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Template: When? - Examples</a:t>
            </a:r>
          </a:p>
        </p:txBody>
      </p:sp>
      <p:sp>
        <p:nvSpPr>
          <p:cNvPr id="3" name="Text Placeholder 2"/>
          <p:cNvSpPr>
            <a:spLocks noGrp="1"/>
          </p:cNvSpPr>
          <p:nvPr>
            <p:ph type="body" sz="quarter" idx="10"/>
          </p:nvPr>
        </p:nvSpPr>
        <p:spPr>
          <a:xfrm>
            <a:off x="711200" y="1226635"/>
            <a:ext cx="10871200" cy="657921"/>
          </a:xfrm>
        </p:spPr>
        <p:txBody>
          <a:bodyPr/>
          <a:lstStyle/>
          <a:p>
            <a:pPr marL="0" indent="0">
              <a:buNone/>
            </a:pPr>
            <a:r>
              <a:rPr lang="en-US" sz="2400" dirty="0"/>
              <a:t>A table might look like:</a:t>
            </a:r>
          </a:p>
          <a:p>
            <a:pPr marL="0" indent="0">
              <a:buNone/>
            </a:pPr>
            <a:endParaRPr lang="en-US" sz="2400" dirty="0"/>
          </a:p>
        </p:txBody>
      </p:sp>
      <p:graphicFrame>
        <p:nvGraphicFramePr>
          <p:cNvPr id="4" name="Table 3" descr="image of table; when, what, who headers and examples as seen in template doc.">
            <a:extLst>
              <a:ext uri="{FF2B5EF4-FFF2-40B4-BE49-F238E27FC236}">
                <a16:creationId xmlns:a16="http://schemas.microsoft.com/office/drawing/2014/main" id="{032B9317-EFB5-4925-A5B8-8F196BD5600A}"/>
              </a:ext>
            </a:extLst>
          </p:cNvPr>
          <p:cNvGraphicFramePr>
            <a:graphicFrameLocks noGrp="1"/>
          </p:cNvGraphicFramePr>
          <p:nvPr>
            <p:extLst>
              <p:ext uri="{D42A27DB-BD31-4B8C-83A1-F6EECF244321}">
                <p14:modId xmlns:p14="http://schemas.microsoft.com/office/powerpoint/2010/main" val="3680043965"/>
              </p:ext>
            </p:extLst>
          </p:nvPr>
        </p:nvGraphicFramePr>
        <p:xfrm>
          <a:off x="825190" y="1750741"/>
          <a:ext cx="10694020" cy="3207091"/>
        </p:xfrm>
        <a:graphic>
          <a:graphicData uri="http://schemas.openxmlformats.org/drawingml/2006/table">
            <a:tbl>
              <a:tblPr firstRow="1"/>
              <a:tblGrid>
                <a:gridCol w="2185639">
                  <a:extLst>
                    <a:ext uri="{9D8B030D-6E8A-4147-A177-3AD203B41FA5}">
                      <a16:colId xmlns:a16="http://schemas.microsoft.com/office/drawing/2014/main" val="3514685620"/>
                    </a:ext>
                  </a:extLst>
                </a:gridCol>
                <a:gridCol w="4728117">
                  <a:extLst>
                    <a:ext uri="{9D8B030D-6E8A-4147-A177-3AD203B41FA5}">
                      <a16:colId xmlns:a16="http://schemas.microsoft.com/office/drawing/2014/main" val="4247051404"/>
                    </a:ext>
                  </a:extLst>
                </a:gridCol>
                <a:gridCol w="3780264">
                  <a:extLst>
                    <a:ext uri="{9D8B030D-6E8A-4147-A177-3AD203B41FA5}">
                      <a16:colId xmlns:a16="http://schemas.microsoft.com/office/drawing/2014/main" val="843869185"/>
                    </a:ext>
                  </a:extLst>
                </a:gridCol>
              </a:tblGrid>
              <a:tr h="423747">
                <a:tc>
                  <a:txBody>
                    <a:bodyPr/>
                    <a:lstStyle/>
                    <a:p>
                      <a:r>
                        <a:rPr lang="en-US" b="1" dirty="0"/>
                        <a:t>When</a:t>
                      </a: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r>
                        <a:rPr lang="en-US" b="1" dirty="0"/>
                        <a:t>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t>Who</a:t>
                      </a: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2750353"/>
                  </a:ext>
                </a:extLst>
              </a:tr>
              <a:tr h="680224">
                <a:tc>
                  <a:txBody>
                    <a:bodyPr/>
                    <a:lstStyle/>
                    <a:p>
                      <a:r>
                        <a:rPr lang="en-US" dirty="0"/>
                        <a:t>August 2020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In-person full-day workshop with consultant during pre-service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All K-12 teachers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63001271"/>
                  </a:ext>
                </a:extLst>
              </a:tr>
              <a:tr h="312235">
                <a:tc>
                  <a:txBody>
                    <a:bodyPr/>
                    <a:lstStyle/>
                    <a:p>
                      <a:r>
                        <a:rPr lang="en-US" dirty="0"/>
                        <a:t>January 2020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In-person full-day workshop with consultant during in-service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All K-12 teachers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0791492"/>
                  </a:ext>
                </a:extLst>
              </a:tr>
              <a:tr h="1073305">
                <a:tc>
                  <a:txBody>
                    <a:bodyPr/>
                    <a:lstStyle/>
                    <a:p>
                      <a:r>
                        <a:rPr lang="en-US" dirty="0"/>
                        <a:t>Monthly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r>
                        <a:rPr lang="en-US" dirty="0"/>
                        <a:t>2-hour virtual meetings after school with consultant for a total of 8 meetings for each 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All K-12 divided into sub-groups:</a:t>
                      </a:r>
                    </a:p>
                    <a:p>
                      <a:r>
                        <a:rPr lang="en-US" dirty="0"/>
                        <a:t>Elementary schools:</a:t>
                      </a:r>
                    </a:p>
                    <a:p>
                      <a:r>
                        <a:rPr lang="en-US" dirty="0"/>
                        <a:t>Each grade level</a:t>
                      </a:r>
                    </a:p>
                    <a:p>
                      <a:r>
                        <a:rPr lang="en-US" dirty="0"/>
                        <a:t>Middle and high schools:</a:t>
                      </a:r>
                    </a:p>
                    <a:p>
                      <a:r>
                        <a:rPr lang="en-US" dirty="0"/>
                        <a:t>Each content area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876907"/>
                  </a:ext>
                </a:extLst>
              </a:tr>
            </a:tbl>
          </a:graphicData>
        </a:graphic>
      </p:graphicFrame>
    </p:spTree>
    <p:extLst>
      <p:ext uri="{BB962C8B-B14F-4D97-AF65-F5344CB8AC3E}">
        <p14:creationId xmlns:p14="http://schemas.microsoft.com/office/powerpoint/2010/main" val="29917727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Template: Cost</a:t>
            </a:r>
          </a:p>
        </p:txBody>
      </p:sp>
      <p:sp>
        <p:nvSpPr>
          <p:cNvPr id="3" name="Text Placeholder 2"/>
          <p:cNvSpPr>
            <a:spLocks noGrp="1"/>
          </p:cNvSpPr>
          <p:nvPr>
            <p:ph type="body" sz="quarter" idx="10"/>
          </p:nvPr>
        </p:nvSpPr>
        <p:spPr>
          <a:xfrm>
            <a:off x="660400" y="3233855"/>
            <a:ext cx="10871200" cy="1282390"/>
          </a:xfrm>
        </p:spPr>
        <p:txBody>
          <a:bodyPr/>
          <a:lstStyle/>
          <a:p>
            <a:pPr marL="0" indent="0">
              <a:buNone/>
            </a:pPr>
            <a:r>
              <a:rPr lang="en-US" sz="1800" dirty="0"/>
              <a:t>The cost information provided on the Template should help the CFP Team understand how you got to the total amount requested for the Investment. As with the “When?”, we understand that the actual cost will often not be available at the time of the CFP Application. These figures can be approximated, but should be specific in order to provide information needed to determine approvability of the Investment.</a:t>
            </a:r>
          </a:p>
          <a:p>
            <a:pPr marL="0" indent="0">
              <a:buNone/>
            </a:pPr>
            <a:endParaRPr lang="en-US" sz="1800" dirty="0"/>
          </a:p>
        </p:txBody>
      </p:sp>
      <p:pic>
        <p:nvPicPr>
          <p:cNvPr id="4" name="Picture 3" descr="Costs. Provide a detailed breakdown of costs associated with this Investment. These should be the numbers you used to come to the total requested in your investment. ">
            <a:extLst>
              <a:ext uri="{FF2B5EF4-FFF2-40B4-BE49-F238E27FC236}">
                <a16:creationId xmlns:a16="http://schemas.microsoft.com/office/drawing/2014/main" id="{D14715DB-3ACC-46AE-9A1C-057523BEB8E5}"/>
              </a:ext>
            </a:extLst>
          </p:cNvPr>
          <p:cNvPicPr>
            <a:picLocks noChangeAspect="1"/>
          </p:cNvPicPr>
          <p:nvPr/>
        </p:nvPicPr>
        <p:blipFill>
          <a:blip r:embed="rId2"/>
          <a:stretch>
            <a:fillRect/>
          </a:stretch>
        </p:blipFill>
        <p:spPr>
          <a:xfrm>
            <a:off x="711200" y="1415838"/>
            <a:ext cx="10453801" cy="1594992"/>
          </a:xfrm>
          <a:prstGeom prst="rect">
            <a:avLst/>
          </a:prstGeom>
          <a:effectLst>
            <a:outerShdw blurRad="50800" dist="38100" dir="2700000" algn="tl" rotWithShape="0">
              <a:prstClr val="black">
                <a:alpha val="40000"/>
              </a:prstClr>
            </a:outerShdw>
          </a:effectLst>
        </p:spPr>
      </p:pic>
      <p:sp>
        <p:nvSpPr>
          <p:cNvPr id="5" name="TextBox 4">
            <a:extLst>
              <a:ext uri="{FF2B5EF4-FFF2-40B4-BE49-F238E27FC236}">
                <a16:creationId xmlns:a16="http://schemas.microsoft.com/office/drawing/2014/main" id="{53F10579-7539-4F23-9F1D-5160EFFA5D86}"/>
              </a:ext>
            </a:extLst>
          </p:cNvPr>
          <p:cNvSpPr txBox="1"/>
          <p:nvPr/>
        </p:nvSpPr>
        <p:spPr>
          <a:xfrm>
            <a:off x="711200" y="4438185"/>
            <a:ext cx="5384800" cy="1754326"/>
          </a:xfrm>
          <a:prstGeom prst="rect">
            <a:avLst/>
          </a:prstGeom>
          <a:noFill/>
        </p:spPr>
        <p:txBody>
          <a:bodyPr wrap="square" rtlCol="0">
            <a:spAutoFit/>
          </a:bodyPr>
          <a:lstStyle/>
          <a:p>
            <a:r>
              <a:rPr lang="en-US" b="1" u="sng" dirty="0">
                <a:solidFill>
                  <a:srgbClr val="00B050"/>
                </a:solidFill>
              </a:rPr>
              <a:t>DO</a:t>
            </a:r>
            <a:r>
              <a:rPr lang="en-US" dirty="0">
                <a:solidFill>
                  <a:srgbClr val="00B050"/>
                </a:solidFill>
              </a:rPr>
              <a:t>:</a:t>
            </a:r>
          </a:p>
          <a:p>
            <a:pPr marL="285750" indent="-285750">
              <a:buFont typeface="Arial" panose="020B0604020202020204" pitchFamily="34" charset="0"/>
              <a:buChar char="•"/>
            </a:pPr>
            <a:r>
              <a:rPr lang="en-US" dirty="0"/>
              <a:t>Give the approximate costs for the various elements of the Investment</a:t>
            </a:r>
          </a:p>
          <a:p>
            <a:pPr marL="285750" indent="-285750">
              <a:buFont typeface="Arial" panose="020B0604020202020204" pitchFamily="34" charset="0"/>
              <a:buChar char="•"/>
            </a:pPr>
            <a:r>
              <a:rPr lang="en-US" dirty="0"/>
              <a:t>Show that the amount asked for is an accurate depiction of anticipated costs</a:t>
            </a:r>
          </a:p>
          <a:p>
            <a:pPr marL="285750" indent="-285750">
              <a:buFont typeface="Arial" panose="020B0604020202020204" pitchFamily="34" charset="0"/>
              <a:buChar char="•"/>
            </a:pPr>
            <a:endParaRPr lang="en-US" dirty="0"/>
          </a:p>
        </p:txBody>
      </p:sp>
      <p:sp>
        <p:nvSpPr>
          <p:cNvPr id="6" name="TextBox 5">
            <a:extLst>
              <a:ext uri="{FF2B5EF4-FFF2-40B4-BE49-F238E27FC236}">
                <a16:creationId xmlns:a16="http://schemas.microsoft.com/office/drawing/2014/main" id="{3967A78B-A24E-4830-8EA2-3EC1839EF465}"/>
              </a:ext>
            </a:extLst>
          </p:cNvPr>
          <p:cNvSpPr txBox="1"/>
          <p:nvPr/>
        </p:nvSpPr>
        <p:spPr>
          <a:xfrm>
            <a:off x="5938100" y="4514391"/>
            <a:ext cx="5384800" cy="1754326"/>
          </a:xfrm>
          <a:prstGeom prst="rect">
            <a:avLst/>
          </a:prstGeom>
          <a:noFill/>
        </p:spPr>
        <p:txBody>
          <a:bodyPr wrap="square" rtlCol="0">
            <a:spAutoFit/>
          </a:bodyPr>
          <a:lstStyle/>
          <a:p>
            <a:r>
              <a:rPr lang="en-US" b="1" u="sng" dirty="0">
                <a:solidFill>
                  <a:srgbClr val="FF0000"/>
                </a:solidFill>
              </a:rPr>
              <a:t>DON’T</a:t>
            </a:r>
            <a:r>
              <a:rPr lang="en-US" dirty="0">
                <a:solidFill>
                  <a:srgbClr val="FF0000"/>
                </a:solidFill>
              </a:rPr>
              <a:t>:</a:t>
            </a:r>
          </a:p>
          <a:p>
            <a:pPr marL="285750" indent="-285750">
              <a:buFont typeface="Arial" panose="020B0604020202020204" pitchFamily="34" charset="0"/>
              <a:buChar char="•"/>
            </a:pPr>
            <a:r>
              <a:rPr lang="en-US" dirty="0"/>
              <a:t>Simply restate the total entered into the CFP Application</a:t>
            </a:r>
          </a:p>
          <a:p>
            <a:pPr marL="285750" indent="-285750">
              <a:buFont typeface="Arial" panose="020B0604020202020204" pitchFamily="34" charset="0"/>
              <a:buChar char="•"/>
            </a:pPr>
            <a:r>
              <a:rPr lang="en-US" dirty="0"/>
              <a:t>Direct CFP Team to the “Budget Details” page of the CFP Application</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284278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Template: Cost? - Examples</a:t>
            </a:r>
          </a:p>
        </p:txBody>
      </p:sp>
      <p:sp>
        <p:nvSpPr>
          <p:cNvPr id="3" name="Text Placeholder 2"/>
          <p:cNvSpPr>
            <a:spLocks noGrp="1"/>
          </p:cNvSpPr>
          <p:nvPr>
            <p:ph type="body" sz="quarter" idx="10"/>
          </p:nvPr>
        </p:nvSpPr>
        <p:spPr>
          <a:xfrm>
            <a:off x="711200" y="1226635"/>
            <a:ext cx="10871200" cy="1282389"/>
          </a:xfrm>
        </p:spPr>
        <p:txBody>
          <a:bodyPr/>
          <a:lstStyle/>
          <a:p>
            <a:pPr marL="0" indent="0">
              <a:buNone/>
            </a:pPr>
            <a:r>
              <a:rPr lang="en-US" sz="2400" dirty="0"/>
              <a:t>It is likely you will want to provide a table of some sort to explain the costs associated with your Investment, or copy and paste from an Excel sheet. It might look like:</a:t>
            </a:r>
          </a:p>
        </p:txBody>
      </p:sp>
      <p:graphicFrame>
        <p:nvGraphicFramePr>
          <p:cNvPr id="4" name="Table 4">
            <a:extLst>
              <a:ext uri="{FF2B5EF4-FFF2-40B4-BE49-F238E27FC236}">
                <a16:creationId xmlns:a16="http://schemas.microsoft.com/office/drawing/2014/main" id="{D4C8E34F-46F8-4B39-9383-415D144EDF84}"/>
              </a:ext>
            </a:extLst>
          </p:cNvPr>
          <p:cNvGraphicFramePr>
            <a:graphicFrameLocks noGrp="1"/>
          </p:cNvGraphicFramePr>
          <p:nvPr>
            <p:extLst>
              <p:ext uri="{D42A27DB-BD31-4B8C-83A1-F6EECF244321}">
                <p14:modId xmlns:p14="http://schemas.microsoft.com/office/powerpoint/2010/main" val="4046537075"/>
              </p:ext>
            </p:extLst>
          </p:nvPr>
        </p:nvGraphicFramePr>
        <p:xfrm>
          <a:off x="711200" y="2518497"/>
          <a:ext cx="10871200" cy="3602487"/>
        </p:xfrm>
        <a:graphic>
          <a:graphicData uri="http://schemas.openxmlformats.org/drawingml/2006/table">
            <a:tbl>
              <a:tblPr firstRow="1" bandRow="1">
                <a:tableStyleId>{2D5ABB26-0587-4C30-8999-92F81FD0307C}</a:tableStyleId>
              </a:tblPr>
              <a:tblGrid>
                <a:gridCol w="9012663">
                  <a:extLst>
                    <a:ext uri="{9D8B030D-6E8A-4147-A177-3AD203B41FA5}">
                      <a16:colId xmlns:a16="http://schemas.microsoft.com/office/drawing/2014/main" val="1361302809"/>
                    </a:ext>
                  </a:extLst>
                </a:gridCol>
                <a:gridCol w="1858537">
                  <a:extLst>
                    <a:ext uri="{9D8B030D-6E8A-4147-A177-3AD203B41FA5}">
                      <a16:colId xmlns:a16="http://schemas.microsoft.com/office/drawing/2014/main" val="3589301319"/>
                    </a:ext>
                  </a:extLst>
                </a:gridCol>
              </a:tblGrid>
              <a:tr h="308061">
                <a:tc>
                  <a:txBody>
                    <a:bodyPr/>
                    <a:lstStyle/>
                    <a:p>
                      <a:r>
                        <a:rPr lang="en-US" b="1" u="sng" dirty="0"/>
                        <a:t>Description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u="sng" dirty="0"/>
                        <a:t>Cost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0762373"/>
                  </a:ext>
                </a:extLst>
              </a:tr>
              <a:tr h="725821">
                <a:tc>
                  <a:txBody>
                    <a:bodyPr/>
                    <a:lstStyle/>
                    <a:p>
                      <a:r>
                        <a:rPr lang="en-US" dirty="0"/>
                        <a:t>Consultant Fees:</a:t>
                      </a:r>
                    </a:p>
                    <a:p>
                      <a:pPr marL="285750" indent="-285750">
                        <a:buFontTx/>
                        <a:buChar char="-"/>
                      </a:pPr>
                      <a:r>
                        <a:rPr lang="en-US" dirty="0"/>
                        <a:t>Full-day in-person sessions @ $3,000 (2 total)</a:t>
                      </a:r>
                    </a:p>
                    <a:p>
                      <a:pPr marL="742950" lvl="1" indent="-285750">
                        <a:buFontTx/>
                        <a:buChar char="-"/>
                      </a:pPr>
                      <a:r>
                        <a:rPr lang="en-US" dirty="0"/>
                        <a:t>Includes time, travel, and materials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$6,000.00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13316007"/>
                  </a:ext>
                </a:extLst>
              </a:tr>
              <a:tr h="508075">
                <a:tc>
                  <a:txBody>
                    <a:bodyPr/>
                    <a:lstStyle/>
                    <a:p>
                      <a:r>
                        <a:rPr lang="en-US" dirty="0"/>
                        <a:t>Consultant Fees:</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dirty="0"/>
                        <a:t>2-hour virtual sessions @ $100 each (8 sessions x 10 groups for a total of 80 sessions)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$8,000.00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43024"/>
                  </a:ext>
                </a:extLst>
              </a:tr>
              <a:tr h="943568">
                <a:tc>
                  <a:txBody>
                    <a:bodyPr/>
                    <a:lstStyle/>
                    <a:p>
                      <a:r>
                        <a:rPr lang="en-US" dirty="0"/>
                        <a:t>Materials:</a:t>
                      </a:r>
                    </a:p>
                    <a:p>
                      <a:pPr marL="285750" indent="-285750">
                        <a:buFontTx/>
                        <a:buChar char="-"/>
                      </a:pPr>
                      <a:r>
                        <a:rPr lang="en-US" dirty="0"/>
                        <a:t>Teaching for Equity Book @ $19.95 (35 copies)</a:t>
                      </a:r>
                    </a:p>
                    <a:p>
                      <a:pPr marL="285750" indent="-285750">
                        <a:buFontTx/>
                        <a:buChar char="-"/>
                      </a:pPr>
                      <a:r>
                        <a:rPr lang="en-US" dirty="0"/>
                        <a:t>Developmental Designs Self-Coaching Guide @ $24.95 (35 copies)</a:t>
                      </a:r>
                    </a:p>
                    <a:p>
                      <a:pPr marL="285750" indent="-285750">
                        <a:buFontTx/>
                        <a:buChar char="-"/>
                      </a:pPr>
                      <a:r>
                        <a:rPr lang="en-US" dirty="0"/>
                        <a:t>Shipping &amp; Handling @ 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$1,854.37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57908824"/>
                  </a:ext>
                </a:extLst>
              </a:tr>
              <a:tr h="493527">
                <a:tc>
                  <a:txBody>
                    <a:bodyPr/>
                    <a:lstStyle/>
                    <a:p>
                      <a:pPr marL="0" indent="0" algn="r">
                        <a:buFontTx/>
                        <a:buNone/>
                      </a:pPr>
                      <a:r>
                        <a:rPr lang="en-US" b="1" u="sng" dirty="0"/>
                        <a:t>TOTAL</a:t>
                      </a:r>
                      <a:r>
                        <a:rPr lang="en-US" b="0" u="none" dirty="0"/>
                        <a:t>:</a:t>
                      </a:r>
                      <a:endParaRPr lang="en-US" b="1" u="sn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$15,854.37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4041512"/>
                  </a:ext>
                </a:extLst>
              </a:tr>
            </a:tbl>
          </a:graphicData>
        </a:graphic>
      </p:graphicFrame>
    </p:spTree>
    <p:extLst>
      <p:ext uri="{BB962C8B-B14F-4D97-AF65-F5344CB8AC3E}">
        <p14:creationId xmlns:p14="http://schemas.microsoft.com/office/powerpoint/2010/main" val="27902801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Template: Rationale</a:t>
            </a:r>
          </a:p>
        </p:txBody>
      </p:sp>
      <p:sp>
        <p:nvSpPr>
          <p:cNvPr id="3" name="Text Placeholder 2"/>
          <p:cNvSpPr>
            <a:spLocks noGrp="1"/>
          </p:cNvSpPr>
          <p:nvPr>
            <p:ph type="body" sz="quarter" idx="10"/>
          </p:nvPr>
        </p:nvSpPr>
        <p:spPr>
          <a:xfrm>
            <a:off x="733276" y="3311914"/>
            <a:ext cx="10871200" cy="2776652"/>
          </a:xfrm>
        </p:spPr>
        <p:txBody>
          <a:bodyPr/>
          <a:lstStyle/>
          <a:p>
            <a:pPr marL="0" indent="0">
              <a:buNone/>
            </a:pPr>
            <a:r>
              <a:rPr lang="en-US" sz="2400" dirty="0"/>
              <a:t>Here is where you will plead your case for why you are exceeding Fair Market Price, and why doing so is necessary. You may describe the process by which you explored options and costs, etc. </a:t>
            </a:r>
          </a:p>
        </p:txBody>
      </p:sp>
      <p:pic>
        <p:nvPicPr>
          <p:cNvPr id="4" name="Picture 3" descr="Rationale. Provide a detailed explanation of the reason(s) for exceeding Fair Market Price; this may include challenges in procurement, expertise, etc. ">
            <a:extLst>
              <a:ext uri="{FF2B5EF4-FFF2-40B4-BE49-F238E27FC236}">
                <a16:creationId xmlns:a16="http://schemas.microsoft.com/office/drawing/2014/main" id="{D2BE9E3E-0256-4C36-A65E-94FA6D9FEA07}"/>
              </a:ext>
            </a:extLst>
          </p:cNvPr>
          <p:cNvPicPr>
            <a:picLocks noChangeAspect="1"/>
          </p:cNvPicPr>
          <p:nvPr/>
        </p:nvPicPr>
        <p:blipFill>
          <a:blip r:embed="rId2"/>
          <a:stretch>
            <a:fillRect/>
          </a:stretch>
        </p:blipFill>
        <p:spPr>
          <a:xfrm>
            <a:off x="711200" y="1256690"/>
            <a:ext cx="10893276" cy="1776442"/>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576655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5012" y="1751156"/>
            <a:ext cx="11051969" cy="1470025"/>
          </a:xfrm>
        </p:spPr>
        <p:txBody>
          <a:bodyPr/>
          <a:lstStyle/>
          <a:p>
            <a:r>
              <a:rPr lang="en-US" sz="5000" dirty="0">
                <a:latin typeface="Franklin Gothic Demi" panose="020B0703020102020204" pitchFamily="34" charset="0"/>
              </a:rPr>
              <a:t>Introduction</a:t>
            </a:r>
          </a:p>
        </p:txBody>
      </p:sp>
    </p:spTree>
    <p:extLst>
      <p:ext uri="{BB962C8B-B14F-4D97-AF65-F5344CB8AC3E}">
        <p14:creationId xmlns:p14="http://schemas.microsoft.com/office/powerpoint/2010/main" val="304818949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Template: Rationale - Examples</a:t>
            </a:r>
          </a:p>
        </p:txBody>
      </p:sp>
      <p:sp>
        <p:nvSpPr>
          <p:cNvPr id="3" name="Text Placeholder 2"/>
          <p:cNvSpPr>
            <a:spLocks noGrp="1"/>
          </p:cNvSpPr>
          <p:nvPr>
            <p:ph type="body" sz="quarter" idx="10"/>
          </p:nvPr>
        </p:nvSpPr>
        <p:spPr>
          <a:xfrm>
            <a:off x="733276" y="1447800"/>
            <a:ext cx="10871200" cy="4640766"/>
          </a:xfrm>
        </p:spPr>
        <p:txBody>
          <a:bodyPr/>
          <a:lstStyle/>
          <a:p>
            <a:pPr marL="0" indent="0">
              <a:buNone/>
            </a:pPr>
            <a:r>
              <a:rPr lang="en-US" sz="2400" dirty="0"/>
              <a:t>Some examples of rationale for exceeding Fair Market Value might be:</a:t>
            </a:r>
          </a:p>
          <a:p>
            <a:r>
              <a:rPr lang="en-US" sz="2400" dirty="0"/>
              <a:t>The desired consultant offers workshops out-of-state but travel costs exceeded the cost to bring consultant to the LEA</a:t>
            </a:r>
          </a:p>
          <a:p>
            <a:r>
              <a:rPr lang="en-US" sz="2400" dirty="0"/>
              <a:t>Consultant is a well-renowned content-area expert</a:t>
            </a:r>
          </a:p>
          <a:p>
            <a:r>
              <a:rPr lang="en-US" sz="2400" dirty="0"/>
              <a:t>No comparable consultants available locally</a:t>
            </a:r>
          </a:p>
          <a:p>
            <a:r>
              <a:rPr lang="en-US" sz="2400" dirty="0"/>
              <a:t>Continuation of consulting work from previous year(s) that exceeded FMV</a:t>
            </a:r>
          </a:p>
          <a:p>
            <a:endParaRPr lang="en-US" sz="2400" dirty="0"/>
          </a:p>
        </p:txBody>
      </p:sp>
    </p:spTree>
    <p:extLst>
      <p:ext uri="{BB962C8B-B14F-4D97-AF65-F5344CB8AC3E}">
        <p14:creationId xmlns:p14="http://schemas.microsoft.com/office/powerpoint/2010/main" val="4117174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Template: Success</a:t>
            </a:r>
          </a:p>
        </p:txBody>
      </p:sp>
      <p:sp>
        <p:nvSpPr>
          <p:cNvPr id="3" name="Text Placeholder 2"/>
          <p:cNvSpPr>
            <a:spLocks noGrp="1"/>
          </p:cNvSpPr>
          <p:nvPr>
            <p:ph type="body" sz="quarter" idx="10"/>
          </p:nvPr>
        </p:nvSpPr>
        <p:spPr>
          <a:xfrm>
            <a:off x="711200" y="3429000"/>
            <a:ext cx="10871200" cy="2514600"/>
          </a:xfrm>
        </p:spPr>
        <p:txBody>
          <a:bodyPr/>
          <a:lstStyle/>
          <a:p>
            <a:pPr marL="0" indent="0">
              <a:buNone/>
            </a:pPr>
            <a:r>
              <a:rPr lang="en-US" sz="2400" dirty="0"/>
              <a:t>Simply put, this will be a brief description of how you will know that your strategy/activity was successful in accomplishing what you had set out for.</a:t>
            </a:r>
          </a:p>
          <a:p>
            <a:pPr marL="0" indent="0">
              <a:buNone/>
            </a:pPr>
            <a:endParaRPr lang="en-US" sz="2400" dirty="0"/>
          </a:p>
        </p:txBody>
      </p:sp>
      <p:pic>
        <p:nvPicPr>
          <p:cNvPr id="4" name="Picture 3" descr="Success. Please provide an explanation of how you will measure and/or identify success and progress toward identified goals and needs. ">
            <a:extLst>
              <a:ext uri="{FF2B5EF4-FFF2-40B4-BE49-F238E27FC236}">
                <a16:creationId xmlns:a16="http://schemas.microsoft.com/office/drawing/2014/main" id="{7DD1918E-031E-470B-B9A9-EF6020454DBE}"/>
              </a:ext>
            </a:extLst>
          </p:cNvPr>
          <p:cNvPicPr>
            <a:picLocks noChangeAspect="1"/>
          </p:cNvPicPr>
          <p:nvPr/>
        </p:nvPicPr>
        <p:blipFill>
          <a:blip r:embed="rId2"/>
          <a:stretch>
            <a:fillRect/>
          </a:stretch>
        </p:blipFill>
        <p:spPr>
          <a:xfrm>
            <a:off x="711199" y="1447800"/>
            <a:ext cx="10551285" cy="169684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3765982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Template: Success - Examples</a:t>
            </a:r>
          </a:p>
        </p:txBody>
      </p:sp>
      <p:sp>
        <p:nvSpPr>
          <p:cNvPr id="3" name="Text Placeholder 2"/>
          <p:cNvSpPr>
            <a:spLocks noGrp="1"/>
          </p:cNvSpPr>
          <p:nvPr>
            <p:ph type="body" sz="quarter" idx="10"/>
          </p:nvPr>
        </p:nvSpPr>
        <p:spPr>
          <a:xfrm>
            <a:off x="711200" y="1447800"/>
            <a:ext cx="10871200" cy="4495800"/>
          </a:xfrm>
        </p:spPr>
        <p:txBody>
          <a:bodyPr/>
          <a:lstStyle/>
          <a:p>
            <a:pPr marL="0" indent="0">
              <a:buNone/>
            </a:pPr>
            <a:r>
              <a:rPr lang="en-US" sz="2400" dirty="0"/>
              <a:t>Some examples of measurements of success might be:</a:t>
            </a:r>
          </a:p>
          <a:p>
            <a:r>
              <a:rPr lang="en-US" sz="2400" dirty="0"/>
              <a:t>10% decrease in behavior referrals as measured by SWIS data</a:t>
            </a:r>
          </a:p>
          <a:p>
            <a:r>
              <a:rPr lang="en-US" sz="2400" dirty="0"/>
              <a:t>All students reaching proficiency in math based on SBAC scores</a:t>
            </a:r>
          </a:p>
          <a:p>
            <a:r>
              <a:rPr lang="en-US" sz="2400" dirty="0"/>
              <a:t>Increase in staff satisfaction with the amount and frequency of feedback based on staff </a:t>
            </a:r>
            <a:r>
              <a:rPr lang="en-US" sz="2400"/>
              <a:t>survey results</a:t>
            </a:r>
            <a:endParaRPr lang="en-US" sz="2400" dirty="0"/>
          </a:p>
          <a:p>
            <a:r>
              <a:rPr lang="en-US" sz="2400" dirty="0"/>
              <a:t>Development of an evaluation system that encourages personalized professional learning planning and professional growth</a:t>
            </a:r>
          </a:p>
          <a:p>
            <a:pPr marL="0" indent="0">
              <a:buNone/>
            </a:pPr>
            <a:endParaRPr lang="en-US" sz="2400" dirty="0"/>
          </a:p>
        </p:txBody>
      </p:sp>
    </p:spTree>
    <p:extLst>
      <p:ext uri="{BB962C8B-B14F-4D97-AF65-F5344CB8AC3E}">
        <p14:creationId xmlns:p14="http://schemas.microsoft.com/office/powerpoint/2010/main" val="2620267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But I Don’t Want to Complete MORE Paperwork!</a:t>
            </a:r>
          </a:p>
        </p:txBody>
      </p:sp>
      <p:sp>
        <p:nvSpPr>
          <p:cNvPr id="3" name="Text Placeholder 2"/>
          <p:cNvSpPr>
            <a:spLocks noGrp="1"/>
          </p:cNvSpPr>
          <p:nvPr>
            <p:ph type="body" sz="quarter" idx="10"/>
          </p:nvPr>
        </p:nvSpPr>
        <p:spPr>
          <a:xfrm>
            <a:off x="479502" y="1447801"/>
            <a:ext cx="11262732" cy="4941848"/>
          </a:xfrm>
        </p:spPr>
        <p:txBody>
          <a:bodyPr/>
          <a:lstStyle/>
          <a:p>
            <a:pPr marL="0" indent="0">
              <a:buNone/>
            </a:pPr>
            <a:r>
              <a:rPr lang="en-US" sz="2400" dirty="0"/>
              <a:t>While providing a Scope of Work is </a:t>
            </a:r>
            <a:r>
              <a:rPr lang="en-US" sz="2400" b="1" u="sng" dirty="0"/>
              <a:t>mandatory</a:t>
            </a:r>
            <a:r>
              <a:rPr lang="en-US" sz="2400" dirty="0"/>
              <a:t> for investments that exceed Fair Market Value (or when requested by a CFP Team Member to determine approvability of an investment), the use of the Scope of Work Template is </a:t>
            </a:r>
            <a:r>
              <a:rPr lang="en-US" sz="2400" i="1" dirty="0"/>
              <a:t>optional</a:t>
            </a:r>
            <a:r>
              <a:rPr lang="en-US" sz="2400" dirty="0"/>
              <a:t> and intended as a tool to help you provide us the necessary information. </a:t>
            </a:r>
          </a:p>
          <a:p>
            <a:pPr marL="0" indent="0">
              <a:buNone/>
            </a:pPr>
            <a:endParaRPr lang="en-US" sz="2400" dirty="0"/>
          </a:p>
          <a:p>
            <a:pPr marL="0" indent="0">
              <a:buNone/>
            </a:pPr>
            <a:r>
              <a:rPr lang="en-US" sz="2400" dirty="0"/>
              <a:t>If you are providing another format of a Scope of Work, it must contain all of the same information requested on the Scope of Work Template and it must be all within </a:t>
            </a:r>
            <a:r>
              <a:rPr lang="en-US" sz="2400" b="1" u="sng" dirty="0"/>
              <a:t>one</a:t>
            </a:r>
            <a:r>
              <a:rPr lang="en-US" sz="2400" dirty="0"/>
              <a:t> document. </a:t>
            </a:r>
          </a:p>
          <a:p>
            <a:pPr marL="0" indent="0">
              <a:buNone/>
            </a:pPr>
            <a:endParaRPr lang="en-US" sz="2400" dirty="0"/>
          </a:p>
          <a:p>
            <a:pPr marL="0" indent="0" algn="ctr">
              <a:buNone/>
            </a:pPr>
            <a:r>
              <a:rPr lang="en-US" sz="2400" dirty="0"/>
              <a:t>Simply uploading a course/workshop description, printouts of information from websites, etc. or uploading multiple attachments will not be accepted.</a:t>
            </a:r>
          </a:p>
        </p:txBody>
      </p:sp>
    </p:spTree>
    <p:extLst>
      <p:ext uri="{BB962C8B-B14F-4D97-AF65-F5344CB8AC3E}">
        <p14:creationId xmlns:p14="http://schemas.microsoft.com/office/powerpoint/2010/main" val="2158126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dirty="0">
                <a:latin typeface="Franklin Gothic Demi" panose="020B0703020102020204" pitchFamily="34" charset="0"/>
              </a:rPr>
              <a:t>Wrapping Up</a:t>
            </a:r>
            <a:endParaRPr lang="en-US" sz="6000" i="1" dirty="0">
              <a:latin typeface="Franklin Gothic Demi" panose="020B0703020102020204" pitchFamily="34" charset="0"/>
            </a:endParaRPr>
          </a:p>
        </p:txBody>
      </p:sp>
    </p:spTree>
    <p:extLst>
      <p:ext uri="{BB962C8B-B14F-4D97-AF65-F5344CB8AC3E}">
        <p14:creationId xmlns:p14="http://schemas.microsoft.com/office/powerpoint/2010/main" val="157305554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Approvability At-a-Glance</a:t>
            </a:r>
          </a:p>
        </p:txBody>
      </p:sp>
      <p:sp>
        <p:nvSpPr>
          <p:cNvPr id="3" name="Text Placeholder 2"/>
          <p:cNvSpPr>
            <a:spLocks noGrp="1"/>
          </p:cNvSpPr>
          <p:nvPr>
            <p:ph type="body" sz="quarter" idx="10"/>
          </p:nvPr>
        </p:nvSpPr>
        <p:spPr>
          <a:xfrm>
            <a:off x="711200" y="1600200"/>
            <a:ext cx="10871200" cy="2759927"/>
          </a:xfrm>
        </p:spPr>
        <p:txBody>
          <a:bodyPr/>
          <a:lstStyle/>
          <a:p>
            <a:pPr marL="0" indent="0">
              <a:buNone/>
            </a:pPr>
            <a:r>
              <a:rPr lang="en-US" sz="2400" dirty="0"/>
              <a:t>Remember that in order to be approvable, the CFP Team must be able to determine that the investment is:</a:t>
            </a:r>
          </a:p>
          <a:p>
            <a:r>
              <a:rPr lang="en-US" sz="2400" dirty="0"/>
              <a:t>Reasonable</a:t>
            </a:r>
          </a:p>
          <a:p>
            <a:r>
              <a:rPr lang="en-US" sz="2400" dirty="0"/>
              <a:t>Necessary</a:t>
            </a:r>
          </a:p>
          <a:p>
            <a:r>
              <a:rPr lang="en-US" sz="2400" dirty="0"/>
              <a:t>Allowable</a:t>
            </a:r>
          </a:p>
          <a:p>
            <a:r>
              <a:rPr lang="en-US" sz="2400" dirty="0"/>
              <a:t>Allocable</a:t>
            </a:r>
          </a:p>
          <a:p>
            <a:pPr algn="ctr"/>
            <a:endParaRPr lang="en-US" sz="2400" dirty="0"/>
          </a:p>
          <a:p>
            <a:pPr marL="0" indent="0">
              <a:buNone/>
            </a:pPr>
            <a:endParaRPr lang="en-US" sz="2400" dirty="0"/>
          </a:p>
        </p:txBody>
      </p:sp>
      <p:pic>
        <p:nvPicPr>
          <p:cNvPr id="5" name="Picture 4" descr="cartoon smiley with thought light bulb ">
            <a:extLst>
              <a:ext uri="{FF2B5EF4-FFF2-40B4-BE49-F238E27FC236}">
                <a16:creationId xmlns:a16="http://schemas.microsoft.com/office/drawing/2014/main" id="{73852C22-50B9-41F6-BD26-90B304CCE2C4}"/>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928517" y="2261838"/>
            <a:ext cx="3741931" cy="3741931"/>
          </a:xfrm>
          <a:prstGeom prst="rect">
            <a:avLst/>
          </a:prstGeom>
        </p:spPr>
      </p:pic>
      <p:pic>
        <p:nvPicPr>
          <p:cNvPr id="8" name="Picture 7" descr="cartoon smiley with thought light bulb ">
            <a:extLst>
              <a:ext uri="{FF2B5EF4-FFF2-40B4-BE49-F238E27FC236}">
                <a16:creationId xmlns:a16="http://schemas.microsoft.com/office/drawing/2014/main" id="{65F7404A-4DB3-46A8-B2D6-1013B43C04E5}"/>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8130051" y="2017808"/>
            <a:ext cx="3338861" cy="4080830"/>
          </a:xfrm>
          <a:prstGeom prst="rect">
            <a:avLst/>
          </a:prstGeom>
        </p:spPr>
      </p:pic>
    </p:spTree>
    <p:extLst>
      <p:ext uri="{BB962C8B-B14F-4D97-AF65-F5344CB8AC3E}">
        <p14:creationId xmlns:p14="http://schemas.microsoft.com/office/powerpoint/2010/main" val="1983042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0"/>
                                          </p:stCondLst>
                                        </p:cTn>
                                        <p:tgtEl>
                                          <p:spTgt spid="5"/>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Scopes of Work At-a-Glance</a:t>
            </a:r>
          </a:p>
        </p:txBody>
      </p:sp>
      <p:sp>
        <p:nvSpPr>
          <p:cNvPr id="3" name="Text Placeholder 2"/>
          <p:cNvSpPr>
            <a:spLocks noGrp="1"/>
          </p:cNvSpPr>
          <p:nvPr>
            <p:ph type="body" sz="quarter" idx="10"/>
          </p:nvPr>
        </p:nvSpPr>
        <p:spPr>
          <a:xfrm>
            <a:off x="711200" y="1600200"/>
            <a:ext cx="10871200" cy="4953000"/>
          </a:xfrm>
        </p:spPr>
        <p:txBody>
          <a:bodyPr/>
          <a:lstStyle/>
          <a:p>
            <a:r>
              <a:rPr lang="en-US" sz="2400" dirty="0"/>
              <a:t>Scopes of Work are </a:t>
            </a:r>
            <a:r>
              <a:rPr lang="en-US" sz="2400" b="1" u="sng" dirty="0"/>
              <a:t>mandatory</a:t>
            </a:r>
            <a:r>
              <a:rPr lang="en-US" sz="2400" dirty="0"/>
              <a:t> for any investment that exceeds Fair Market Value</a:t>
            </a:r>
          </a:p>
          <a:p>
            <a:pPr lvl="1"/>
            <a:r>
              <a:rPr lang="en-US" sz="2000" dirty="0"/>
              <a:t>$2,000/day for consultants</a:t>
            </a:r>
          </a:p>
          <a:p>
            <a:r>
              <a:rPr lang="en-US" sz="2400" dirty="0"/>
              <a:t>A Scope of Work may be requested by a CFP Team Member if additional information is needed about your investment</a:t>
            </a:r>
          </a:p>
          <a:p>
            <a:r>
              <a:rPr lang="en-US" sz="2400" dirty="0"/>
              <a:t>You may use the provided </a:t>
            </a:r>
            <a:r>
              <a:rPr lang="en-US" sz="2400" u="sng" dirty="0"/>
              <a:t>Scope of Work Template</a:t>
            </a:r>
            <a:r>
              <a:rPr lang="en-US" sz="2400" dirty="0"/>
              <a:t> or another document for your Scope of Work</a:t>
            </a:r>
          </a:p>
          <a:p>
            <a:pPr lvl="1"/>
            <a:r>
              <a:rPr lang="en-US" sz="2000" dirty="0"/>
              <a:t>Must be uploaded to the CFP Application and given a file name that clearly indicates which investment it belongs to – i.e. “Investment 25 – Scope of Work.docx”</a:t>
            </a:r>
          </a:p>
          <a:p>
            <a:pPr lvl="1"/>
            <a:r>
              <a:rPr lang="en-US" sz="2000" dirty="0"/>
              <a:t>If not using the </a:t>
            </a:r>
            <a:r>
              <a:rPr lang="en-US" sz="2000" u="sng" dirty="0"/>
              <a:t>Scope of Work Template</a:t>
            </a:r>
            <a:r>
              <a:rPr lang="en-US" sz="2000" dirty="0"/>
              <a:t>, remember your submitted document must:</a:t>
            </a:r>
          </a:p>
          <a:p>
            <a:pPr lvl="2"/>
            <a:r>
              <a:rPr lang="en-US" sz="2000" dirty="0"/>
              <a:t>Be a single document</a:t>
            </a:r>
          </a:p>
          <a:p>
            <a:pPr lvl="2"/>
            <a:r>
              <a:rPr lang="en-US" sz="2000" dirty="0"/>
              <a:t>Contain all of the same information requested on the Template</a:t>
            </a:r>
          </a:p>
          <a:p>
            <a:pPr lvl="1"/>
            <a:endParaRPr lang="en-US" sz="2000" dirty="0"/>
          </a:p>
        </p:txBody>
      </p:sp>
    </p:spTree>
    <p:extLst>
      <p:ext uri="{BB962C8B-B14F-4D97-AF65-F5344CB8AC3E}">
        <p14:creationId xmlns:p14="http://schemas.microsoft.com/office/powerpoint/2010/main" val="3329091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Remember…</a:t>
            </a:r>
          </a:p>
        </p:txBody>
      </p:sp>
      <p:sp>
        <p:nvSpPr>
          <p:cNvPr id="3" name="Text Placeholder 2"/>
          <p:cNvSpPr>
            <a:spLocks noGrp="1"/>
          </p:cNvSpPr>
          <p:nvPr>
            <p:ph type="body" sz="quarter" idx="10"/>
          </p:nvPr>
        </p:nvSpPr>
        <p:spPr>
          <a:xfrm>
            <a:off x="711200" y="1221061"/>
            <a:ext cx="10871200" cy="2893741"/>
          </a:xfrm>
        </p:spPr>
        <p:txBody>
          <a:bodyPr/>
          <a:lstStyle/>
          <a:p>
            <a:pPr marL="0" indent="0" algn="ctr">
              <a:buNone/>
            </a:pPr>
            <a:r>
              <a:rPr lang="en-US" sz="2400" b="1" dirty="0"/>
              <a:t>The CFP Team is here to help you – don’t be afraid to ask questions!</a:t>
            </a:r>
          </a:p>
          <a:p>
            <a:pPr marL="0" indent="0" algn="ctr">
              <a:buNone/>
            </a:pPr>
            <a:r>
              <a:rPr lang="en-US" sz="2400" b="1" dirty="0"/>
              <a:t>That is what we are here for!</a:t>
            </a:r>
          </a:p>
          <a:p>
            <a:pPr marL="0" indent="0" algn="ctr">
              <a:buNone/>
            </a:pPr>
            <a:endParaRPr lang="en-US" sz="2400" b="1" dirty="0"/>
          </a:p>
          <a:p>
            <a:pPr marL="0" indent="0" algn="ctr">
              <a:buNone/>
            </a:pPr>
            <a:r>
              <a:rPr lang="en-US" sz="2400" b="1" dirty="0"/>
              <a:t>Help us help you.</a:t>
            </a:r>
          </a:p>
          <a:p>
            <a:pPr marL="0" indent="0" algn="ctr">
              <a:buNone/>
            </a:pPr>
            <a:endParaRPr lang="en-US" sz="2400" b="1" dirty="0"/>
          </a:p>
          <a:p>
            <a:pPr marL="0" indent="0" algn="ctr">
              <a:buNone/>
            </a:pPr>
            <a:r>
              <a:rPr lang="en-US" sz="2400" b="1" dirty="0"/>
              <a:t>We like pressing the “Approve” button!</a:t>
            </a:r>
          </a:p>
          <a:p>
            <a:pPr marL="0" indent="0" algn="ctr">
              <a:buNone/>
            </a:pPr>
            <a:endParaRPr lang="en-US" sz="2400" b="1" dirty="0"/>
          </a:p>
          <a:p>
            <a:pPr marL="0" indent="0" algn="ctr">
              <a:buNone/>
            </a:pPr>
            <a:endParaRPr lang="en-US" sz="2400" b="1" dirty="0"/>
          </a:p>
        </p:txBody>
      </p:sp>
      <p:pic>
        <p:nvPicPr>
          <p:cNvPr id="1026" name="Picture 2" descr="Seal of Approval | Pamper The Camper">
            <a:extLst>
              <a:ext uri="{FF2B5EF4-FFF2-40B4-BE49-F238E27FC236}">
                <a16:creationId xmlns:a16="http://schemas.microsoft.com/office/drawing/2014/main" id="{C2734C85-A4C5-46EE-85EF-A1B00C48783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99137" y="3891778"/>
            <a:ext cx="2593725" cy="2527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0850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nodeType="clickEffect">
                                  <p:stCondLst>
                                    <p:cond delay="0"/>
                                  </p:stCondLst>
                                  <p:childTnLst>
                                    <p:animEffect transition="out" filter="fade">
                                      <p:cBhvr>
                                        <p:cTn id="26" dur="500" tmFilter="0, 0; .2, .5; .8, .5; 1, 0"/>
                                        <p:tgtEl>
                                          <p:spTgt spid="1026"/>
                                        </p:tgtEl>
                                      </p:cBhvr>
                                    </p:animEffect>
                                    <p:animScale>
                                      <p:cBhvr>
                                        <p:cTn id="27" dur="250" autoRev="1" fill="hold"/>
                                        <p:tgtEl>
                                          <p:spTgt spid="102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latin typeface="Franklin Gothic Demi" panose="020B0703020102020204" pitchFamily="34" charset="0"/>
              </a:rPr>
              <a:t>Questions</a:t>
            </a:r>
          </a:p>
        </p:txBody>
      </p:sp>
      <p:sp>
        <p:nvSpPr>
          <p:cNvPr id="3" name="Text Placeholder 2"/>
          <p:cNvSpPr>
            <a:spLocks noGrp="1"/>
          </p:cNvSpPr>
          <p:nvPr>
            <p:ph type="body" sz="quarter" idx="10"/>
          </p:nvPr>
        </p:nvSpPr>
        <p:spPr>
          <a:xfrm>
            <a:off x="711200" y="1447800"/>
            <a:ext cx="10871200" cy="4343400"/>
          </a:xfrm>
        </p:spPr>
        <p:txBody>
          <a:bodyPr/>
          <a:lstStyle/>
          <a:p>
            <a:pPr marL="0" indent="0">
              <a:buNone/>
            </a:pPr>
            <a:br>
              <a:rPr lang="en-US" dirty="0"/>
            </a:br>
            <a:endParaRPr lang="en-US" dirty="0"/>
          </a:p>
        </p:txBody>
      </p:sp>
      <p:pic>
        <p:nvPicPr>
          <p:cNvPr id="5" name="Picture 4" descr=" cartoon question marks"/>
          <p:cNvPicPr>
            <a:picLocks noChangeAspect="1"/>
          </p:cNvPicPr>
          <p:nvPr/>
        </p:nvPicPr>
        <p:blipFill>
          <a:blip r:embed="rId2"/>
          <a:stretch>
            <a:fillRect/>
          </a:stretch>
        </p:blipFill>
        <p:spPr>
          <a:xfrm>
            <a:off x="4242165" y="2057787"/>
            <a:ext cx="3707670" cy="3707670"/>
          </a:xfrm>
          <a:prstGeom prst="rect">
            <a:avLst/>
          </a:prstGeom>
        </p:spPr>
      </p:pic>
    </p:spTree>
    <p:extLst>
      <p:ext uri="{BB962C8B-B14F-4D97-AF65-F5344CB8AC3E}">
        <p14:creationId xmlns:p14="http://schemas.microsoft.com/office/powerpoint/2010/main" val="3393548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What is a CFP Investment?</a:t>
            </a:r>
          </a:p>
        </p:txBody>
      </p:sp>
      <p:sp>
        <p:nvSpPr>
          <p:cNvPr id="3" name="Text Placeholder 2"/>
          <p:cNvSpPr>
            <a:spLocks noGrp="1"/>
          </p:cNvSpPr>
          <p:nvPr>
            <p:ph type="body" sz="quarter" idx="10"/>
          </p:nvPr>
        </p:nvSpPr>
        <p:spPr>
          <a:xfrm>
            <a:off x="711200" y="2383972"/>
            <a:ext cx="10871200" cy="1698171"/>
          </a:xfrm>
        </p:spPr>
        <p:txBody>
          <a:bodyPr/>
          <a:lstStyle/>
          <a:p>
            <a:pPr marL="0" indent="0" algn="ctr">
              <a:buNone/>
            </a:pPr>
            <a:r>
              <a:rPr lang="en-US" sz="2400" dirty="0"/>
              <a:t>CFP Investments are statements made by the LEA that describe, in detail, their intended strategies for utilizing CFP funds for addressing needs and problems.</a:t>
            </a:r>
          </a:p>
        </p:txBody>
      </p:sp>
    </p:spTree>
    <p:extLst>
      <p:ext uri="{BB962C8B-B14F-4D97-AF65-F5344CB8AC3E}">
        <p14:creationId xmlns:p14="http://schemas.microsoft.com/office/powerpoint/2010/main" val="2228933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What Purpose Does a CFP Investment Serve?</a:t>
            </a:r>
          </a:p>
        </p:txBody>
      </p:sp>
      <p:sp>
        <p:nvSpPr>
          <p:cNvPr id="3" name="Text Placeholder 2"/>
          <p:cNvSpPr>
            <a:spLocks noGrp="1"/>
          </p:cNvSpPr>
          <p:nvPr>
            <p:ph type="body" sz="quarter" idx="10"/>
          </p:nvPr>
        </p:nvSpPr>
        <p:spPr>
          <a:xfrm>
            <a:off x="711200" y="2296886"/>
            <a:ext cx="10871200" cy="2471057"/>
          </a:xfrm>
        </p:spPr>
        <p:txBody>
          <a:bodyPr/>
          <a:lstStyle/>
          <a:p>
            <a:pPr marL="0" indent="0">
              <a:buNone/>
            </a:pPr>
            <a:r>
              <a:rPr lang="en-US" sz="2400" dirty="0"/>
              <a:t>CFP Investments…</a:t>
            </a:r>
          </a:p>
          <a:p>
            <a:r>
              <a:rPr lang="en-US" sz="2400" dirty="0"/>
              <a:t>Identify a data-supported need</a:t>
            </a:r>
          </a:p>
          <a:p>
            <a:r>
              <a:rPr lang="en-US" sz="2400" dirty="0"/>
              <a:t>Identify strategies and/or activities to address the need</a:t>
            </a:r>
          </a:p>
          <a:p>
            <a:r>
              <a:rPr lang="en-US" sz="2400" dirty="0"/>
              <a:t>Help the CFP Team determine approvability of the Investment</a:t>
            </a:r>
          </a:p>
        </p:txBody>
      </p:sp>
    </p:spTree>
    <p:extLst>
      <p:ext uri="{BB962C8B-B14F-4D97-AF65-F5344CB8AC3E}">
        <p14:creationId xmlns:p14="http://schemas.microsoft.com/office/powerpoint/2010/main" val="2125904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5012" y="1751156"/>
            <a:ext cx="11051969" cy="1470025"/>
          </a:xfrm>
        </p:spPr>
        <p:txBody>
          <a:bodyPr/>
          <a:lstStyle/>
          <a:p>
            <a:r>
              <a:rPr lang="en-US" sz="5000" dirty="0">
                <a:latin typeface="Franklin Gothic Demi" panose="020B0703020102020204" pitchFamily="34" charset="0"/>
              </a:rPr>
              <a:t>Approvability</a:t>
            </a:r>
          </a:p>
        </p:txBody>
      </p:sp>
    </p:spTree>
    <p:extLst>
      <p:ext uri="{BB962C8B-B14F-4D97-AF65-F5344CB8AC3E}">
        <p14:creationId xmlns:p14="http://schemas.microsoft.com/office/powerpoint/2010/main" val="1065977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What Determines Approvability?</a:t>
            </a:r>
          </a:p>
        </p:txBody>
      </p:sp>
      <p:sp>
        <p:nvSpPr>
          <p:cNvPr id="3" name="Text Placeholder 2"/>
          <p:cNvSpPr>
            <a:spLocks noGrp="1"/>
          </p:cNvSpPr>
          <p:nvPr>
            <p:ph type="body" sz="quarter" idx="10"/>
          </p:nvPr>
        </p:nvSpPr>
        <p:spPr>
          <a:xfrm>
            <a:off x="711200" y="1353623"/>
            <a:ext cx="10871200" cy="5057451"/>
          </a:xfrm>
        </p:spPr>
        <p:txBody>
          <a:bodyPr/>
          <a:lstStyle/>
          <a:p>
            <a:pPr marL="0" indent="0">
              <a:buNone/>
            </a:pPr>
            <a:r>
              <a:rPr lang="en-US" sz="2400" dirty="0"/>
              <a:t>When the CFP Team examines an investment, they ask:</a:t>
            </a:r>
          </a:p>
          <a:p>
            <a:r>
              <a:rPr lang="en-US" sz="2400" dirty="0"/>
              <a:t>Is this investment </a:t>
            </a:r>
            <a:r>
              <a:rPr lang="en-US" sz="2400" b="1" u="sng" dirty="0"/>
              <a:t>reasonable?</a:t>
            </a:r>
          </a:p>
          <a:p>
            <a:r>
              <a:rPr lang="en-US" sz="2400" dirty="0"/>
              <a:t>Is this investment </a:t>
            </a:r>
            <a:r>
              <a:rPr lang="en-US" sz="2400" b="1" u="sng" dirty="0"/>
              <a:t>necessary?</a:t>
            </a:r>
            <a:endParaRPr lang="en-US" sz="2400" dirty="0"/>
          </a:p>
          <a:p>
            <a:r>
              <a:rPr lang="en-US" sz="2400" dirty="0"/>
              <a:t>Is this investment </a:t>
            </a:r>
            <a:r>
              <a:rPr lang="en-US" sz="2400" b="1" u="sng" dirty="0"/>
              <a:t>allowable?</a:t>
            </a:r>
            <a:endParaRPr lang="en-US" sz="2400" dirty="0"/>
          </a:p>
          <a:p>
            <a:r>
              <a:rPr lang="en-US" sz="2400" dirty="0"/>
              <a:t>Is this investment </a:t>
            </a:r>
            <a:r>
              <a:rPr lang="en-US" sz="2400" b="1" u="sng" dirty="0"/>
              <a:t>allocable?</a:t>
            </a:r>
          </a:p>
          <a:p>
            <a:endParaRPr lang="en-US" sz="2400" dirty="0"/>
          </a:p>
          <a:p>
            <a:pPr marL="0" indent="0">
              <a:buNone/>
            </a:pPr>
            <a:r>
              <a:rPr lang="en-US" sz="2400" dirty="0"/>
              <a:t>Another important consideration…</a:t>
            </a:r>
          </a:p>
          <a:p>
            <a:r>
              <a:rPr lang="en-US" sz="2400" dirty="0"/>
              <a:t>Supplement not supplant</a:t>
            </a:r>
          </a:p>
        </p:txBody>
      </p:sp>
    </p:spTree>
    <p:extLst>
      <p:ext uri="{BB962C8B-B14F-4D97-AF65-F5344CB8AC3E}">
        <p14:creationId xmlns:p14="http://schemas.microsoft.com/office/powerpoint/2010/main" val="1740169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edu-aoe-power-point-presentation">
  <a:themeElements>
    <a:clrScheme name="SOV Branded">
      <a:dk1>
        <a:sysClr val="windowText" lastClr="000000"/>
      </a:dk1>
      <a:lt1>
        <a:srgbClr val="FFFFFF"/>
      </a:lt1>
      <a:dk2>
        <a:srgbClr val="00853F"/>
      </a:dk2>
      <a:lt2>
        <a:srgbClr val="FFFFFF"/>
      </a:lt2>
      <a:accent1>
        <a:srgbClr val="00853F"/>
      </a:accent1>
      <a:accent2>
        <a:srgbClr val="F38F1D"/>
      </a:accent2>
      <a:accent3>
        <a:srgbClr val="9BBB59"/>
      </a:accent3>
      <a:accent4>
        <a:srgbClr val="8064A2"/>
      </a:accent4>
      <a:accent5>
        <a:srgbClr val="4BACC6"/>
      </a:accent5>
      <a:accent6>
        <a:srgbClr val="F79646"/>
      </a:accent6>
      <a:hlink>
        <a:srgbClr val="0000FF"/>
      </a:hlink>
      <a:folHlink>
        <a:srgbClr val="800080"/>
      </a:folHlink>
    </a:clrScheme>
    <a:fontScheme name="SOV Branded">
      <a:majorFont>
        <a:latin typeface="Franklin Gothic Book"/>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F2F6B283D0F1940B375B4845395C049" ma:contentTypeVersion="10" ma:contentTypeDescription="Create a new document." ma:contentTypeScope="" ma:versionID="4fec86fafc1e787267f51fcf30937326">
  <xsd:schema xmlns:xsd="http://www.w3.org/2001/XMLSchema" xmlns:xs="http://www.w3.org/2001/XMLSchema" xmlns:p="http://schemas.microsoft.com/office/2006/metadata/properties" xmlns:ns3="d80a4d8e-4e6b-4d9d-8f1a-ff0104432a35" xmlns:ns4="f589ccea-3ba2-4c0c-a515-510e0f56592f" targetNamespace="http://schemas.microsoft.com/office/2006/metadata/properties" ma:root="true" ma:fieldsID="51bf020b287f49b230b41083f4e646bd" ns3:_="" ns4:_="">
    <xsd:import namespace="d80a4d8e-4e6b-4d9d-8f1a-ff0104432a35"/>
    <xsd:import namespace="f589ccea-3ba2-4c0c-a515-510e0f56592f"/>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0a4d8e-4e6b-4d9d-8f1a-ff0104432a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589ccea-3ba2-4c0c-a515-510e0f56592f"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A5D2D60-8DEA-4A7A-8071-8A216C6C99D4}">
  <ds:schemaRefs>
    <ds:schemaRef ds:uri="http://schemas.microsoft.com/sharepoint/v3/contenttype/forms"/>
  </ds:schemaRefs>
</ds:datastoreItem>
</file>

<file path=customXml/itemProps2.xml><?xml version="1.0" encoding="utf-8"?>
<ds:datastoreItem xmlns:ds="http://schemas.openxmlformats.org/officeDocument/2006/customXml" ds:itemID="{62ED5C12-8CCE-4CB1-9AF7-2C0C6AF49D18}">
  <ds:schemaRefs>
    <ds:schemaRef ds:uri="http://schemas.microsoft.com/office/2006/metadata/properties"/>
    <ds:schemaRef ds:uri="http://purl.org/dc/terms/"/>
    <ds:schemaRef ds:uri="f589ccea-3ba2-4c0c-a515-510e0f56592f"/>
    <ds:schemaRef ds:uri="d80a4d8e-4e6b-4d9d-8f1a-ff0104432a35"/>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7ED3B02C-5146-4F0B-AB46-656CADBBDB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80a4d8e-4e6b-4d9d-8f1a-ff0104432a35"/>
    <ds:schemaRef ds:uri="f589ccea-3ba2-4c0c-a515-510e0f5659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SNS.2018</Template>
  <TotalTime>8808</TotalTime>
  <Words>3906</Words>
  <Application>Microsoft Office PowerPoint</Application>
  <PresentationFormat>Widescreen</PresentationFormat>
  <Paragraphs>382</Paragraphs>
  <Slides>58</Slides>
  <Notes>0</Notes>
  <HiddenSlides>1</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58</vt:i4>
      </vt:variant>
    </vt:vector>
  </HeadingPairs>
  <TitlesOfParts>
    <vt:vector size="66" baseType="lpstr">
      <vt:lpstr>Arial</vt:lpstr>
      <vt:lpstr>Calibri</vt:lpstr>
      <vt:lpstr>Calibri Light</vt:lpstr>
      <vt:lpstr>Franklin Gothic Book</vt:lpstr>
      <vt:lpstr>Franklin Gothic Demi</vt:lpstr>
      <vt:lpstr>Palatino Linotype</vt:lpstr>
      <vt:lpstr>edu-aoe-power-point-presentation</vt:lpstr>
      <vt:lpstr>Office Theme</vt:lpstr>
      <vt:lpstr>Writing Approvable CFP Investments &amp; Scopes of Work</vt:lpstr>
      <vt:lpstr>Technology Stuff</vt:lpstr>
      <vt:lpstr>Future Sessions and Resources</vt:lpstr>
      <vt:lpstr>Important Documents</vt:lpstr>
      <vt:lpstr>Introduction</vt:lpstr>
      <vt:lpstr>What is a CFP Investment?</vt:lpstr>
      <vt:lpstr>What Purpose Does a CFP Investment Serve?</vt:lpstr>
      <vt:lpstr>Approvability</vt:lpstr>
      <vt:lpstr>What Determines Approvability?</vt:lpstr>
      <vt:lpstr>Reasonable</vt:lpstr>
      <vt:lpstr>Reasonable: 2 CFR 200.404 Continued…</vt:lpstr>
      <vt:lpstr>Details, Details, Details…</vt:lpstr>
      <vt:lpstr>What Information Helps?</vt:lpstr>
      <vt:lpstr>Example: Overly Vague</vt:lpstr>
      <vt:lpstr>Let’s Fix It!</vt:lpstr>
      <vt:lpstr>Reasonableness Outside of CFP</vt:lpstr>
      <vt:lpstr>Necessary</vt:lpstr>
      <vt:lpstr>Fear Not Your Data!</vt:lpstr>
      <vt:lpstr>Want vs. Need</vt:lpstr>
      <vt:lpstr>Allowable</vt:lpstr>
      <vt:lpstr>Allowable Uses</vt:lpstr>
      <vt:lpstr>Allocable</vt:lpstr>
      <vt:lpstr>Allocable</vt:lpstr>
      <vt:lpstr>Scopes of Work</vt:lpstr>
      <vt:lpstr>What IS a Scope of Work?</vt:lpstr>
      <vt:lpstr>When is a Scope of Work Needed?</vt:lpstr>
      <vt:lpstr>When is a Scope of Work Needed (cont.)</vt:lpstr>
      <vt:lpstr>Fair Market Value</vt:lpstr>
      <vt:lpstr>So You Need a Scope of Work…Now What?</vt:lpstr>
      <vt:lpstr>Scope of Work Template</vt:lpstr>
      <vt:lpstr>How to Use the Scope of Work Template</vt:lpstr>
      <vt:lpstr>The Template</vt:lpstr>
      <vt:lpstr>Walking Through the Scope of Work Template</vt:lpstr>
      <vt:lpstr>Template: What?</vt:lpstr>
      <vt:lpstr>Template: What? - Examples</vt:lpstr>
      <vt:lpstr>Template: Why?</vt:lpstr>
      <vt:lpstr>Template: Why? – Example 1</vt:lpstr>
      <vt:lpstr>Template: Why? – Example 2</vt:lpstr>
      <vt:lpstr>Template: How?</vt:lpstr>
      <vt:lpstr>Template: How? – Example 1</vt:lpstr>
      <vt:lpstr>Template: How? – Example 2</vt:lpstr>
      <vt:lpstr>Template: Who?</vt:lpstr>
      <vt:lpstr>Template: Who? - Example</vt:lpstr>
      <vt:lpstr>Template: When?</vt:lpstr>
      <vt:lpstr>Template: When? - Examples</vt:lpstr>
      <vt:lpstr>Template: When? - Examples</vt:lpstr>
      <vt:lpstr>Template: Cost</vt:lpstr>
      <vt:lpstr>Template: Cost? - Examples</vt:lpstr>
      <vt:lpstr>Template: Rationale</vt:lpstr>
      <vt:lpstr>Template: Rationale - Examples</vt:lpstr>
      <vt:lpstr>Template: Success</vt:lpstr>
      <vt:lpstr>Template: Success - Examples</vt:lpstr>
      <vt:lpstr>But I Don’t Want to Complete MORE Paperwork!</vt:lpstr>
      <vt:lpstr>Wrapping Up</vt:lpstr>
      <vt:lpstr>Approvability At-a-Glance</vt:lpstr>
      <vt:lpstr>Scopes of Work At-a-Glance</vt:lpstr>
      <vt:lpstr>Remember…</vt:lpstr>
      <vt:lpstr>Questions</vt:lpstr>
    </vt:vector>
  </TitlesOfParts>
  <Company>Vermont Agency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CFP Writing Approvable Investments Presentation</dc:title>
  <dc:creator>Vermont Agency of Education</dc:creator>
  <cp:lastModifiedBy>Graves, Amber</cp:lastModifiedBy>
  <cp:revision>95</cp:revision>
  <dcterms:created xsi:type="dcterms:W3CDTF">2019-04-18T16:56:43Z</dcterms:created>
  <dcterms:modified xsi:type="dcterms:W3CDTF">2020-04-16T12:36:38Z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0x0101005F2F6B283D0F1940B375B4845395C049</vt:lpwstr>
  </property>
</Properties>
</file>