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61" r:id="rId4"/>
    <p:sldId id="257" r:id="rId5"/>
    <p:sldId id="277" r:id="rId6"/>
    <p:sldId id="258" r:id="rId7"/>
    <p:sldId id="278" r:id="rId8"/>
    <p:sldId id="259" r:id="rId9"/>
    <p:sldId id="260" r:id="rId10"/>
    <p:sldId id="262" r:id="rId11"/>
    <p:sldId id="276" r:id="rId12"/>
    <p:sldId id="263" r:id="rId13"/>
    <p:sldId id="264" r:id="rId14"/>
    <p:sldId id="266" r:id="rId15"/>
    <p:sldId id="267" r:id="rId16"/>
    <p:sldId id="268" r:id="rId17"/>
    <p:sldId id="269" r:id="rId18"/>
    <p:sldId id="270" r:id="rId19"/>
    <p:sldId id="271" r:id="rId20"/>
    <p:sldId id="284" r:id="rId21"/>
    <p:sldId id="273" r:id="rId22"/>
    <p:sldId id="274" r:id="rId23"/>
    <p:sldId id="279" r:id="rId24"/>
    <p:sldId id="282" r:id="rId25"/>
    <p:sldId id="283" r:id="rId26"/>
    <p:sldId id="285" r:id="rId27"/>
    <p:sldId id="286" r:id="rId2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DB0FAF-049F-446B-87D8-9116669CA6E9}" v="2" dt="2021-04-02T19:03:21.5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08" autoAdjust="0"/>
    <p:restoredTop sz="94669" autoAdjust="0"/>
  </p:normalViewPr>
  <p:slideViewPr>
    <p:cSldViewPr snapToGrid="0">
      <p:cViewPr varScale="1">
        <p:scale>
          <a:sx n="88" d="100"/>
          <a:sy n="88" d="100"/>
        </p:scale>
        <p:origin x="16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66365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8994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8702"/>
            <a:ext cx="10972800" cy="1143000"/>
          </a:xfrm>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fld id="{0F4C973D-A80F-4A4C-9648-75B1F3A573C8}" type="datetimeFigureOut">
              <a:rPr lang="en-US" smtClean="0"/>
              <a:t>4/2/2021</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6995BBD-7EE6-42EE-A456-A0C42C91EB6C}" type="slidenum">
              <a:rPr lang="en-US" smtClean="0"/>
              <a:t>‹#›</a:t>
            </a:fld>
            <a:endParaRPr lang="en-US"/>
          </a:p>
        </p:txBody>
      </p:sp>
    </p:spTree>
    <p:extLst>
      <p:ext uri="{BB962C8B-B14F-4D97-AF65-F5344CB8AC3E}">
        <p14:creationId xmlns:p14="http://schemas.microsoft.com/office/powerpoint/2010/main" val="740231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Oval 3"/>
          <p:cNvSpPr/>
          <p:nvPr userDrawn="1"/>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2445505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87810552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33365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04016559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246897628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24966769"/>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46435282"/>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a:t>Click icon to add picture</a:t>
            </a:r>
            <a:endParaRPr lang="en-US" noProof="0" dirty="0"/>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5794174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8064253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1110428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Oval 1"/>
          <p:cNvSpPr/>
          <p:nvPr userDrawn="1"/>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2238028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2286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11" name="Oval 10"/>
          <p:cNvSpPr/>
          <p:nvPr userDrawn="1"/>
        </p:nvSpPr>
        <p:spPr>
          <a:xfrm>
            <a:off x="3525804" y="5545385"/>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18983783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a:xfrm>
            <a:off x="1097280" y="1845738"/>
            <a:ext cx="10058400" cy="36166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204175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7"/>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29160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29160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633149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15" name="Oval 14"/>
          <p:cNvSpPr/>
          <p:nvPr userDrawn="1"/>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42923871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81227" y="0"/>
            <a:ext cx="7829551" cy="5219700"/>
          </a:xfrm>
          <a:prstGeom prst="rect">
            <a:avLst/>
          </a:prstGeom>
        </p:spPr>
      </p:pic>
      <p:sp>
        <p:nvSpPr>
          <p:cNvPr id="5" name="Rectangle 4"/>
          <p:cNvSpPr/>
          <p:nvPr userDrawn="1"/>
        </p:nvSpPr>
        <p:spPr>
          <a:xfrm>
            <a:off x="2390079" y="168379"/>
            <a:ext cx="7389543" cy="1754326"/>
          </a:xfrm>
          <a:prstGeom prst="rect">
            <a:avLst/>
          </a:prstGeom>
          <a:effectLst>
            <a:glow rad="254000">
              <a:schemeClr val="tx1">
                <a:alpha val="50000"/>
              </a:schemeClr>
            </a:glow>
          </a:effectLst>
        </p:spPr>
        <p:txBody>
          <a:bodyPr wrap="square">
            <a:spAutoFit/>
          </a:bodyPr>
          <a:lstStyle/>
          <a:p>
            <a:pPr defTabSz="457200"/>
            <a:r>
              <a:rPr lang="en-US" sz="2700" dirty="0">
                <a:solidFill>
                  <a:srgbClr val="FFFFFF"/>
                </a:solidFill>
                <a:effectLst>
                  <a:glow rad="254000">
                    <a:prstClr val="white">
                      <a:alpha val="30000"/>
                    </a:prstClr>
                  </a:glow>
                </a:effectLst>
              </a:rPr>
              <a:t>This photo is a placeholder. Click on the photo to add you own picture. Make sure your image does not overlap the banner and logo at the bottom.</a:t>
            </a:r>
          </a:p>
        </p:txBody>
      </p:sp>
      <p:sp>
        <p:nvSpPr>
          <p:cNvPr id="15" name="Oval 14"/>
          <p:cNvSpPr/>
          <p:nvPr userDrawn="1"/>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1374800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5012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624761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980810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7741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6039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a:t>Click icon to add picture</a:t>
            </a:r>
            <a:endParaRPr lang="en-US" noProof="0" dirty="0"/>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83068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622945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1.jpe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endParaRPr lang="en-US"/>
          </a:p>
        </p:txBody>
      </p:sp>
      <p:pic>
        <p:nvPicPr>
          <p:cNvPr id="1029" name="Picture 9" descr="AOEd MOM Hor 2C.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3781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itchFamily="34" charset="0"/>
        </a:defRPr>
      </a:lvl2pPr>
      <a:lvl3pPr algn="ctr" rtl="0" eaLnBrk="1" fontAlgn="base" hangingPunct="1">
        <a:spcBef>
          <a:spcPct val="0"/>
        </a:spcBef>
        <a:spcAft>
          <a:spcPct val="0"/>
        </a:spcAft>
        <a:defRPr sz="4400">
          <a:solidFill>
            <a:schemeClr val="tx1"/>
          </a:solidFill>
          <a:latin typeface="Franklin Gothic Book" pitchFamily="34" charset="0"/>
        </a:defRPr>
      </a:lvl3pPr>
      <a:lvl4pPr algn="ctr" rtl="0" eaLnBrk="1" fontAlgn="base" hangingPunct="1">
        <a:spcBef>
          <a:spcPct val="0"/>
        </a:spcBef>
        <a:spcAft>
          <a:spcPct val="0"/>
        </a:spcAft>
        <a:defRPr sz="4400">
          <a:solidFill>
            <a:schemeClr val="tx1"/>
          </a:solidFill>
          <a:latin typeface="Franklin Gothic Book" pitchFamily="34" charset="0"/>
        </a:defRPr>
      </a:lvl4pPr>
      <a:lvl5pPr algn="ctr" rtl="0" eaLnBrk="1" fontAlgn="base" hangingPunct="1">
        <a:spcBef>
          <a:spcPct val="0"/>
        </a:spcBef>
        <a:spcAft>
          <a:spcPct val="0"/>
        </a:spcAft>
        <a:defRPr sz="4400">
          <a:solidFill>
            <a:schemeClr val="tx1"/>
          </a:solidFill>
          <a:latin typeface="Franklin Gothic Book" pitchFamily="34" charset="0"/>
        </a:defRPr>
      </a:lvl5pPr>
      <a:lvl6pPr marL="457200" algn="ctr" rtl="0" eaLnBrk="1" fontAlgn="base" hangingPunct="1">
        <a:spcBef>
          <a:spcPct val="0"/>
        </a:spcBef>
        <a:spcAft>
          <a:spcPct val="0"/>
        </a:spcAft>
        <a:defRPr sz="4400">
          <a:solidFill>
            <a:schemeClr val="tx1"/>
          </a:solidFill>
          <a:latin typeface="Franklin Gothic Book" pitchFamily="34" charset="0"/>
        </a:defRPr>
      </a:lvl6pPr>
      <a:lvl7pPr marL="914400" algn="ctr" rtl="0" eaLnBrk="1" fontAlgn="base" hangingPunct="1">
        <a:spcBef>
          <a:spcPct val="0"/>
        </a:spcBef>
        <a:spcAft>
          <a:spcPct val="0"/>
        </a:spcAft>
        <a:defRPr sz="4400">
          <a:solidFill>
            <a:schemeClr val="tx1"/>
          </a:solidFill>
          <a:latin typeface="Franklin Gothic Book" pitchFamily="34" charset="0"/>
        </a:defRPr>
      </a:lvl7pPr>
      <a:lvl8pPr marL="1371600" algn="ctr" rtl="0" eaLnBrk="1" fontAlgn="base" hangingPunct="1">
        <a:spcBef>
          <a:spcPct val="0"/>
        </a:spcBef>
        <a:spcAft>
          <a:spcPct val="0"/>
        </a:spcAft>
        <a:defRPr sz="4400">
          <a:solidFill>
            <a:schemeClr val="tx1"/>
          </a:solidFill>
          <a:latin typeface="Franklin Gothic Book" pitchFamily="34" charset="0"/>
        </a:defRPr>
      </a:lvl8pPr>
      <a:lvl9pPr marL="1828800" algn="ctr" rtl="0" eaLnBrk="1" fontAlgn="base" hangingPunct="1">
        <a:spcBef>
          <a:spcPct val="0"/>
        </a:spcBef>
        <a:spcAft>
          <a:spcPct val="0"/>
        </a:spcAft>
        <a:defRPr sz="4400">
          <a:solidFill>
            <a:schemeClr val="tx1"/>
          </a:solidFill>
          <a:latin typeface="Franklin Gothic Book"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dirty="0"/>
          </a:p>
        </p:txBody>
      </p:sp>
      <p:pic>
        <p:nvPicPr>
          <p:cNvPr id="1029" name="Picture 9" descr="AOEd MOM Hor 2C.jpg"/>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Oval 6"/>
          <p:cNvSpPr/>
          <p:nvPr/>
        </p:nvSpPr>
        <p:spPr>
          <a:xfrm>
            <a:off x="1097280" y="5549604"/>
            <a:ext cx="1219200" cy="91440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350" dirty="0">
              <a:solidFill>
                <a:prstClr val="white"/>
              </a:solidFill>
            </a:endParaRPr>
          </a:p>
        </p:txBody>
      </p:sp>
    </p:spTree>
    <p:extLst>
      <p:ext uri="{BB962C8B-B14F-4D97-AF65-F5344CB8AC3E}">
        <p14:creationId xmlns:p14="http://schemas.microsoft.com/office/powerpoint/2010/main" val="560765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hf hdr="0" ft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itchFamily="34" charset="0"/>
        </a:defRPr>
      </a:lvl2pPr>
      <a:lvl3pPr algn="ctr" rtl="0" eaLnBrk="1" fontAlgn="base" hangingPunct="1">
        <a:spcBef>
          <a:spcPct val="0"/>
        </a:spcBef>
        <a:spcAft>
          <a:spcPct val="0"/>
        </a:spcAft>
        <a:defRPr sz="4400">
          <a:solidFill>
            <a:schemeClr val="tx1"/>
          </a:solidFill>
          <a:latin typeface="Franklin Gothic Book" pitchFamily="34" charset="0"/>
        </a:defRPr>
      </a:lvl3pPr>
      <a:lvl4pPr algn="ctr" rtl="0" eaLnBrk="1" fontAlgn="base" hangingPunct="1">
        <a:spcBef>
          <a:spcPct val="0"/>
        </a:spcBef>
        <a:spcAft>
          <a:spcPct val="0"/>
        </a:spcAft>
        <a:defRPr sz="4400">
          <a:solidFill>
            <a:schemeClr val="tx1"/>
          </a:solidFill>
          <a:latin typeface="Franklin Gothic Book" pitchFamily="34" charset="0"/>
        </a:defRPr>
      </a:lvl4pPr>
      <a:lvl5pPr algn="ctr" rtl="0" eaLnBrk="1" fontAlgn="base" hangingPunct="1">
        <a:spcBef>
          <a:spcPct val="0"/>
        </a:spcBef>
        <a:spcAft>
          <a:spcPct val="0"/>
        </a:spcAft>
        <a:defRPr sz="4400">
          <a:solidFill>
            <a:schemeClr val="tx1"/>
          </a:solidFill>
          <a:latin typeface="Franklin Gothic Book" pitchFamily="34" charset="0"/>
        </a:defRPr>
      </a:lvl5pPr>
      <a:lvl6pPr marL="457200" algn="ctr" rtl="0" eaLnBrk="1" fontAlgn="base" hangingPunct="1">
        <a:spcBef>
          <a:spcPct val="0"/>
        </a:spcBef>
        <a:spcAft>
          <a:spcPct val="0"/>
        </a:spcAft>
        <a:defRPr sz="4400">
          <a:solidFill>
            <a:schemeClr val="tx1"/>
          </a:solidFill>
          <a:latin typeface="Franklin Gothic Book" pitchFamily="34" charset="0"/>
        </a:defRPr>
      </a:lvl6pPr>
      <a:lvl7pPr marL="914400" algn="ctr" rtl="0" eaLnBrk="1" fontAlgn="base" hangingPunct="1">
        <a:spcBef>
          <a:spcPct val="0"/>
        </a:spcBef>
        <a:spcAft>
          <a:spcPct val="0"/>
        </a:spcAft>
        <a:defRPr sz="4400">
          <a:solidFill>
            <a:schemeClr val="tx1"/>
          </a:solidFill>
          <a:latin typeface="Franklin Gothic Book" pitchFamily="34" charset="0"/>
        </a:defRPr>
      </a:lvl7pPr>
      <a:lvl8pPr marL="1371600" algn="ctr" rtl="0" eaLnBrk="1" fontAlgn="base" hangingPunct="1">
        <a:spcBef>
          <a:spcPct val="0"/>
        </a:spcBef>
        <a:spcAft>
          <a:spcPct val="0"/>
        </a:spcAft>
        <a:defRPr sz="4400">
          <a:solidFill>
            <a:schemeClr val="tx1"/>
          </a:solidFill>
          <a:latin typeface="Franklin Gothic Book" pitchFamily="34" charset="0"/>
        </a:defRPr>
      </a:lvl8pPr>
      <a:lvl9pPr marL="1828800" algn="ctr" rtl="0" eaLnBrk="1" fontAlgn="base" hangingPunct="1">
        <a:spcBef>
          <a:spcPct val="0"/>
        </a:spcBef>
        <a:spcAft>
          <a:spcPct val="0"/>
        </a:spcAft>
        <a:defRPr sz="4400">
          <a:solidFill>
            <a:schemeClr val="tx1"/>
          </a:solidFill>
          <a:latin typeface="Franklin Gothic Book"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s://education.vermont.gov/documents/edu-cfp-equitable-services-documentation-of-consultation" TargetMode="External"/><Relationship Id="rId2" Type="http://schemas.openxmlformats.org/officeDocument/2006/relationships/hyperlink" Target="https://www.youtube.com/watch?v=Gijyk3xn9AI"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education.vermont.gov/news/covid-19-guidance-vermont-schools/covid-19-federal-emergency-funds"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28025-1606-4E31-8246-2D6DC164C075}"/>
              </a:ext>
            </a:extLst>
          </p:cNvPr>
          <p:cNvSpPr>
            <a:spLocks noGrp="1"/>
          </p:cNvSpPr>
          <p:nvPr>
            <p:ph type="ctrTitle"/>
          </p:nvPr>
        </p:nvSpPr>
        <p:spPr>
          <a:xfrm>
            <a:off x="914400" y="1958975"/>
            <a:ext cx="10363200" cy="1470025"/>
          </a:xfrm>
        </p:spPr>
        <p:txBody>
          <a:bodyPr/>
          <a:lstStyle/>
          <a:p>
            <a:r>
              <a:rPr lang="en-US" sz="4000" dirty="0">
                <a:latin typeface="Franklin Gothic Demi" panose="020B0703020102020204" pitchFamily="34" charset="0"/>
              </a:rPr>
              <a:t>Consolidated Federal Programs: What’s New?</a:t>
            </a:r>
          </a:p>
        </p:txBody>
      </p:sp>
      <p:sp>
        <p:nvSpPr>
          <p:cNvPr id="3" name="Subtitle 2">
            <a:extLst>
              <a:ext uri="{FF2B5EF4-FFF2-40B4-BE49-F238E27FC236}">
                <a16:creationId xmlns:a16="http://schemas.microsoft.com/office/drawing/2014/main" id="{00CD08F7-76B6-4DFD-9FF5-76AB4E121BB3}"/>
              </a:ext>
            </a:extLst>
          </p:cNvPr>
          <p:cNvSpPr>
            <a:spLocks noGrp="1"/>
          </p:cNvSpPr>
          <p:nvPr>
            <p:ph type="subTitle" idx="1"/>
          </p:nvPr>
        </p:nvSpPr>
        <p:spPr>
          <a:xfrm>
            <a:off x="1828800" y="3639814"/>
            <a:ext cx="8534400" cy="1219200"/>
          </a:xfrm>
        </p:spPr>
        <p:txBody>
          <a:bodyPr/>
          <a:lstStyle/>
          <a:p>
            <a:r>
              <a:rPr lang="en-US" dirty="0"/>
              <a:t>April 5, 2021</a:t>
            </a:r>
          </a:p>
        </p:txBody>
      </p:sp>
    </p:spTree>
    <p:extLst>
      <p:ext uri="{BB962C8B-B14F-4D97-AF65-F5344CB8AC3E}">
        <p14:creationId xmlns:p14="http://schemas.microsoft.com/office/powerpoint/2010/main" val="1775334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FRL Data</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627414"/>
            <a:ext cx="10871200" cy="3603171"/>
          </a:xfrm>
        </p:spPr>
        <p:txBody>
          <a:bodyPr/>
          <a:lstStyle/>
          <a:p>
            <a:endParaRPr lang="en-US" sz="2400" dirty="0"/>
          </a:p>
        </p:txBody>
      </p:sp>
      <p:pic>
        <p:nvPicPr>
          <p:cNvPr id="5" name="Picture 4" descr="GMS FRL Title I Eligibility Step 0 tab screen shot">
            <a:extLst>
              <a:ext uri="{FF2B5EF4-FFF2-40B4-BE49-F238E27FC236}">
                <a16:creationId xmlns:a16="http://schemas.microsoft.com/office/drawing/2014/main" id="{E1263CE0-F0FC-4803-B45B-A074115FCF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194" y="1279974"/>
            <a:ext cx="11217612" cy="4298052"/>
          </a:xfrm>
          <a:prstGeom prst="rect">
            <a:avLst/>
          </a:prstGeom>
          <a:ln>
            <a:solidFill>
              <a:schemeClr val="tx1"/>
            </a:solidFill>
          </a:ln>
        </p:spPr>
      </p:pic>
    </p:spTree>
    <p:extLst>
      <p:ext uri="{BB962C8B-B14F-4D97-AF65-F5344CB8AC3E}">
        <p14:creationId xmlns:p14="http://schemas.microsoft.com/office/powerpoint/2010/main" val="729570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FRL Data</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378839"/>
            <a:ext cx="10871200" cy="3603171"/>
          </a:xfrm>
        </p:spPr>
        <p:txBody>
          <a:bodyPr/>
          <a:lstStyle/>
          <a:p>
            <a:r>
              <a:rPr lang="en-US" sz="2400" dirty="0"/>
              <a:t>AOE’s data team has provided a lot of new guidance and TA around data collection, review and submission this past year.</a:t>
            </a:r>
          </a:p>
          <a:p>
            <a:endParaRPr lang="en-US" sz="2400" dirty="0"/>
          </a:p>
          <a:p>
            <a:r>
              <a:rPr lang="en-US" sz="2400" dirty="0"/>
              <a:t>They’ve also implemented new automated checks for submission errors and opened windows for resubmission, including the October 1 Census. </a:t>
            </a:r>
          </a:p>
          <a:p>
            <a:endParaRPr lang="en-US" sz="2400" dirty="0"/>
          </a:p>
          <a:p>
            <a:r>
              <a:rPr lang="en-US" sz="2400" dirty="0"/>
              <a:t>It is challenging to entertain revisions beyond resubmission windows, both from a technical standpoint and from a consistency standpoint. </a:t>
            </a:r>
          </a:p>
          <a:p>
            <a:pPr marL="0" indent="0">
              <a:buNone/>
            </a:pPr>
            <a:endParaRPr lang="en-US" sz="2400" dirty="0"/>
          </a:p>
          <a:p>
            <a:r>
              <a:rPr lang="en-US" sz="2400" dirty="0"/>
              <a:t>Long story short, at the point you’ve receive your data from us, it can’t be updated.</a:t>
            </a:r>
          </a:p>
          <a:p>
            <a:endParaRPr lang="en-US" sz="2400" dirty="0"/>
          </a:p>
          <a:p>
            <a:endParaRPr lang="en-US" sz="2400" dirty="0"/>
          </a:p>
        </p:txBody>
      </p:sp>
    </p:spTree>
    <p:extLst>
      <p:ext uri="{BB962C8B-B14F-4D97-AF65-F5344CB8AC3E}">
        <p14:creationId xmlns:p14="http://schemas.microsoft.com/office/powerpoint/2010/main" val="2074066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Waiver Opportunities</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627414"/>
            <a:ext cx="10871200" cy="3282043"/>
          </a:xfrm>
        </p:spPr>
        <p:txBody>
          <a:bodyPr/>
          <a:lstStyle/>
          <a:p>
            <a:r>
              <a:rPr lang="en-US" sz="2400" dirty="0"/>
              <a:t>FRL Data not what you expected? You have options.</a:t>
            </a:r>
          </a:p>
          <a:p>
            <a:endParaRPr lang="en-US" sz="2400" dirty="0"/>
          </a:p>
          <a:p>
            <a:r>
              <a:rPr lang="en-US" sz="2400" dirty="0"/>
              <a:t>Schoolwide Program Waiver:</a:t>
            </a:r>
          </a:p>
          <a:p>
            <a:endParaRPr lang="en-US" sz="1000" dirty="0"/>
          </a:p>
          <a:p>
            <a:pPr lvl="1"/>
            <a:r>
              <a:rPr lang="en-US" sz="2400" dirty="0"/>
              <a:t>Allows for Title I-eligible schools that do not meet the 40% low-income threshold to operate an SWP</a:t>
            </a:r>
          </a:p>
          <a:p>
            <a:pPr lvl="1"/>
            <a:r>
              <a:rPr lang="en-US" sz="2400" dirty="0"/>
              <a:t>Waivers are for three years (unless the school loses eligibility completely)</a:t>
            </a:r>
          </a:p>
          <a:p>
            <a:pPr lvl="1"/>
            <a:r>
              <a:rPr lang="en-US" sz="2400" dirty="0"/>
              <a:t>Narratives concerning SWP considerations and requirements to be submitted to Kristine Seipel</a:t>
            </a:r>
          </a:p>
          <a:p>
            <a:endParaRPr lang="en-US" sz="2400" dirty="0"/>
          </a:p>
          <a:p>
            <a:endParaRPr lang="en-US" sz="2400" dirty="0"/>
          </a:p>
          <a:p>
            <a:endParaRPr lang="en-US" sz="2400" dirty="0"/>
          </a:p>
        </p:txBody>
      </p:sp>
    </p:spTree>
    <p:extLst>
      <p:ext uri="{BB962C8B-B14F-4D97-AF65-F5344CB8AC3E}">
        <p14:creationId xmlns:p14="http://schemas.microsoft.com/office/powerpoint/2010/main" val="3978133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Waiver Opportunities</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627414"/>
            <a:ext cx="10871200" cy="3282043"/>
          </a:xfrm>
        </p:spPr>
        <p:txBody>
          <a:bodyPr/>
          <a:lstStyle/>
          <a:p>
            <a:r>
              <a:rPr lang="en-US" sz="2400" dirty="0"/>
              <a:t>FRL Data not what you expected? You have options.</a:t>
            </a:r>
          </a:p>
          <a:p>
            <a:endParaRPr lang="en-US" sz="2400" dirty="0"/>
          </a:p>
          <a:p>
            <a:r>
              <a:rPr lang="en-US" sz="2400" dirty="0"/>
              <a:t>Title I Eligibility Waiver:</a:t>
            </a:r>
          </a:p>
          <a:p>
            <a:endParaRPr lang="en-US" sz="1000" dirty="0"/>
          </a:p>
          <a:p>
            <a:pPr lvl="1"/>
            <a:r>
              <a:rPr lang="en-US" sz="2400" dirty="0"/>
              <a:t>Allows for a school that is not eligible to be served by Title I to be promoted to eligible if its low-income rate is within 10% of a served school</a:t>
            </a:r>
          </a:p>
          <a:p>
            <a:pPr lvl="1"/>
            <a:r>
              <a:rPr lang="en-US" sz="2400" dirty="0"/>
              <a:t>Waivers are for one year.</a:t>
            </a:r>
          </a:p>
          <a:p>
            <a:pPr lvl="1"/>
            <a:r>
              <a:rPr lang="en-US" sz="2400" dirty="0"/>
              <a:t>Demonstration of eligibility and narratives to be submitted to Kristine Seipel</a:t>
            </a:r>
          </a:p>
          <a:p>
            <a:pPr lvl="1"/>
            <a:endParaRPr lang="en-US" sz="2400" dirty="0"/>
          </a:p>
          <a:p>
            <a:endParaRPr lang="en-US" sz="2400" dirty="0"/>
          </a:p>
          <a:p>
            <a:endParaRPr lang="en-US" sz="2400" dirty="0"/>
          </a:p>
        </p:txBody>
      </p:sp>
    </p:spTree>
    <p:extLst>
      <p:ext uri="{BB962C8B-B14F-4D97-AF65-F5344CB8AC3E}">
        <p14:creationId xmlns:p14="http://schemas.microsoft.com/office/powerpoint/2010/main" val="282004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Waiver Opportunities</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495063"/>
            <a:ext cx="10871200" cy="3282043"/>
          </a:xfrm>
        </p:spPr>
        <p:txBody>
          <a:bodyPr/>
          <a:lstStyle/>
          <a:p>
            <a:pPr marL="0" indent="0">
              <a:buNone/>
            </a:pPr>
            <a:r>
              <a:rPr lang="en-US" sz="2400" dirty="0"/>
              <a:t>Title IV Spending Requirements Waiver</a:t>
            </a:r>
          </a:p>
          <a:p>
            <a:endParaRPr lang="en-US" sz="1000" dirty="0"/>
          </a:p>
          <a:p>
            <a:r>
              <a:rPr lang="en-US" sz="2400" dirty="0"/>
              <a:t>Statewide waiver requested.</a:t>
            </a:r>
          </a:p>
          <a:p>
            <a:endParaRPr lang="en-US" sz="1000" dirty="0"/>
          </a:p>
          <a:p>
            <a:r>
              <a:rPr lang="en-US" sz="2400"/>
              <a:t>Katy Preston </a:t>
            </a:r>
            <a:r>
              <a:rPr lang="en-US" sz="2400" dirty="0"/>
              <a:t>will invite LEAs to apply individually using our </a:t>
            </a:r>
            <a:r>
              <a:rPr lang="en-US" sz="2400" dirty="0" err="1"/>
              <a:t>EdFlex</a:t>
            </a:r>
            <a:r>
              <a:rPr lang="en-US" sz="2400" dirty="0"/>
              <a:t> authority.</a:t>
            </a:r>
          </a:p>
          <a:p>
            <a:endParaRPr lang="en-US" sz="1400" dirty="0"/>
          </a:p>
          <a:p>
            <a:r>
              <a:rPr lang="en-US" sz="2400" dirty="0"/>
              <a:t>Removes the minimum spending requirements for LEAs with more than $30,000 in Title IV funds. HOWEVER, you still need to spend towards all three intents.</a:t>
            </a:r>
          </a:p>
          <a:p>
            <a:endParaRPr lang="en-US" sz="1400" dirty="0"/>
          </a:p>
          <a:p>
            <a:r>
              <a:rPr lang="en-US" sz="2400" dirty="0"/>
              <a:t>Elimination of the 15% cap on Technology Infrastructure spending within the Effective Use of Technology budget. </a:t>
            </a:r>
          </a:p>
          <a:p>
            <a:pPr lvl="1"/>
            <a:endParaRPr lang="en-US" sz="1000" dirty="0"/>
          </a:p>
          <a:p>
            <a:endParaRPr lang="en-US" sz="2400" dirty="0"/>
          </a:p>
          <a:p>
            <a:endParaRPr lang="en-US" sz="2400" dirty="0"/>
          </a:p>
        </p:txBody>
      </p:sp>
    </p:spTree>
    <p:extLst>
      <p:ext uri="{BB962C8B-B14F-4D97-AF65-F5344CB8AC3E}">
        <p14:creationId xmlns:p14="http://schemas.microsoft.com/office/powerpoint/2010/main" val="1411064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Equitable Services</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787978"/>
            <a:ext cx="10871200" cy="4030931"/>
          </a:xfrm>
        </p:spPr>
        <p:txBody>
          <a:bodyPr/>
          <a:lstStyle/>
          <a:p>
            <a:r>
              <a:rPr lang="en-US" sz="2400" dirty="0"/>
              <a:t>Remember, each LEA receiving funds under ESEA is required to conduct outreach to eligible (non-profit, approved or recognized) independent schools</a:t>
            </a:r>
          </a:p>
          <a:p>
            <a:pPr marL="0" indent="0">
              <a:buNone/>
            </a:pPr>
            <a:endParaRPr lang="en-US" sz="2400" dirty="0"/>
          </a:p>
          <a:p>
            <a:r>
              <a:rPr lang="en-US" sz="2400" dirty="0"/>
              <a:t>Needs to occur in the spring, before decisions about fund use or availability are made</a:t>
            </a:r>
          </a:p>
          <a:p>
            <a:pPr marL="0" indent="0">
              <a:buNone/>
            </a:pPr>
            <a:endParaRPr lang="en-US" sz="2400" dirty="0"/>
          </a:p>
          <a:p>
            <a:r>
              <a:rPr lang="en-US" sz="2400" dirty="0"/>
              <a:t>Schools within the LEA’s boundaries—Titles I, II, III and IV</a:t>
            </a:r>
          </a:p>
          <a:p>
            <a:pPr marL="0" indent="0">
              <a:buNone/>
            </a:pPr>
            <a:endParaRPr lang="en-US" sz="2400" dirty="0"/>
          </a:p>
          <a:p>
            <a:r>
              <a:rPr lang="en-US" sz="2400" dirty="0"/>
              <a:t>Schools beyond the LEA’s boundaries—Title I</a:t>
            </a:r>
          </a:p>
          <a:p>
            <a:endParaRPr lang="en-US" sz="2400" dirty="0"/>
          </a:p>
        </p:txBody>
      </p:sp>
    </p:spTree>
    <p:extLst>
      <p:ext uri="{BB962C8B-B14F-4D97-AF65-F5344CB8AC3E}">
        <p14:creationId xmlns:p14="http://schemas.microsoft.com/office/powerpoint/2010/main" val="938589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Equitable Services</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787978"/>
            <a:ext cx="10871200" cy="4030931"/>
          </a:xfrm>
        </p:spPr>
        <p:txBody>
          <a:bodyPr/>
          <a:lstStyle/>
          <a:p>
            <a:r>
              <a:rPr lang="en-US" sz="2400" dirty="0"/>
              <a:t>Still not sure how it works (particularly Title I)? </a:t>
            </a:r>
          </a:p>
          <a:p>
            <a:pPr lvl="1"/>
            <a:r>
              <a:rPr lang="en-US" sz="2400" dirty="0"/>
              <a:t>Presentation: </a:t>
            </a:r>
          </a:p>
          <a:p>
            <a:pPr marL="914400" lvl="2" indent="0">
              <a:buNone/>
            </a:pPr>
            <a:r>
              <a:rPr lang="en-US" dirty="0">
                <a:hlinkClick r:id="rId2"/>
              </a:rPr>
              <a:t>https://www.youtube.com/watch?v=Gijyk3xn9AI</a:t>
            </a:r>
            <a:endParaRPr lang="en-US" dirty="0"/>
          </a:p>
          <a:p>
            <a:pPr marL="457200" lvl="1" indent="0">
              <a:buNone/>
            </a:pPr>
            <a:endParaRPr lang="en-US" sz="600" dirty="0"/>
          </a:p>
          <a:p>
            <a:r>
              <a:rPr lang="en-US" sz="2400" dirty="0"/>
              <a:t>Documentation of Consultation:</a:t>
            </a:r>
          </a:p>
          <a:p>
            <a:pPr lvl="1"/>
            <a:r>
              <a:rPr lang="en-US" sz="2400" dirty="0"/>
              <a:t>Documents outreach to and consultation with participating schools </a:t>
            </a:r>
          </a:p>
          <a:p>
            <a:pPr lvl="1"/>
            <a:r>
              <a:rPr lang="en-US" sz="2400" dirty="0"/>
              <a:t>Must use AOE form: </a:t>
            </a:r>
          </a:p>
          <a:p>
            <a:pPr marL="914400" lvl="2" indent="0">
              <a:buNone/>
            </a:pPr>
            <a:r>
              <a:rPr lang="en-US" dirty="0">
                <a:hlinkClick r:id="rId3"/>
              </a:rPr>
              <a:t>https://education.vermont.gov/documents/edu-cfp-equitable-services-documentation-of-consultation</a:t>
            </a:r>
            <a:endParaRPr lang="en-US" dirty="0"/>
          </a:p>
          <a:p>
            <a:pPr lvl="1"/>
            <a:r>
              <a:rPr lang="en-US" sz="2400" dirty="0"/>
              <a:t>Will be collected in GMS every fall—required under statute</a:t>
            </a:r>
            <a:r>
              <a:rPr lang="en-US" sz="2400" dirty="0">
                <a:sym typeface="Wingdings" panose="05000000000000000000" pitchFamily="2" charset="2"/>
              </a:rPr>
              <a:t> </a:t>
            </a:r>
            <a:endParaRPr lang="en-US" sz="2400" dirty="0"/>
          </a:p>
        </p:txBody>
      </p:sp>
    </p:spTree>
    <p:extLst>
      <p:ext uri="{BB962C8B-B14F-4D97-AF65-F5344CB8AC3E}">
        <p14:creationId xmlns:p14="http://schemas.microsoft.com/office/powerpoint/2010/main" val="2126742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Writing Approvable Investments</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787978"/>
            <a:ext cx="10871200" cy="4030931"/>
          </a:xfrm>
        </p:spPr>
        <p:txBody>
          <a:bodyPr/>
          <a:lstStyle/>
          <a:p>
            <a:pPr marL="457200" indent="-457200">
              <a:buAutoNum type="arabicPeriod"/>
            </a:pPr>
            <a:r>
              <a:rPr lang="en-US" sz="2400" b="1" u="sng" dirty="0"/>
              <a:t>Statement of Purpose</a:t>
            </a:r>
            <a:r>
              <a:rPr lang="en-US" sz="2400" dirty="0"/>
              <a:t>: Points to an assessed need or finding (D.I.)</a:t>
            </a:r>
          </a:p>
          <a:p>
            <a:pPr marL="0" indent="0">
              <a:buNone/>
            </a:pPr>
            <a:endParaRPr lang="en-US" sz="2400" dirty="0"/>
          </a:p>
          <a:p>
            <a:pPr marL="0" indent="0">
              <a:buNone/>
            </a:pPr>
            <a:r>
              <a:rPr lang="en-US" sz="2400" i="1" dirty="0"/>
              <a:t>In order to promote reading fluency…</a:t>
            </a:r>
          </a:p>
          <a:p>
            <a:pPr marL="0" indent="0">
              <a:buNone/>
            </a:pPr>
            <a:r>
              <a:rPr lang="en-US" sz="2400" i="1" dirty="0"/>
              <a:t>In order to address an increase in chronic absenteeism…</a:t>
            </a:r>
          </a:p>
          <a:p>
            <a:pPr marL="0" indent="0">
              <a:buNone/>
            </a:pPr>
            <a:r>
              <a:rPr lang="en-US" sz="2400" i="1" dirty="0"/>
              <a:t>In order to respond to staff needs around differentiating math instruction…</a:t>
            </a:r>
          </a:p>
          <a:p>
            <a:pPr marL="0" indent="0">
              <a:buNone/>
            </a:pPr>
            <a:r>
              <a:rPr lang="en-US" sz="2400" i="1" dirty="0"/>
              <a:t>In order to support parent understanding of proficiency-based grading…</a:t>
            </a:r>
          </a:p>
          <a:p>
            <a:pPr marL="0" indent="0">
              <a:buNone/>
            </a:pPr>
            <a:r>
              <a:rPr lang="en-US" sz="2400" i="1" dirty="0"/>
              <a:t>In order to provide additional science/STEM offerings…</a:t>
            </a:r>
            <a:endParaRPr lang="en-US" sz="2400" dirty="0"/>
          </a:p>
          <a:p>
            <a:pPr marL="0" indent="0">
              <a:buNone/>
            </a:pPr>
            <a:endParaRPr lang="en-US" sz="2000" dirty="0"/>
          </a:p>
          <a:p>
            <a:pPr marL="0" indent="0">
              <a:buNone/>
            </a:pPr>
            <a:r>
              <a:rPr lang="en-US" sz="2000" dirty="0"/>
              <a:t>	</a:t>
            </a:r>
            <a:endParaRPr lang="en-US" sz="2400" dirty="0"/>
          </a:p>
        </p:txBody>
      </p:sp>
    </p:spTree>
    <p:extLst>
      <p:ext uri="{BB962C8B-B14F-4D97-AF65-F5344CB8AC3E}">
        <p14:creationId xmlns:p14="http://schemas.microsoft.com/office/powerpoint/2010/main" val="906664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Writing Approvable Investments</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787978"/>
            <a:ext cx="10871200" cy="4030931"/>
          </a:xfrm>
        </p:spPr>
        <p:txBody>
          <a:bodyPr/>
          <a:lstStyle/>
          <a:p>
            <a:pPr marL="457200" indent="-457200">
              <a:buFont typeface="+mj-lt"/>
              <a:buAutoNum type="arabicPeriod" startAt="2"/>
            </a:pPr>
            <a:r>
              <a:rPr lang="en-US" sz="2400" b="1" u="sng" dirty="0"/>
              <a:t>Activity/Strategy</a:t>
            </a:r>
            <a:r>
              <a:rPr lang="en-US" sz="2400" dirty="0"/>
              <a:t>: Describes what will be funded, with enough details to establish reasonableness of budgeted costs, but avoiding specific names of products or providers. </a:t>
            </a:r>
          </a:p>
          <a:p>
            <a:pPr marL="0" indent="0">
              <a:buNone/>
            </a:pPr>
            <a:endParaRPr lang="en-US" sz="1000" dirty="0"/>
          </a:p>
          <a:p>
            <a:pPr marL="0" indent="0">
              <a:buNone/>
            </a:pPr>
            <a:r>
              <a:rPr lang="en-US" sz="2400" i="1" dirty="0"/>
              <a:t>…literacy interventionist to deliver small group instruction.</a:t>
            </a:r>
          </a:p>
          <a:p>
            <a:pPr marL="0" indent="0">
              <a:buNone/>
            </a:pPr>
            <a:r>
              <a:rPr lang="en-US" sz="2400" i="1" dirty="0"/>
              <a:t>…home-school coordinator to focus on reengagement of students and families. Job description uploaded.</a:t>
            </a:r>
          </a:p>
          <a:p>
            <a:pPr marL="0" indent="0">
              <a:buNone/>
            </a:pPr>
            <a:r>
              <a:rPr lang="en-US" sz="2400" i="1" dirty="0"/>
              <a:t>…6 to 8 classroom teachers to participate in monthly trainings provided by outside consultant, 1 to 2 hours each.</a:t>
            </a:r>
          </a:p>
          <a:p>
            <a:pPr marL="0" indent="0">
              <a:buNone/>
            </a:pPr>
            <a:r>
              <a:rPr lang="en-US" sz="2400" i="1" dirty="0"/>
              <a:t>…high school staff will host two virtual parent information nights with content area presenters.</a:t>
            </a:r>
          </a:p>
          <a:p>
            <a:pPr marL="0" indent="0">
              <a:buNone/>
            </a:pPr>
            <a:r>
              <a:rPr lang="en-US" sz="2400" i="1" dirty="0"/>
              <a:t>…contract with virtual provider for 50-75 student course slots.</a:t>
            </a:r>
            <a:endParaRPr lang="en-US" sz="2400" dirty="0"/>
          </a:p>
          <a:p>
            <a:pPr marL="0" indent="0">
              <a:buNone/>
            </a:pPr>
            <a:endParaRPr lang="en-US" sz="2000" dirty="0"/>
          </a:p>
          <a:p>
            <a:pPr marL="0" indent="0">
              <a:buNone/>
            </a:pPr>
            <a:r>
              <a:rPr lang="en-US" sz="2000" dirty="0"/>
              <a:t>	</a:t>
            </a:r>
            <a:endParaRPr lang="en-US" sz="2400" dirty="0"/>
          </a:p>
        </p:txBody>
      </p:sp>
    </p:spTree>
    <p:extLst>
      <p:ext uri="{BB962C8B-B14F-4D97-AF65-F5344CB8AC3E}">
        <p14:creationId xmlns:p14="http://schemas.microsoft.com/office/powerpoint/2010/main" val="1481641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ADA4C8-75ED-4983-848C-7D8433C472C2}"/>
              </a:ext>
            </a:extLst>
          </p:cNvPr>
          <p:cNvSpPr>
            <a:spLocks noGrp="1"/>
          </p:cNvSpPr>
          <p:nvPr>
            <p:ph type="ctrTitle"/>
          </p:nvPr>
        </p:nvSpPr>
        <p:spPr/>
        <p:txBody>
          <a:bodyPr/>
          <a:lstStyle/>
          <a:p>
            <a:r>
              <a:rPr lang="en-US" dirty="0">
                <a:latin typeface="Franklin Gothic Demi" panose="020B0703020102020204" pitchFamily="34" charset="0"/>
              </a:rPr>
              <a:t>Meeting Requirements</a:t>
            </a:r>
          </a:p>
        </p:txBody>
      </p:sp>
    </p:spTree>
    <p:extLst>
      <p:ext uri="{BB962C8B-B14F-4D97-AF65-F5344CB8AC3E}">
        <p14:creationId xmlns:p14="http://schemas.microsoft.com/office/powerpoint/2010/main" val="1785757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Appreciation</a:t>
            </a:r>
          </a:p>
        </p:txBody>
      </p:sp>
      <p:pic>
        <p:nvPicPr>
          <p:cNvPr id="5" name="Picture 4" descr="Tom Hanks">
            <a:extLst>
              <a:ext uri="{FF2B5EF4-FFF2-40B4-BE49-F238E27FC236}">
                <a16:creationId xmlns:a16="http://schemas.microsoft.com/office/drawing/2014/main" id="{2C8290BD-E5EC-4E8C-9CC6-AF03895F2405}"/>
              </a:ext>
            </a:extLst>
          </p:cNvPr>
          <p:cNvPicPr>
            <a:picLocks noChangeAspect="1"/>
          </p:cNvPicPr>
          <p:nvPr/>
        </p:nvPicPr>
        <p:blipFill>
          <a:blip r:embed="rId2"/>
          <a:stretch>
            <a:fillRect/>
          </a:stretch>
        </p:blipFill>
        <p:spPr>
          <a:xfrm>
            <a:off x="870857" y="2013966"/>
            <a:ext cx="5053693" cy="2830068"/>
          </a:xfrm>
          <a:prstGeom prst="rect">
            <a:avLst/>
          </a:prstGeom>
        </p:spPr>
      </p:pic>
      <p:pic>
        <p:nvPicPr>
          <p:cNvPr id="6" name="Picture 5" descr="Tom Hanks waving">
            <a:extLst>
              <a:ext uri="{FF2B5EF4-FFF2-40B4-BE49-F238E27FC236}">
                <a16:creationId xmlns:a16="http://schemas.microsoft.com/office/drawing/2014/main" id="{32729811-4E9B-474E-9CAB-E6536777A81C}"/>
              </a:ext>
            </a:extLst>
          </p:cNvPr>
          <p:cNvPicPr>
            <a:picLocks noChangeAspect="1"/>
          </p:cNvPicPr>
          <p:nvPr/>
        </p:nvPicPr>
        <p:blipFill>
          <a:blip r:embed="rId3"/>
          <a:stretch>
            <a:fillRect/>
          </a:stretch>
        </p:blipFill>
        <p:spPr>
          <a:xfrm>
            <a:off x="6267452" y="2013966"/>
            <a:ext cx="5041059" cy="2830068"/>
          </a:xfrm>
          <a:prstGeom prst="rect">
            <a:avLst/>
          </a:prstGeom>
        </p:spPr>
      </p:pic>
    </p:spTree>
    <p:extLst>
      <p:ext uri="{BB962C8B-B14F-4D97-AF65-F5344CB8AC3E}">
        <p14:creationId xmlns:p14="http://schemas.microsoft.com/office/powerpoint/2010/main" val="419107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Schoolwide Planning</a:t>
            </a:r>
          </a:p>
        </p:txBody>
      </p:sp>
      <p:sp>
        <p:nvSpPr>
          <p:cNvPr id="4" name="Text Placeholder 3">
            <a:extLst>
              <a:ext uri="{FF2B5EF4-FFF2-40B4-BE49-F238E27FC236}">
                <a16:creationId xmlns:a16="http://schemas.microsoft.com/office/drawing/2014/main" id="{4A6432C1-662C-435E-AA98-CE1E1D094F9E}"/>
              </a:ext>
            </a:extLst>
          </p:cNvPr>
          <p:cNvSpPr>
            <a:spLocks noGrp="1"/>
          </p:cNvSpPr>
          <p:nvPr>
            <p:ph type="body" sz="quarter" idx="10"/>
          </p:nvPr>
        </p:nvSpPr>
        <p:spPr/>
        <p:txBody>
          <a:bodyPr/>
          <a:lstStyle/>
          <a:p>
            <a:r>
              <a:rPr lang="en-US" sz="2800" dirty="0"/>
              <a:t>Title I Schoolwide Plans, revised annually, are required by statute—it’s important to know where/what your Schoolwide Plans are when audited or monitored. </a:t>
            </a:r>
          </a:p>
          <a:p>
            <a:pPr marL="0" indent="0">
              <a:buNone/>
            </a:pPr>
            <a:endParaRPr lang="en-US" sz="2800" dirty="0"/>
          </a:p>
          <a:p>
            <a:r>
              <a:rPr lang="en-US" sz="2800" dirty="0"/>
              <a:t>In past years, including FY21, the Continuous Improvement Plan served as the Schoolwide Plan for SWP Schools, with an expectation that CIPs were drafted by school teams to meet all requirements under statute. </a:t>
            </a:r>
          </a:p>
          <a:p>
            <a:endParaRPr lang="en-US" dirty="0"/>
          </a:p>
          <a:p>
            <a:pPr marL="0" indent="0">
              <a:buNone/>
            </a:pPr>
            <a:endParaRPr lang="en-US" dirty="0"/>
          </a:p>
        </p:txBody>
      </p:sp>
    </p:spTree>
    <p:extLst>
      <p:ext uri="{BB962C8B-B14F-4D97-AF65-F5344CB8AC3E}">
        <p14:creationId xmlns:p14="http://schemas.microsoft.com/office/powerpoint/2010/main" val="835568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Schoolwide Planning</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711200" y="1559560"/>
            <a:ext cx="10871200" cy="4048760"/>
          </a:xfrm>
        </p:spPr>
        <p:txBody>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800" b="0" i="0" u="none" strike="noStrike" kern="1200" cap="none" spc="0" normalizeH="0" baseline="0" noProof="0" dirty="0">
                <a:ln>
                  <a:noFill/>
                </a:ln>
                <a:solidFill>
                  <a:prstClr val="black"/>
                </a:solidFill>
                <a:effectLst/>
                <a:uLnTx/>
                <a:uFillTx/>
                <a:latin typeface="Palatino Linotype"/>
                <a:ea typeface="+mn-ea"/>
                <a:cs typeface="+mn-cs"/>
              </a:rPr>
              <a:t>In FY21, the Data Inventory was added to make sure that the intents of all funds that required a needs assessment under statute were represented, supporting the CFP application. The Data Inventory</a:t>
            </a:r>
            <a:r>
              <a:rPr lang="en-US" sz="2800" dirty="0">
                <a:solidFill>
                  <a:prstClr val="black"/>
                </a:solidFill>
                <a:latin typeface="Palatino Linotype"/>
              </a:rPr>
              <a:t> is not, however, a Title I Schoolwide Plan.</a:t>
            </a:r>
          </a:p>
          <a:p>
            <a:pPr marL="0" marR="0" lvl="0" indent="0" algn="l" defTabSz="914400" rtl="0" eaLnBrk="1" fontAlgn="base" latinLnBrk="0" hangingPunct="1">
              <a:lnSpc>
                <a:spcPct val="100000"/>
              </a:lnSpc>
              <a:spcBef>
                <a:spcPct val="20000"/>
              </a:spcBef>
              <a:spcAft>
                <a:spcPct val="0"/>
              </a:spcAft>
              <a:buClrTx/>
              <a:buSzTx/>
              <a:buNone/>
              <a:tabLst/>
              <a:defRPr/>
            </a:pPr>
            <a:endParaRPr lang="en-US" sz="2800" dirty="0">
              <a:solidFill>
                <a:prstClr val="black"/>
              </a:solidFill>
              <a:latin typeface="Palatino Linotype"/>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800" b="0" i="0" u="none" strike="noStrike" kern="1200" cap="none" spc="0" normalizeH="0" baseline="0" noProof="0" dirty="0">
                <a:ln>
                  <a:noFill/>
                </a:ln>
                <a:solidFill>
                  <a:prstClr val="black"/>
                </a:solidFill>
                <a:effectLst/>
                <a:uLnTx/>
                <a:uFillTx/>
                <a:latin typeface="Palatino Linotype"/>
                <a:ea typeface="+mn-ea"/>
                <a:cs typeface="+mn-cs"/>
              </a:rPr>
              <a:t>In the coming </a:t>
            </a:r>
            <a:r>
              <a:rPr lang="en-US" sz="2800" dirty="0">
                <a:solidFill>
                  <a:prstClr val="black"/>
                </a:solidFill>
                <a:latin typeface="Palatino Linotype"/>
              </a:rPr>
              <a:t>months, guidance will be provided by the Title I team around the development of compliant Schoolwide Plans. This may include an AOE template for planning.</a:t>
            </a:r>
            <a:endParaRPr kumimoji="0" lang="en-US" sz="2800" b="0" i="0" u="none" strike="noStrike" kern="1200" cap="none" spc="0" normalizeH="0" baseline="0" noProof="0" dirty="0">
              <a:ln>
                <a:noFill/>
              </a:ln>
              <a:solidFill>
                <a:prstClr val="black"/>
              </a:solidFill>
              <a:effectLst/>
              <a:uLnTx/>
              <a:uFillTx/>
              <a:latin typeface="Palatino Linotype"/>
              <a:ea typeface="+mn-ea"/>
              <a:cs typeface="+mn-cs"/>
            </a:endParaRPr>
          </a:p>
          <a:p>
            <a:pPr marL="0" indent="0">
              <a:buNone/>
            </a:pPr>
            <a:endParaRPr lang="en-US" sz="1000" dirty="0"/>
          </a:p>
        </p:txBody>
      </p:sp>
    </p:spTree>
    <p:extLst>
      <p:ext uri="{BB962C8B-B14F-4D97-AF65-F5344CB8AC3E}">
        <p14:creationId xmlns:p14="http://schemas.microsoft.com/office/powerpoint/2010/main" val="1960248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Evaluating Title IV Investments</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711200" y="1559560"/>
            <a:ext cx="10871200" cy="4048760"/>
          </a:xfrm>
        </p:spPr>
        <p:txBody>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800" b="0" i="0" u="none" strike="noStrike" kern="1200" cap="none" spc="0" normalizeH="0" baseline="0" noProof="0" dirty="0">
                <a:ln>
                  <a:noFill/>
                </a:ln>
                <a:solidFill>
                  <a:prstClr val="black"/>
                </a:solidFill>
                <a:effectLst/>
                <a:uLnTx/>
                <a:uFillTx/>
                <a:latin typeface="Palatino Linotype"/>
                <a:ea typeface="+mn-ea"/>
                <a:cs typeface="+mn-cs"/>
              </a:rPr>
              <a:t>An LEA’s Title IV application “must include program objectives and intended outcomes and describe how the LEA or its partners will periodically evaluate the effectiveness of program activities based on those objectives.” (ESEA section 4106(e)(1))</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lang="en-US" sz="2800" dirty="0">
              <a:solidFill>
                <a:prstClr val="black"/>
              </a:solidFill>
              <a:latin typeface="Palatino Linotype"/>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800" dirty="0">
                <a:solidFill>
                  <a:prstClr val="black"/>
                </a:solidFill>
                <a:latin typeface="Palatino Linotype"/>
              </a:rPr>
              <a:t>The CFP team is in the process of developing how to approach this requirement. This is may look like a required submission by the LEA.</a:t>
            </a:r>
            <a:endParaRPr kumimoji="0" lang="en-US" sz="2800" b="0" i="0" u="none" strike="noStrike" kern="1200" cap="none" spc="0" normalizeH="0" baseline="0" noProof="0" dirty="0">
              <a:ln>
                <a:noFill/>
              </a:ln>
              <a:solidFill>
                <a:prstClr val="black"/>
              </a:solidFill>
              <a:effectLst/>
              <a:uLnTx/>
              <a:uFillTx/>
              <a:latin typeface="Palatino Linotype"/>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lang="en-US" sz="2800" dirty="0">
              <a:solidFill>
                <a:prstClr val="black"/>
              </a:solidFill>
              <a:latin typeface="Palatino Linotype"/>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a:ln>
                <a:noFill/>
              </a:ln>
              <a:solidFill>
                <a:prstClr val="black"/>
              </a:solidFill>
              <a:effectLst/>
              <a:uLnTx/>
              <a:uFillTx/>
              <a:latin typeface="Palatino Linotype"/>
              <a:ea typeface="+mn-ea"/>
              <a:cs typeface="+mn-cs"/>
            </a:endParaRPr>
          </a:p>
        </p:txBody>
      </p:sp>
    </p:spTree>
    <p:extLst>
      <p:ext uri="{BB962C8B-B14F-4D97-AF65-F5344CB8AC3E}">
        <p14:creationId xmlns:p14="http://schemas.microsoft.com/office/powerpoint/2010/main" val="2070846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Evaluating Title IV Investments</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711200" y="1559560"/>
            <a:ext cx="10871200" cy="4048760"/>
          </a:xfrm>
        </p:spPr>
        <p:txBody>
          <a:bodyPr/>
          <a:lstStyle/>
          <a:p>
            <a:pPr marL="0" marR="0" lvl="0" indent="0" algn="l" defTabSz="914400" rtl="0" eaLnBrk="1" fontAlgn="base" latinLnBrk="0" hangingPunct="1">
              <a:lnSpc>
                <a:spcPct val="100000"/>
              </a:lnSpc>
              <a:spcBef>
                <a:spcPct val="20000"/>
              </a:spcBef>
              <a:spcAft>
                <a:spcPct val="0"/>
              </a:spcAft>
              <a:buClrTx/>
              <a:buSzTx/>
              <a:buNone/>
              <a:tabLst/>
              <a:defRPr/>
            </a:pPr>
            <a:r>
              <a:rPr kumimoji="0" lang="en-US" sz="2800" b="0" i="0" u="none" strike="noStrike" kern="1200" cap="none" spc="0" normalizeH="0" baseline="0" noProof="0" dirty="0">
                <a:ln>
                  <a:noFill/>
                </a:ln>
                <a:solidFill>
                  <a:prstClr val="black"/>
                </a:solidFill>
                <a:effectLst/>
                <a:uLnTx/>
                <a:uFillTx/>
                <a:latin typeface="Palatino Linotype"/>
                <a:ea typeface="+mn-ea"/>
                <a:cs typeface="+mn-cs"/>
              </a:rPr>
              <a:t>Further</a:t>
            </a:r>
            <a:r>
              <a:rPr lang="en-US" sz="2800" dirty="0">
                <a:solidFill>
                  <a:prstClr val="black"/>
                </a:solidFill>
                <a:latin typeface="Palatino Linotype"/>
              </a:rPr>
              <a:t>more…</a:t>
            </a:r>
          </a:p>
          <a:p>
            <a:pPr marL="0" marR="0" lvl="0" indent="0" algn="l" defTabSz="914400" rtl="0" eaLnBrk="1" fontAlgn="base" latinLnBrk="0" hangingPunct="1">
              <a:lnSpc>
                <a:spcPct val="100000"/>
              </a:lnSpc>
              <a:spcBef>
                <a:spcPct val="20000"/>
              </a:spcBef>
              <a:spcAft>
                <a:spcPct val="0"/>
              </a:spcAft>
              <a:buClrTx/>
              <a:buSzTx/>
              <a:buNone/>
              <a:tabLst/>
              <a:defRPr/>
            </a:pPr>
            <a:endParaRPr kumimoji="0" lang="en-US" sz="1000" b="0" i="0" u="none" strike="noStrike" kern="1200" cap="none" spc="0" normalizeH="0" baseline="0" noProof="0" dirty="0">
              <a:ln>
                <a:noFill/>
              </a:ln>
              <a:solidFill>
                <a:prstClr val="black"/>
              </a:solidFill>
              <a:effectLst/>
              <a:uLnTx/>
              <a:uFillTx/>
              <a:latin typeface="Palatino Linotype"/>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800" dirty="0">
                <a:solidFill>
                  <a:prstClr val="black"/>
                </a:solidFill>
                <a:latin typeface="Palatino Linotype"/>
              </a:rPr>
              <a:t>E</a:t>
            </a:r>
            <a:r>
              <a:rPr kumimoji="0" lang="en-US" sz="2800" b="0" i="0" u="none" strike="noStrike" kern="1200" cap="none" spc="0" normalizeH="0" baseline="0" noProof="0" dirty="0">
                <a:ln>
                  <a:noFill/>
                </a:ln>
                <a:solidFill>
                  <a:prstClr val="black"/>
                </a:solidFill>
                <a:effectLst/>
                <a:uLnTx/>
                <a:uFillTx/>
                <a:latin typeface="Palatino Linotype"/>
                <a:ea typeface="+mn-ea"/>
                <a:cs typeface="+mn-cs"/>
              </a:rPr>
              <a:t>ach State receiving Title IV, Part A funds must report on the degree to which local educational agencies (LEAs) have made progress toward meeting the LEA’s program objectives and intended outcomes for activities funded under Title IV, Part A. (ESEA 4104(a)(2))</a:t>
            </a:r>
          </a:p>
          <a:p>
            <a:pPr marL="0" marR="0" lvl="0" indent="0" algn="l" defTabSz="914400" rtl="0" eaLnBrk="1" fontAlgn="base" latinLnBrk="0" hangingPunct="1">
              <a:lnSpc>
                <a:spcPct val="100000"/>
              </a:lnSpc>
              <a:spcBef>
                <a:spcPct val="20000"/>
              </a:spcBef>
              <a:spcAft>
                <a:spcPct val="0"/>
              </a:spcAft>
              <a:buClrTx/>
              <a:buSzTx/>
              <a:buNone/>
              <a:tabLst/>
              <a:defRPr/>
            </a:pPr>
            <a:endParaRPr lang="en-US" sz="2800" dirty="0">
              <a:solidFill>
                <a:prstClr val="black"/>
              </a:solidFill>
              <a:latin typeface="Palatino Linotype"/>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800" b="0" i="0" u="none" strike="noStrike" kern="1200" cap="none" spc="0" normalizeH="0" baseline="0" noProof="0" dirty="0">
                <a:ln>
                  <a:noFill/>
                </a:ln>
                <a:solidFill>
                  <a:prstClr val="black"/>
                </a:solidFill>
                <a:effectLst/>
                <a:uLnTx/>
                <a:uFillTx/>
                <a:latin typeface="Palatino Linotype"/>
                <a:ea typeface="+mn-ea"/>
                <a:cs typeface="+mn-cs"/>
              </a:rPr>
              <a:t>This information will be collected from LEAs in the spring.</a:t>
            </a:r>
          </a:p>
        </p:txBody>
      </p:sp>
    </p:spTree>
    <p:extLst>
      <p:ext uri="{BB962C8B-B14F-4D97-AF65-F5344CB8AC3E}">
        <p14:creationId xmlns:p14="http://schemas.microsoft.com/office/powerpoint/2010/main" val="2438396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Evaluating Title IV Investments</a:t>
            </a:r>
          </a:p>
        </p:txBody>
      </p:sp>
      <p:pic>
        <p:nvPicPr>
          <p:cNvPr id="5" name="Picture 4" descr="Cognito form">
            <a:extLst>
              <a:ext uri="{FF2B5EF4-FFF2-40B4-BE49-F238E27FC236}">
                <a16:creationId xmlns:a16="http://schemas.microsoft.com/office/drawing/2014/main" id="{266FF741-6356-47BF-920B-3A91DC2CE8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9582" y="1447800"/>
            <a:ext cx="9017451" cy="4630583"/>
          </a:xfrm>
          <a:prstGeom prst="rect">
            <a:avLst/>
          </a:prstGeom>
          <a:ln>
            <a:solidFill>
              <a:schemeClr val="tx1"/>
            </a:solidFill>
          </a:ln>
        </p:spPr>
      </p:pic>
    </p:spTree>
    <p:extLst>
      <p:ext uri="{BB962C8B-B14F-4D97-AF65-F5344CB8AC3E}">
        <p14:creationId xmlns:p14="http://schemas.microsoft.com/office/powerpoint/2010/main" val="4201540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Covid</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711200" y="1404620"/>
            <a:ext cx="10871200" cy="4048760"/>
          </a:xfrm>
        </p:spPr>
        <p:txBody>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800" dirty="0">
                <a:solidFill>
                  <a:prstClr val="black"/>
                </a:solidFill>
                <a:latin typeface="Palatino Linotype"/>
              </a:rPr>
              <a:t>We’re always happy to help, but…</a:t>
            </a:r>
          </a:p>
          <a:p>
            <a:pPr marL="0" marR="0" lvl="0" indent="0" algn="l" defTabSz="914400" rtl="0" eaLnBrk="1" fontAlgn="base" latinLnBrk="0" hangingPunct="1">
              <a:lnSpc>
                <a:spcPct val="100000"/>
              </a:lnSpc>
              <a:spcBef>
                <a:spcPct val="20000"/>
              </a:spcBef>
              <a:spcAft>
                <a:spcPct val="0"/>
              </a:spcAft>
              <a:buClrTx/>
              <a:buSzTx/>
              <a:buNone/>
              <a:tabLst/>
              <a:defRPr/>
            </a:pPr>
            <a:endParaRPr lang="en-US" sz="2800" dirty="0">
              <a:solidFill>
                <a:prstClr val="black"/>
              </a:solidFill>
              <a:latin typeface="Palatino Linotype"/>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en-US" sz="2800" dirty="0">
                <a:solidFill>
                  <a:prstClr val="black"/>
                </a:solidFill>
                <a:latin typeface="Palatino Linotype"/>
              </a:rPr>
              <a:t>Except for Equitable Services under ESSER I (Jesse), members of the CFP team are not primary contacts for CARES Act or ARPA funds (which include the ESSERs), nor for Covid Response Plans.</a:t>
            </a: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lang="en-US" sz="2800" dirty="0">
              <a:solidFill>
                <a:prstClr val="black"/>
              </a:solidFill>
              <a:latin typeface="Palatino Linotype"/>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kumimoji="0" lang="en-US" sz="2800" b="0" i="0" u="none" strike="noStrike" kern="1200" cap="none" spc="0" normalizeH="0" baseline="0" noProof="0" dirty="0">
                <a:ln>
                  <a:noFill/>
                </a:ln>
                <a:solidFill>
                  <a:prstClr val="black"/>
                </a:solidFill>
                <a:effectLst/>
                <a:uLnTx/>
                <a:uFillTx/>
                <a:latin typeface="Palatino Linotype"/>
                <a:ea typeface="+mn-ea"/>
                <a:cs typeface="+mn-cs"/>
                <a:hlinkClick r:id="rId2"/>
              </a:rPr>
              <a:t>https://education.vermont.gov/news/covid-19-guidance-vermont-schools/covid-19-federal-emergency-funds</a:t>
            </a:r>
            <a:endParaRPr kumimoji="0" lang="en-US" sz="2800" b="0" i="0" u="none" strike="noStrike" kern="1200" cap="none" spc="0" normalizeH="0" baseline="0" noProof="0" dirty="0">
              <a:ln>
                <a:noFill/>
              </a:ln>
              <a:solidFill>
                <a:prstClr val="black"/>
              </a:solidFill>
              <a:effectLst/>
              <a:uLnTx/>
              <a:uFillTx/>
              <a:latin typeface="Palatino Linotype"/>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a:ln>
                <a:noFill/>
              </a:ln>
              <a:solidFill>
                <a:prstClr val="black"/>
              </a:solidFill>
              <a:effectLst/>
              <a:uLnTx/>
              <a:uFillTx/>
              <a:latin typeface="Palatino Linotype"/>
              <a:ea typeface="+mn-ea"/>
              <a:cs typeface="+mn-cs"/>
            </a:endParaRPr>
          </a:p>
        </p:txBody>
      </p:sp>
    </p:spTree>
    <p:extLst>
      <p:ext uri="{BB962C8B-B14F-4D97-AF65-F5344CB8AC3E}">
        <p14:creationId xmlns:p14="http://schemas.microsoft.com/office/powerpoint/2010/main" val="2952244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AF30EF6-6B5E-493F-AA46-742AAB1F2385}"/>
              </a:ext>
            </a:extLst>
          </p:cNvPr>
          <p:cNvSpPr>
            <a:spLocks noGrp="1"/>
          </p:cNvSpPr>
          <p:nvPr>
            <p:ph type="ctrTitle"/>
          </p:nvPr>
        </p:nvSpPr>
        <p:spPr/>
        <p:txBody>
          <a:bodyPr/>
          <a:lstStyle/>
          <a:p>
            <a:r>
              <a:rPr lang="en-US" dirty="0">
                <a:latin typeface="Franklin Gothic Demi" panose="020B0703020102020204" pitchFamily="34" charset="0"/>
              </a:rPr>
              <a:t>Questions?</a:t>
            </a:r>
          </a:p>
        </p:txBody>
      </p:sp>
    </p:spTree>
    <p:extLst>
      <p:ext uri="{BB962C8B-B14F-4D97-AF65-F5344CB8AC3E}">
        <p14:creationId xmlns:p14="http://schemas.microsoft.com/office/powerpoint/2010/main" val="3721134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DBA87-22D9-4015-A15F-6FC4C169F0C6}"/>
              </a:ext>
            </a:extLst>
          </p:cNvPr>
          <p:cNvSpPr>
            <a:spLocks noGrp="1"/>
          </p:cNvSpPr>
          <p:nvPr>
            <p:ph type="title"/>
          </p:nvPr>
        </p:nvSpPr>
        <p:spPr/>
        <p:txBody>
          <a:bodyPr/>
          <a:lstStyle/>
          <a:p>
            <a:r>
              <a:rPr lang="en-US" dirty="0">
                <a:latin typeface="Franklin Gothic Demi" panose="020B0703020102020204" pitchFamily="34" charset="0"/>
              </a:rPr>
              <a:t>Upcoming Sessions</a:t>
            </a:r>
          </a:p>
        </p:txBody>
      </p:sp>
      <p:sp>
        <p:nvSpPr>
          <p:cNvPr id="3" name="Text Placeholder 2">
            <a:extLst>
              <a:ext uri="{FF2B5EF4-FFF2-40B4-BE49-F238E27FC236}">
                <a16:creationId xmlns:a16="http://schemas.microsoft.com/office/drawing/2014/main" id="{18B4665E-052B-4F37-8C4D-4ADC32F9543E}"/>
              </a:ext>
            </a:extLst>
          </p:cNvPr>
          <p:cNvSpPr>
            <a:spLocks noGrp="1"/>
          </p:cNvSpPr>
          <p:nvPr>
            <p:ph type="body" sz="quarter" idx="10"/>
          </p:nvPr>
        </p:nvSpPr>
        <p:spPr>
          <a:xfrm>
            <a:off x="711200" y="1589843"/>
            <a:ext cx="10871200" cy="3905435"/>
          </a:xfrm>
        </p:spPr>
        <p:txBody>
          <a:bodyPr/>
          <a:lstStyle/>
          <a:p>
            <a:r>
              <a:rPr lang="en-US" sz="2400" dirty="0"/>
              <a:t>Tuesday, 4/6, 10:00-11:30: </a:t>
            </a:r>
            <a:r>
              <a:rPr lang="en-US" sz="2400" i="1" dirty="0"/>
              <a:t>Application Walkthrough </a:t>
            </a:r>
            <a:r>
              <a:rPr lang="en-US" sz="2400" dirty="0"/>
              <a:t>(Karen)</a:t>
            </a:r>
          </a:p>
          <a:p>
            <a:endParaRPr lang="en-US" sz="1000" dirty="0"/>
          </a:p>
          <a:p>
            <a:r>
              <a:rPr lang="en-US" sz="2400" dirty="0"/>
              <a:t>Wednesday, 4/7, 10:00-11:00: </a:t>
            </a:r>
            <a:r>
              <a:rPr lang="en-US" sz="2400" i="1" dirty="0"/>
              <a:t>Three Fiscal Tests of Title I </a:t>
            </a:r>
            <a:r>
              <a:rPr lang="en-US" sz="2400" dirty="0"/>
              <a:t>(Kristine)</a:t>
            </a:r>
          </a:p>
          <a:p>
            <a:endParaRPr lang="en-US" sz="1000" dirty="0"/>
          </a:p>
          <a:p>
            <a:r>
              <a:rPr lang="en-US" sz="2400" dirty="0"/>
              <a:t>Thursday, 4/8, 10:00-11:00: </a:t>
            </a:r>
            <a:r>
              <a:rPr lang="en-US" sz="2400" i="1" dirty="0"/>
              <a:t>Leveraging Title II </a:t>
            </a:r>
            <a:r>
              <a:rPr lang="en-US" sz="2400" dirty="0"/>
              <a:t>(Megan)</a:t>
            </a:r>
          </a:p>
          <a:p>
            <a:endParaRPr lang="en-US" sz="1000" dirty="0"/>
          </a:p>
          <a:p>
            <a:r>
              <a:rPr lang="en-US" sz="2400" dirty="0"/>
              <a:t>Monday, 4/12, 10:00-11:00: </a:t>
            </a:r>
            <a:r>
              <a:rPr lang="en-US" sz="2400" i="1" dirty="0"/>
              <a:t>CFP Monitoring </a:t>
            </a:r>
            <a:r>
              <a:rPr lang="en-US" sz="2400" dirty="0"/>
              <a:t>(Karen)</a:t>
            </a:r>
          </a:p>
          <a:p>
            <a:endParaRPr lang="en-US" sz="1000" dirty="0"/>
          </a:p>
          <a:p>
            <a:r>
              <a:rPr lang="en-US" sz="2400" dirty="0"/>
              <a:t>Tuesday, 4/13, 10:00-11:00: </a:t>
            </a:r>
            <a:r>
              <a:rPr lang="en-US" sz="2400" i="1" dirty="0"/>
              <a:t>Spending CFP Funds </a:t>
            </a:r>
            <a:r>
              <a:rPr lang="en-US" sz="2400" dirty="0"/>
              <a:t>(Katy)</a:t>
            </a:r>
          </a:p>
          <a:p>
            <a:endParaRPr lang="en-US" sz="1000" dirty="0"/>
          </a:p>
          <a:p>
            <a:r>
              <a:rPr lang="en-US" sz="2400" dirty="0"/>
              <a:t>Wednesday, 4/14, 10:00-11:00: </a:t>
            </a:r>
            <a:r>
              <a:rPr lang="en-US" sz="2400" i="1" dirty="0"/>
              <a:t>Addressing Application Feedback </a:t>
            </a:r>
            <a:r>
              <a:rPr lang="en-US" sz="2400" dirty="0"/>
              <a:t>(Amber)</a:t>
            </a:r>
          </a:p>
          <a:p>
            <a:pPr marL="0" indent="0">
              <a:buNone/>
            </a:pPr>
            <a:endParaRPr lang="en-US" dirty="0"/>
          </a:p>
        </p:txBody>
      </p:sp>
    </p:spTree>
    <p:extLst>
      <p:ext uri="{BB962C8B-B14F-4D97-AF65-F5344CB8AC3E}">
        <p14:creationId xmlns:p14="http://schemas.microsoft.com/office/powerpoint/2010/main" val="2617924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DBA87-22D9-4015-A15F-6FC4C169F0C6}"/>
              </a:ext>
            </a:extLst>
          </p:cNvPr>
          <p:cNvSpPr>
            <a:spLocks noGrp="1"/>
          </p:cNvSpPr>
          <p:nvPr>
            <p:ph type="title"/>
          </p:nvPr>
        </p:nvSpPr>
        <p:spPr/>
        <p:txBody>
          <a:bodyPr/>
          <a:lstStyle/>
          <a:p>
            <a:r>
              <a:rPr lang="en-US" dirty="0">
                <a:latin typeface="Franklin Gothic Demi" panose="020B0703020102020204" pitchFamily="34" charset="0"/>
              </a:rPr>
              <a:t>Topics</a:t>
            </a:r>
          </a:p>
        </p:txBody>
      </p:sp>
      <p:sp>
        <p:nvSpPr>
          <p:cNvPr id="3" name="Text Placeholder 2">
            <a:extLst>
              <a:ext uri="{FF2B5EF4-FFF2-40B4-BE49-F238E27FC236}">
                <a16:creationId xmlns:a16="http://schemas.microsoft.com/office/drawing/2014/main" id="{18B4665E-052B-4F37-8C4D-4ADC32F9543E}"/>
              </a:ext>
            </a:extLst>
          </p:cNvPr>
          <p:cNvSpPr>
            <a:spLocks noGrp="1"/>
          </p:cNvSpPr>
          <p:nvPr>
            <p:ph type="body" sz="quarter" idx="10"/>
          </p:nvPr>
        </p:nvSpPr>
        <p:spPr>
          <a:xfrm>
            <a:off x="1042785" y="1336040"/>
            <a:ext cx="10289310" cy="3844636"/>
          </a:xfrm>
        </p:spPr>
        <p:txBody>
          <a:bodyPr/>
          <a:lstStyle/>
          <a:p>
            <a:r>
              <a:rPr lang="en-US" sz="2800" dirty="0"/>
              <a:t>Data Inventory</a:t>
            </a:r>
          </a:p>
          <a:p>
            <a:r>
              <a:rPr lang="en-US" sz="2800" dirty="0"/>
              <a:t>FRL Data </a:t>
            </a:r>
          </a:p>
          <a:p>
            <a:r>
              <a:rPr lang="en-US" sz="2800" dirty="0"/>
              <a:t>Waiver Opportunities</a:t>
            </a:r>
          </a:p>
          <a:p>
            <a:r>
              <a:rPr lang="en-US" sz="2800" dirty="0"/>
              <a:t>Equitable Services</a:t>
            </a:r>
          </a:p>
          <a:p>
            <a:r>
              <a:rPr lang="en-US" sz="2800" dirty="0"/>
              <a:t>Writing Approvable Investments</a:t>
            </a:r>
          </a:p>
          <a:p>
            <a:r>
              <a:rPr lang="en-US" sz="2800" dirty="0"/>
              <a:t>Meeting Requirements: Schoolwide Planning</a:t>
            </a:r>
          </a:p>
          <a:p>
            <a:r>
              <a:rPr lang="en-US" sz="2800" dirty="0"/>
              <a:t>Meeting Requirements: Evaluating Title IV Investments</a:t>
            </a:r>
          </a:p>
          <a:p>
            <a:r>
              <a:rPr lang="en-US" sz="2800" dirty="0"/>
              <a:t>Covid</a:t>
            </a:r>
          </a:p>
          <a:p>
            <a:r>
              <a:rPr lang="en-US" sz="2800" dirty="0"/>
              <a:t>Questions?</a:t>
            </a:r>
          </a:p>
          <a:p>
            <a:endParaRPr lang="en-US" dirty="0"/>
          </a:p>
          <a:p>
            <a:pPr marL="0" indent="0">
              <a:buNone/>
            </a:pPr>
            <a:endParaRPr lang="en-US" dirty="0"/>
          </a:p>
        </p:txBody>
      </p:sp>
    </p:spTree>
    <p:extLst>
      <p:ext uri="{BB962C8B-B14F-4D97-AF65-F5344CB8AC3E}">
        <p14:creationId xmlns:p14="http://schemas.microsoft.com/office/powerpoint/2010/main" val="3388454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Data Inventory</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09600" y="1893500"/>
            <a:ext cx="10871200" cy="4343400"/>
          </a:xfrm>
        </p:spPr>
        <p:txBody>
          <a:bodyPr/>
          <a:lstStyle/>
          <a:p>
            <a:pPr marL="342900" marR="0" lvl="0" indent="-342900">
              <a:lnSpc>
                <a:spcPct val="105000"/>
              </a:lnSpc>
              <a:spcBef>
                <a:spcPts val="0"/>
              </a:spcBef>
              <a:spcAft>
                <a:spcPts val="0"/>
              </a:spcAft>
              <a:buFont typeface="Symbol" panose="05050102010706020507" pitchFamily="18" charset="2"/>
              <a:buChar char=""/>
            </a:pPr>
            <a:r>
              <a:rPr lang="en-US" sz="2400" dirty="0">
                <a:ea typeface="Times New Roman" panose="02020603050405020304" pitchFamily="18" charset="0"/>
              </a:rPr>
              <a:t>Each LEA is asked to submit a single</a:t>
            </a:r>
            <a:r>
              <a:rPr lang="en-US" sz="2400" dirty="0">
                <a:effectLst/>
                <a:ea typeface="Times New Roman" panose="02020603050405020304" pitchFamily="18" charset="0"/>
              </a:rPr>
              <a:t> Data Inventory, beginning FY22.</a:t>
            </a:r>
          </a:p>
          <a:p>
            <a:pPr marL="0" marR="0" lvl="0" indent="0">
              <a:lnSpc>
                <a:spcPct val="105000"/>
              </a:lnSpc>
              <a:spcBef>
                <a:spcPts val="0"/>
              </a:spcBef>
              <a:spcAft>
                <a:spcPts val="0"/>
              </a:spcAft>
              <a:buNone/>
            </a:pPr>
            <a:endParaRPr lang="en-US" sz="2400" dirty="0">
              <a:effectLst/>
              <a:ea typeface="Times New Roman" panose="02020603050405020304" pitchFamily="18" charset="0"/>
            </a:endParaRPr>
          </a:p>
          <a:p>
            <a:pPr marL="342900" marR="0" lvl="0" indent="-342900">
              <a:lnSpc>
                <a:spcPct val="105000"/>
              </a:lnSpc>
              <a:spcBef>
                <a:spcPts val="0"/>
              </a:spcBef>
              <a:spcAft>
                <a:spcPts val="0"/>
              </a:spcAft>
              <a:buFont typeface="Symbol" panose="05050102010706020507" pitchFamily="18" charset="2"/>
              <a:buChar char=""/>
            </a:pPr>
            <a:r>
              <a:rPr lang="en-US" sz="2400" dirty="0">
                <a:ea typeface="Calibri" panose="020F0502020204030204" pitchFamily="34" charset="0"/>
              </a:rPr>
              <a:t>The Data Inventory is designed to meet needs assessment requirements under various ESEA Titles and to support the CFP application</a:t>
            </a:r>
          </a:p>
          <a:p>
            <a:pPr marL="0" marR="0" lvl="0" indent="0">
              <a:lnSpc>
                <a:spcPct val="105000"/>
              </a:lnSpc>
              <a:spcBef>
                <a:spcPts val="0"/>
              </a:spcBef>
              <a:spcAft>
                <a:spcPts val="0"/>
              </a:spcAft>
              <a:buNone/>
            </a:pPr>
            <a:endParaRPr lang="en-US" sz="2400" dirty="0">
              <a:effectLst/>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rPr>
              <a:t>The Data Inventory will be uploaded to the CFP application going forward, allowing for quick reference and revisions.</a:t>
            </a:r>
            <a:endParaRPr lang="en-US" sz="2400" dirty="0">
              <a:effectLst/>
              <a:ea typeface="Calibri" panose="020F0502020204030204" pitchFamily="34" charset="0"/>
            </a:endParaRPr>
          </a:p>
        </p:txBody>
      </p:sp>
    </p:spTree>
    <p:extLst>
      <p:ext uri="{BB962C8B-B14F-4D97-AF65-F5344CB8AC3E}">
        <p14:creationId xmlns:p14="http://schemas.microsoft.com/office/powerpoint/2010/main" val="2452558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Data Inventory</a:t>
            </a:r>
          </a:p>
        </p:txBody>
      </p:sp>
      <p:pic>
        <p:nvPicPr>
          <p:cNvPr id="5" name="Picture 4" descr="GMS Data Inventory tab upload screen shot">
            <a:extLst>
              <a:ext uri="{FF2B5EF4-FFF2-40B4-BE49-F238E27FC236}">
                <a16:creationId xmlns:a16="http://schemas.microsoft.com/office/drawing/2014/main" id="{50D01340-FF78-407B-89F2-419D9568A0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777876"/>
            <a:ext cx="10568442" cy="3450029"/>
          </a:xfrm>
          <a:prstGeom prst="rect">
            <a:avLst/>
          </a:prstGeom>
          <a:ln>
            <a:solidFill>
              <a:schemeClr val="tx1"/>
            </a:solidFill>
          </a:ln>
        </p:spPr>
      </p:pic>
    </p:spTree>
    <p:extLst>
      <p:ext uri="{BB962C8B-B14F-4D97-AF65-F5344CB8AC3E}">
        <p14:creationId xmlns:p14="http://schemas.microsoft.com/office/powerpoint/2010/main" val="3532220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Data Inventory</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p:txBody>
          <a:bodyPr/>
          <a:lstStyle/>
          <a:p>
            <a:pPr marL="342900" marR="0" lvl="0" indent="-342900">
              <a:lnSpc>
                <a:spcPct val="10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rPr>
              <a:t>The Data Inventory is due when the original application is submitted. Applications can not be reviewed in the absence of an uploaded Data Inventory.</a:t>
            </a:r>
          </a:p>
          <a:p>
            <a:pPr marL="0" marR="0" lvl="0" indent="0">
              <a:lnSpc>
                <a:spcPct val="105000"/>
              </a:lnSpc>
              <a:spcBef>
                <a:spcPts val="0"/>
              </a:spcBef>
              <a:spcAft>
                <a:spcPts val="0"/>
              </a:spcAft>
              <a:buNone/>
            </a:pPr>
            <a:endParaRPr lang="en-US" sz="2400" dirty="0">
              <a:effectLst/>
              <a:ea typeface="Calibri" panose="020F0502020204030204" pitchFamily="34" charset="0"/>
            </a:endParaRPr>
          </a:p>
          <a:p>
            <a:pPr marL="342900" marR="0" lvl="0" indent="-342900">
              <a:lnSpc>
                <a:spcPct val="105000"/>
              </a:lnSpc>
              <a:spcBef>
                <a:spcPts val="0"/>
              </a:spcBef>
              <a:spcAft>
                <a:spcPts val="0"/>
              </a:spcAft>
              <a:buFont typeface="Symbol" panose="05050102010706020507" pitchFamily="18" charset="2"/>
              <a:buChar char=""/>
            </a:pPr>
            <a:r>
              <a:rPr lang="en-US" sz="2400" dirty="0">
                <a:effectLst/>
                <a:ea typeface="Times New Roman" panose="02020603050405020304" pitchFamily="18" charset="0"/>
              </a:rPr>
              <a:t>The CFP team will look to the Data Inventory when determining the necessity of individual investments. </a:t>
            </a:r>
          </a:p>
          <a:p>
            <a:pPr marL="0" marR="0" lvl="0" indent="0">
              <a:lnSpc>
                <a:spcPct val="105000"/>
              </a:lnSpc>
              <a:spcBef>
                <a:spcPts val="0"/>
              </a:spcBef>
              <a:spcAft>
                <a:spcPts val="0"/>
              </a:spcAft>
              <a:buNone/>
            </a:pPr>
            <a:endParaRPr lang="en-US" sz="2400" dirty="0">
              <a:effectLst/>
              <a:ea typeface="Calibri" panose="020F0502020204030204" pitchFamily="34" charset="0"/>
            </a:endParaRPr>
          </a:p>
          <a:p>
            <a:pPr marL="342900" marR="0" lvl="0" indent="-342900">
              <a:lnSpc>
                <a:spcPct val="105000"/>
              </a:lnSpc>
              <a:spcBef>
                <a:spcPts val="0"/>
              </a:spcBef>
              <a:spcAft>
                <a:spcPts val="800"/>
              </a:spcAft>
              <a:buFont typeface="Symbol" panose="05050102010706020507" pitchFamily="18" charset="2"/>
              <a:buChar char=""/>
            </a:pPr>
            <a:r>
              <a:rPr lang="en-US" sz="2400" dirty="0">
                <a:effectLst/>
                <a:ea typeface="Times New Roman" panose="02020603050405020304" pitchFamily="18" charset="0"/>
              </a:rPr>
              <a:t>LEAs will be able to revise and re-upload their Data Inventories as data becomes available, needs change or further information is requested.</a:t>
            </a:r>
            <a:endParaRPr lang="en-US" sz="2400" dirty="0">
              <a:effectLst/>
              <a:ea typeface="Calibri" panose="020F0502020204030204" pitchFamily="34" charset="0"/>
            </a:endParaRPr>
          </a:p>
          <a:p>
            <a:endParaRPr lang="en-US" dirty="0"/>
          </a:p>
        </p:txBody>
      </p:sp>
    </p:spTree>
    <p:extLst>
      <p:ext uri="{BB962C8B-B14F-4D97-AF65-F5344CB8AC3E}">
        <p14:creationId xmlns:p14="http://schemas.microsoft.com/office/powerpoint/2010/main" val="1941009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Data Inventory</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627414"/>
            <a:ext cx="10871200" cy="4108368"/>
          </a:xfrm>
        </p:spPr>
        <p:txBody>
          <a:bodyPr/>
          <a:lstStyle/>
          <a:p>
            <a:r>
              <a:rPr lang="en-US" sz="2400" dirty="0"/>
              <a:t>There is no separate review/approval process for Data Inventories—Data Inventories are expected to support the necessity of individual CFP investments, and revisions will only be requested in specific instances when a need has not been illustrated.</a:t>
            </a:r>
          </a:p>
          <a:p>
            <a:endParaRPr lang="en-US" sz="2400" dirty="0"/>
          </a:p>
          <a:p>
            <a:r>
              <a:rPr lang="en-US" sz="2400" dirty="0"/>
              <a:t>We do not intend to  “police” the quality of measures or findings. </a:t>
            </a:r>
          </a:p>
          <a:p>
            <a:endParaRPr lang="en-US" sz="2400" dirty="0"/>
          </a:p>
          <a:p>
            <a:r>
              <a:rPr lang="en-US" sz="2400" dirty="0"/>
              <a:t>LEAs do not need to submit extensive raw data. Bulleted summaries and findings that support investments are acceptable. See examples.</a:t>
            </a:r>
          </a:p>
        </p:txBody>
      </p:sp>
    </p:spTree>
    <p:extLst>
      <p:ext uri="{BB962C8B-B14F-4D97-AF65-F5344CB8AC3E}">
        <p14:creationId xmlns:p14="http://schemas.microsoft.com/office/powerpoint/2010/main" val="2559768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A5418-1586-4711-9E86-065AB7FE90F0}"/>
              </a:ext>
            </a:extLst>
          </p:cNvPr>
          <p:cNvSpPr>
            <a:spLocks noGrp="1"/>
          </p:cNvSpPr>
          <p:nvPr>
            <p:ph type="title"/>
          </p:nvPr>
        </p:nvSpPr>
        <p:spPr/>
        <p:txBody>
          <a:bodyPr/>
          <a:lstStyle/>
          <a:p>
            <a:r>
              <a:rPr lang="en-US" dirty="0">
                <a:latin typeface="Franklin Gothic Demi" panose="020B0703020102020204" pitchFamily="34" charset="0"/>
              </a:rPr>
              <a:t>FRL Data</a:t>
            </a:r>
          </a:p>
        </p:txBody>
      </p:sp>
      <p:sp>
        <p:nvSpPr>
          <p:cNvPr id="3" name="Text Placeholder 2">
            <a:extLst>
              <a:ext uri="{FF2B5EF4-FFF2-40B4-BE49-F238E27FC236}">
                <a16:creationId xmlns:a16="http://schemas.microsoft.com/office/drawing/2014/main" id="{896B25D9-8940-42A5-8766-FD36E8F994FC}"/>
              </a:ext>
            </a:extLst>
          </p:cNvPr>
          <p:cNvSpPr>
            <a:spLocks noGrp="1"/>
          </p:cNvSpPr>
          <p:nvPr>
            <p:ph type="body" sz="quarter" idx="10"/>
          </p:nvPr>
        </p:nvSpPr>
        <p:spPr>
          <a:xfrm>
            <a:off x="660400" y="1627414"/>
            <a:ext cx="10871200" cy="3603171"/>
          </a:xfrm>
        </p:spPr>
        <p:txBody>
          <a:bodyPr/>
          <a:lstStyle/>
          <a:p>
            <a:r>
              <a:rPr lang="en-US" sz="2400" dirty="0"/>
              <a:t>You have choices in the data you use for Title I Targeting and Ranking (everyone chooses FRL).</a:t>
            </a:r>
          </a:p>
          <a:p>
            <a:endParaRPr lang="en-US" sz="2400" dirty="0"/>
          </a:p>
          <a:p>
            <a:r>
              <a:rPr lang="en-US" sz="2400" dirty="0"/>
              <a:t>FRL application collection was a challenge for some schools and LEAs this year due to extended federal summer meals programming.</a:t>
            </a:r>
          </a:p>
          <a:p>
            <a:pPr marL="0" indent="0">
              <a:buNone/>
            </a:pPr>
            <a:endParaRPr lang="en-US" sz="2400" dirty="0"/>
          </a:p>
          <a:p>
            <a:r>
              <a:rPr lang="en-US" sz="2400" dirty="0"/>
              <a:t>You are invited to use previous (previous?) year’s FRL data (collected in October 2019, appears in your current CFP application) if the LEA decides that this more accurately represents true low-income rates </a:t>
            </a:r>
          </a:p>
        </p:txBody>
      </p:sp>
    </p:spTree>
    <p:extLst>
      <p:ext uri="{BB962C8B-B14F-4D97-AF65-F5344CB8AC3E}">
        <p14:creationId xmlns:p14="http://schemas.microsoft.com/office/powerpoint/2010/main" val="2185477867"/>
      </p:ext>
    </p:extLst>
  </p:cSld>
  <p:clrMapOvr>
    <a:masterClrMapping/>
  </p:clrMapOvr>
</p:sld>
</file>

<file path=ppt/theme/theme1.xml><?xml version="1.0" encoding="utf-8"?>
<a:theme xmlns:a="http://schemas.openxmlformats.org/drawingml/2006/main" name="edu-aoe-power-point-presentatio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SOV Branded">
      <a:majorFont>
        <a:latin typeface="Franklin Gothic Book"/>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edu-aoe-power-point-presentatio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Century Gothic-Palatino Lino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Independent Schools March 2021</Template>
  <TotalTime>9255</TotalTime>
  <Words>1351</Words>
  <Application>Microsoft Office PowerPoint</Application>
  <PresentationFormat>Widescreen</PresentationFormat>
  <Paragraphs>153</Paragraphs>
  <Slides>26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26</vt:i4>
      </vt:variant>
    </vt:vector>
  </HeadingPairs>
  <TitlesOfParts>
    <vt:vector size="34" baseType="lpstr">
      <vt:lpstr>Arial</vt:lpstr>
      <vt:lpstr>Century Gothic</vt:lpstr>
      <vt:lpstr>Franklin Gothic Book</vt:lpstr>
      <vt:lpstr>Franklin Gothic Demi</vt:lpstr>
      <vt:lpstr>Palatino Linotype</vt:lpstr>
      <vt:lpstr>Symbol</vt:lpstr>
      <vt:lpstr>edu-aoe-power-point-presentation</vt:lpstr>
      <vt:lpstr>1_edu-aoe-power-point-presentation</vt:lpstr>
      <vt:lpstr>Consolidated Federal Programs: What’s New?</vt:lpstr>
      <vt:lpstr>Appreciation</vt:lpstr>
      <vt:lpstr>Upcoming Sessions</vt:lpstr>
      <vt:lpstr>Topics</vt:lpstr>
      <vt:lpstr>Data Inventory</vt:lpstr>
      <vt:lpstr>Data Inventory</vt:lpstr>
      <vt:lpstr>Data Inventory</vt:lpstr>
      <vt:lpstr>Data Inventory</vt:lpstr>
      <vt:lpstr>FRL Data</vt:lpstr>
      <vt:lpstr>FRL Data</vt:lpstr>
      <vt:lpstr>FRL Data</vt:lpstr>
      <vt:lpstr>Waiver Opportunities</vt:lpstr>
      <vt:lpstr>Waiver Opportunities</vt:lpstr>
      <vt:lpstr>Waiver Opportunities</vt:lpstr>
      <vt:lpstr>Equitable Services</vt:lpstr>
      <vt:lpstr>Equitable Services</vt:lpstr>
      <vt:lpstr>Writing Approvable Investments</vt:lpstr>
      <vt:lpstr>Writing Approvable Investments</vt:lpstr>
      <vt:lpstr>Meeting Requirements</vt:lpstr>
      <vt:lpstr>Schoolwide Planning</vt:lpstr>
      <vt:lpstr>Schoolwide Planning</vt:lpstr>
      <vt:lpstr>Evaluating Title IV Investments</vt:lpstr>
      <vt:lpstr>Evaluating Title IV Investments</vt:lpstr>
      <vt:lpstr>Evaluating Title IV Investments</vt:lpstr>
      <vt:lpstr>Covid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Roy, Jesse</dc:creator>
  <cp:lastModifiedBy>Graves, Amber</cp:lastModifiedBy>
  <cp:revision>5</cp:revision>
  <dcterms:created xsi:type="dcterms:W3CDTF">2021-03-24T15:06:25Z</dcterms:created>
  <dcterms:modified xsi:type="dcterms:W3CDTF">2021-04-02T19:11:33Z</dcterms:modified>
</cp:coreProperties>
</file>