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42"/>
  </p:notesMasterIdLst>
  <p:handoutMasterIdLst>
    <p:handoutMasterId r:id="rId43"/>
  </p:handoutMasterIdLst>
  <p:sldIdLst>
    <p:sldId id="256" r:id="rId6"/>
    <p:sldId id="257" r:id="rId7"/>
    <p:sldId id="258" r:id="rId8"/>
    <p:sldId id="294" r:id="rId9"/>
    <p:sldId id="304" r:id="rId10"/>
    <p:sldId id="336" r:id="rId11"/>
    <p:sldId id="302" r:id="rId12"/>
    <p:sldId id="331" r:id="rId13"/>
    <p:sldId id="260" r:id="rId14"/>
    <p:sldId id="316" r:id="rId15"/>
    <p:sldId id="845" r:id="rId16"/>
    <p:sldId id="317" r:id="rId17"/>
    <p:sldId id="318" r:id="rId18"/>
    <p:sldId id="322" r:id="rId19"/>
    <p:sldId id="837" r:id="rId20"/>
    <p:sldId id="266" r:id="rId21"/>
    <p:sldId id="338" r:id="rId22"/>
    <p:sldId id="840" r:id="rId23"/>
    <p:sldId id="292" r:id="rId24"/>
    <p:sldId id="309" r:id="rId25"/>
    <p:sldId id="311" r:id="rId26"/>
    <p:sldId id="839" r:id="rId27"/>
    <p:sldId id="844" r:id="rId28"/>
    <p:sldId id="277" r:id="rId29"/>
    <p:sldId id="605" r:id="rId30"/>
    <p:sldId id="296" r:id="rId31"/>
    <p:sldId id="274" r:id="rId32"/>
    <p:sldId id="314" r:id="rId33"/>
    <p:sldId id="315" r:id="rId34"/>
    <p:sldId id="838" r:id="rId35"/>
    <p:sldId id="282" r:id="rId36"/>
    <p:sldId id="841" r:id="rId37"/>
    <p:sldId id="842" r:id="rId38"/>
    <p:sldId id="843" r:id="rId39"/>
    <p:sldId id="813" r:id="rId40"/>
    <p:sldId id="298" r:id="rId41"/>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Palatino Linotype" pitchFamily="18" charset="0"/>
        <a:ea typeface="+mn-ea"/>
        <a:cs typeface="Arial" charset="0"/>
      </a:defRPr>
    </a:lvl1pPr>
    <a:lvl2pPr marL="457200" algn="l" rtl="0" fontAlgn="base">
      <a:spcBef>
        <a:spcPct val="0"/>
      </a:spcBef>
      <a:spcAft>
        <a:spcPct val="0"/>
      </a:spcAft>
      <a:defRPr kern="1200">
        <a:solidFill>
          <a:schemeClr val="tx1"/>
        </a:solidFill>
        <a:latin typeface="Palatino Linotype" pitchFamily="18" charset="0"/>
        <a:ea typeface="+mn-ea"/>
        <a:cs typeface="Arial" charset="0"/>
      </a:defRPr>
    </a:lvl2pPr>
    <a:lvl3pPr marL="914400" algn="l" rtl="0" fontAlgn="base">
      <a:spcBef>
        <a:spcPct val="0"/>
      </a:spcBef>
      <a:spcAft>
        <a:spcPct val="0"/>
      </a:spcAft>
      <a:defRPr kern="1200">
        <a:solidFill>
          <a:schemeClr val="tx1"/>
        </a:solidFill>
        <a:latin typeface="Palatino Linotype" pitchFamily="18" charset="0"/>
        <a:ea typeface="+mn-ea"/>
        <a:cs typeface="Arial" charset="0"/>
      </a:defRPr>
    </a:lvl3pPr>
    <a:lvl4pPr marL="1371600" algn="l" rtl="0" fontAlgn="base">
      <a:spcBef>
        <a:spcPct val="0"/>
      </a:spcBef>
      <a:spcAft>
        <a:spcPct val="0"/>
      </a:spcAft>
      <a:defRPr kern="1200">
        <a:solidFill>
          <a:schemeClr val="tx1"/>
        </a:solidFill>
        <a:latin typeface="Palatino Linotype" pitchFamily="18" charset="0"/>
        <a:ea typeface="+mn-ea"/>
        <a:cs typeface="Arial" charset="0"/>
      </a:defRPr>
    </a:lvl4pPr>
    <a:lvl5pPr marL="1828800" algn="l" rtl="0" fontAlgn="base">
      <a:spcBef>
        <a:spcPct val="0"/>
      </a:spcBef>
      <a:spcAft>
        <a:spcPct val="0"/>
      </a:spcAft>
      <a:defRPr kern="1200">
        <a:solidFill>
          <a:schemeClr val="tx1"/>
        </a:solidFill>
        <a:latin typeface="Palatino Linotype" pitchFamily="18" charset="0"/>
        <a:ea typeface="+mn-ea"/>
        <a:cs typeface="Arial" charset="0"/>
      </a:defRPr>
    </a:lvl5pPr>
    <a:lvl6pPr marL="2286000" algn="l" defTabSz="914400" rtl="0" eaLnBrk="1" latinLnBrk="0" hangingPunct="1">
      <a:defRPr kern="1200">
        <a:solidFill>
          <a:schemeClr val="tx1"/>
        </a:solidFill>
        <a:latin typeface="Palatino Linotype" pitchFamily="18" charset="0"/>
        <a:ea typeface="+mn-ea"/>
        <a:cs typeface="Arial" charset="0"/>
      </a:defRPr>
    </a:lvl6pPr>
    <a:lvl7pPr marL="2743200" algn="l" defTabSz="914400" rtl="0" eaLnBrk="1" latinLnBrk="0" hangingPunct="1">
      <a:defRPr kern="1200">
        <a:solidFill>
          <a:schemeClr val="tx1"/>
        </a:solidFill>
        <a:latin typeface="Palatino Linotype" pitchFamily="18" charset="0"/>
        <a:ea typeface="+mn-ea"/>
        <a:cs typeface="Arial" charset="0"/>
      </a:defRPr>
    </a:lvl7pPr>
    <a:lvl8pPr marL="3200400" algn="l" defTabSz="914400" rtl="0" eaLnBrk="1" latinLnBrk="0" hangingPunct="1">
      <a:defRPr kern="1200">
        <a:solidFill>
          <a:schemeClr val="tx1"/>
        </a:solidFill>
        <a:latin typeface="Palatino Linotype" pitchFamily="18" charset="0"/>
        <a:ea typeface="+mn-ea"/>
        <a:cs typeface="Arial" charset="0"/>
      </a:defRPr>
    </a:lvl8pPr>
    <a:lvl9pPr marL="3657600" algn="l" defTabSz="914400" rtl="0" eaLnBrk="1" latinLnBrk="0" hangingPunct="1">
      <a:defRPr kern="1200">
        <a:solidFill>
          <a:schemeClr val="tx1"/>
        </a:solidFill>
        <a:latin typeface="Palatino Linotype" pitchFamily="18" charset="0"/>
        <a:ea typeface="+mn-ea"/>
        <a:cs typeface="Arial"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4" autoAdjust="0"/>
    <p:restoredTop sz="94669" autoAdjust="0"/>
  </p:normalViewPr>
  <p:slideViewPr>
    <p:cSldViewPr snapToGrid="0">
      <p:cViewPr varScale="1">
        <p:scale>
          <a:sx n="71" d="100"/>
          <a:sy n="71" d="100"/>
        </p:scale>
        <p:origin x="60"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0" tIns="46245" rIns="92490" bIns="46245" rtlCol="0"/>
          <a:lstStyle>
            <a:lvl1pPr algn="l">
              <a:defRPr sz="1200"/>
            </a:lvl1pPr>
          </a:lstStyle>
          <a:p>
            <a:endParaRPr lang="en-US"/>
          </a:p>
        </p:txBody>
      </p:sp>
      <p:sp>
        <p:nvSpPr>
          <p:cNvPr id="3" name="Date Placeholder 2"/>
          <p:cNvSpPr>
            <a:spLocks noGrp="1"/>
          </p:cNvSpPr>
          <p:nvPr>
            <p:ph type="dt" sz="quarter" idx="1"/>
          </p:nvPr>
        </p:nvSpPr>
        <p:spPr>
          <a:xfrm>
            <a:off x="3936769" y="0"/>
            <a:ext cx="3011699" cy="463408"/>
          </a:xfrm>
          <a:prstGeom prst="rect">
            <a:avLst/>
          </a:prstGeom>
        </p:spPr>
        <p:txBody>
          <a:bodyPr vert="horz" lIns="92490" tIns="46245" rIns="92490" bIns="46245" rtlCol="0"/>
          <a:lstStyle>
            <a:lvl1pPr algn="r">
              <a:defRPr sz="1200"/>
            </a:lvl1pPr>
          </a:lstStyle>
          <a:p>
            <a:fld id="{FE903A71-9E6B-4AE8-8FFF-44962834A0AE}" type="datetimeFigureOut">
              <a:rPr lang="en-US" smtClean="0"/>
              <a:t>6/17/2020</a:t>
            </a:fld>
            <a:endParaRPr lang="en-US"/>
          </a:p>
        </p:txBody>
      </p:sp>
      <p:sp>
        <p:nvSpPr>
          <p:cNvPr id="4" name="Footer Placeholder 3"/>
          <p:cNvSpPr>
            <a:spLocks noGrp="1"/>
          </p:cNvSpPr>
          <p:nvPr>
            <p:ph type="ftr" sz="quarter" idx="2"/>
          </p:nvPr>
        </p:nvSpPr>
        <p:spPr>
          <a:xfrm>
            <a:off x="0" y="8772670"/>
            <a:ext cx="3011699" cy="463407"/>
          </a:xfrm>
          <a:prstGeom prst="rect">
            <a:avLst/>
          </a:prstGeom>
        </p:spPr>
        <p:txBody>
          <a:bodyPr vert="horz" lIns="92490" tIns="46245" rIns="92490" bIns="46245" rtlCol="0" anchor="b"/>
          <a:lstStyle>
            <a:lvl1pPr algn="l">
              <a:defRPr sz="1200"/>
            </a:lvl1pPr>
          </a:lstStyle>
          <a:p>
            <a:endParaRPr lang="en-US"/>
          </a:p>
        </p:txBody>
      </p:sp>
      <p:sp>
        <p:nvSpPr>
          <p:cNvPr id="5" name="Slide Number Placeholder 4"/>
          <p:cNvSpPr>
            <a:spLocks noGrp="1"/>
          </p:cNvSpPr>
          <p:nvPr>
            <p:ph type="sldNum" sz="quarter" idx="3"/>
          </p:nvPr>
        </p:nvSpPr>
        <p:spPr>
          <a:xfrm>
            <a:off x="3936769" y="8772670"/>
            <a:ext cx="3011699" cy="463407"/>
          </a:xfrm>
          <a:prstGeom prst="rect">
            <a:avLst/>
          </a:prstGeom>
        </p:spPr>
        <p:txBody>
          <a:bodyPr vert="horz" lIns="92490" tIns="46245" rIns="92490" bIns="46245" rtlCol="0" anchor="b"/>
          <a:lstStyle>
            <a:lvl1pPr algn="r">
              <a:defRPr sz="1200"/>
            </a:lvl1pPr>
          </a:lstStyle>
          <a:p>
            <a:fld id="{17FA21DF-542D-460F-8772-E8823A2795B9}" type="slidenum">
              <a:rPr lang="en-US" smtClean="0"/>
              <a:t>‹#›</a:t>
            </a:fld>
            <a:endParaRPr lang="en-US"/>
          </a:p>
        </p:txBody>
      </p:sp>
    </p:spTree>
    <p:extLst>
      <p:ext uri="{BB962C8B-B14F-4D97-AF65-F5344CB8AC3E}">
        <p14:creationId xmlns:p14="http://schemas.microsoft.com/office/powerpoint/2010/main" val="1496766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0" tIns="46245" rIns="92490" bIns="46245" rtlCol="0"/>
          <a:lstStyle>
            <a:lvl1pPr algn="l">
              <a:defRPr sz="1200"/>
            </a:lvl1pPr>
          </a:lstStyle>
          <a:p>
            <a:endParaRPr lang="en-US"/>
          </a:p>
        </p:txBody>
      </p:sp>
      <p:sp>
        <p:nvSpPr>
          <p:cNvPr id="3" name="Date Placeholder 2"/>
          <p:cNvSpPr>
            <a:spLocks noGrp="1"/>
          </p:cNvSpPr>
          <p:nvPr>
            <p:ph type="dt" idx="1"/>
          </p:nvPr>
        </p:nvSpPr>
        <p:spPr>
          <a:xfrm>
            <a:off x="3936769" y="0"/>
            <a:ext cx="3011699" cy="463408"/>
          </a:xfrm>
          <a:prstGeom prst="rect">
            <a:avLst/>
          </a:prstGeom>
        </p:spPr>
        <p:txBody>
          <a:bodyPr vert="horz" lIns="92490" tIns="46245" rIns="92490" bIns="46245" rtlCol="0"/>
          <a:lstStyle>
            <a:lvl1pPr algn="r">
              <a:defRPr sz="1200"/>
            </a:lvl1pPr>
          </a:lstStyle>
          <a:p>
            <a:fld id="{14FFFEAD-47EE-4ADF-A663-8C3F4D01BDD0}" type="datetimeFigureOut">
              <a:rPr lang="en-US" smtClean="0"/>
              <a:t>6/17/2020</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0" tIns="46245" rIns="92490" bIns="46245" rtlCol="0" anchor="ctr"/>
          <a:lstStyle/>
          <a:p>
            <a:endParaRPr lang="en-US"/>
          </a:p>
        </p:txBody>
      </p:sp>
      <p:sp>
        <p:nvSpPr>
          <p:cNvPr id="5" name="Notes Placeholder 4"/>
          <p:cNvSpPr>
            <a:spLocks noGrp="1"/>
          </p:cNvSpPr>
          <p:nvPr>
            <p:ph type="body" sz="quarter" idx="3"/>
          </p:nvPr>
        </p:nvSpPr>
        <p:spPr>
          <a:xfrm>
            <a:off x="695008" y="4444862"/>
            <a:ext cx="5560060" cy="3636705"/>
          </a:xfrm>
          <a:prstGeom prst="rect">
            <a:avLst/>
          </a:prstGeom>
        </p:spPr>
        <p:txBody>
          <a:bodyPr vert="horz" lIns="92490" tIns="46245" rIns="92490" bIns="4624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0"/>
            <a:ext cx="3011699" cy="463407"/>
          </a:xfrm>
          <a:prstGeom prst="rect">
            <a:avLst/>
          </a:prstGeom>
        </p:spPr>
        <p:txBody>
          <a:bodyPr vert="horz" lIns="92490" tIns="46245" rIns="92490" bIns="46245" rtlCol="0" anchor="b"/>
          <a:lstStyle>
            <a:lvl1pPr algn="l">
              <a:defRPr sz="1200"/>
            </a:lvl1pPr>
          </a:lstStyle>
          <a:p>
            <a:endParaRPr lang="en-US"/>
          </a:p>
        </p:txBody>
      </p:sp>
      <p:sp>
        <p:nvSpPr>
          <p:cNvPr id="7" name="Slide Number Placeholder 6"/>
          <p:cNvSpPr>
            <a:spLocks noGrp="1"/>
          </p:cNvSpPr>
          <p:nvPr>
            <p:ph type="sldNum" sz="quarter" idx="5"/>
          </p:nvPr>
        </p:nvSpPr>
        <p:spPr>
          <a:xfrm>
            <a:off x="3936769" y="8772670"/>
            <a:ext cx="3011699" cy="463407"/>
          </a:xfrm>
          <a:prstGeom prst="rect">
            <a:avLst/>
          </a:prstGeom>
        </p:spPr>
        <p:txBody>
          <a:bodyPr vert="horz" lIns="92490" tIns="46245" rIns="92490" bIns="46245" rtlCol="0" anchor="b"/>
          <a:lstStyle>
            <a:lvl1pPr algn="r">
              <a:defRPr sz="1200"/>
            </a:lvl1pPr>
          </a:lstStyle>
          <a:p>
            <a:fld id="{4FFB4753-8422-4455-B575-6C6B6D825E9B}" type="slidenum">
              <a:rPr lang="en-US" smtClean="0"/>
              <a:t>‹#›</a:t>
            </a:fld>
            <a:endParaRPr lang="en-US"/>
          </a:p>
        </p:txBody>
      </p:sp>
    </p:spTree>
    <p:extLst>
      <p:ext uri="{BB962C8B-B14F-4D97-AF65-F5344CB8AC3E}">
        <p14:creationId xmlns:p14="http://schemas.microsoft.com/office/powerpoint/2010/main" val="18294738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24887">
              <a:defRPr/>
            </a:pPr>
            <a:endParaRPr lang="en-US" dirty="0">
              <a:ea typeface="Calibri"/>
              <a:cs typeface="Times New Roman"/>
            </a:endParaRPr>
          </a:p>
          <a:p>
            <a:pPr marL="0" lvl="1" defTabSz="924887">
              <a:defRPr/>
            </a:pPr>
            <a:endParaRPr lang="en-US" dirty="0">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B6517647-D091-48CF-9254-448F5317AC20}" type="slidenum">
              <a:rPr lang="en-US" smtClean="0"/>
              <a:t>16</a:t>
            </a:fld>
            <a:endParaRPr lang="en-US"/>
          </a:p>
        </p:txBody>
      </p:sp>
    </p:spTree>
    <p:extLst>
      <p:ext uri="{BB962C8B-B14F-4D97-AF65-F5344CB8AC3E}">
        <p14:creationId xmlns:p14="http://schemas.microsoft.com/office/powerpoint/2010/main" val="1387425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24887">
              <a:defRPr/>
            </a:pPr>
            <a:endParaRPr lang="en-US" dirty="0">
              <a:ea typeface="Calibri"/>
              <a:cs typeface="Times New Roman"/>
            </a:endParaRPr>
          </a:p>
          <a:p>
            <a:pPr marL="0" lvl="1" defTabSz="924887">
              <a:defRPr/>
            </a:pPr>
            <a:endParaRPr lang="en-US" dirty="0">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B6517647-D091-48CF-9254-448F5317AC20}" type="slidenum">
              <a:rPr lang="en-US" smtClean="0"/>
              <a:t>17</a:t>
            </a:fld>
            <a:endParaRPr lang="en-US"/>
          </a:p>
        </p:txBody>
      </p:sp>
    </p:spTree>
    <p:extLst>
      <p:ext uri="{BB962C8B-B14F-4D97-AF65-F5344CB8AC3E}">
        <p14:creationId xmlns:p14="http://schemas.microsoft.com/office/powerpoint/2010/main" val="4097355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24887">
              <a:defRPr/>
            </a:pPr>
            <a:endParaRPr lang="en-US" dirty="0">
              <a:ea typeface="Calibri"/>
              <a:cs typeface="Times New Roman"/>
            </a:endParaRPr>
          </a:p>
          <a:p>
            <a:pPr marL="0" lvl="1" defTabSz="924887">
              <a:defRPr/>
            </a:pPr>
            <a:endParaRPr lang="en-US" dirty="0">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B6517647-D091-48CF-9254-448F5317AC20}" type="slidenum">
              <a:rPr lang="en-US" smtClean="0"/>
              <a:t>18</a:t>
            </a:fld>
            <a:endParaRPr lang="en-US"/>
          </a:p>
        </p:txBody>
      </p:sp>
    </p:spTree>
    <p:extLst>
      <p:ext uri="{BB962C8B-B14F-4D97-AF65-F5344CB8AC3E}">
        <p14:creationId xmlns:p14="http://schemas.microsoft.com/office/powerpoint/2010/main" val="1811338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30340-F5C0-43BA-9CC1-D63E860F355B}" type="slidenum">
              <a:rPr lang="en-US" smtClean="0"/>
              <a:t>25</a:t>
            </a:fld>
            <a:endParaRPr lang="en-US"/>
          </a:p>
        </p:txBody>
      </p:sp>
    </p:spTree>
    <p:extLst>
      <p:ext uri="{BB962C8B-B14F-4D97-AF65-F5344CB8AC3E}">
        <p14:creationId xmlns:p14="http://schemas.microsoft.com/office/powerpoint/2010/main" val="319691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517647-D091-48CF-9254-448F5317AC20}" type="slidenum">
              <a:rPr lang="en-US" smtClean="0"/>
              <a:t>31</a:t>
            </a:fld>
            <a:endParaRPr lang="en-US"/>
          </a:p>
        </p:txBody>
      </p:sp>
    </p:spTree>
    <p:extLst>
      <p:ext uri="{BB962C8B-B14F-4D97-AF65-F5344CB8AC3E}">
        <p14:creationId xmlns:p14="http://schemas.microsoft.com/office/powerpoint/2010/main" val="359011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30340-F5C0-43BA-9CC1-D63E860F355B}" type="slidenum">
              <a:rPr lang="en-US" smtClean="0"/>
              <a:t>35</a:t>
            </a:fld>
            <a:endParaRPr lang="en-US"/>
          </a:p>
        </p:txBody>
      </p:sp>
    </p:spTree>
    <p:extLst>
      <p:ext uri="{BB962C8B-B14F-4D97-AF65-F5344CB8AC3E}">
        <p14:creationId xmlns:p14="http://schemas.microsoft.com/office/powerpoint/2010/main" val="3410553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1"/>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713196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8106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8702"/>
            <a:ext cx="10972800" cy="11430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endParaRPr lang="en-US" dirty="0">
              <a:solidFill>
                <a:prstClr val="black">
                  <a:tint val="75000"/>
                </a:prstClr>
              </a:solidFill>
            </a:endParaRPr>
          </a:p>
        </p:txBody>
      </p:sp>
    </p:spTree>
    <p:extLst>
      <p:ext uri="{BB962C8B-B14F-4D97-AF65-F5344CB8AC3E}">
        <p14:creationId xmlns:p14="http://schemas.microsoft.com/office/powerpoint/2010/main" val="1764152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1"/>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Oval 3"/>
          <p:cNvSpPr/>
          <p:nvPr userDrawn="1"/>
        </p:nvSpPr>
        <p:spPr>
          <a:xfrm>
            <a:off x="1097280" y="5549604"/>
            <a:ext cx="12192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350" dirty="0">
              <a:solidFill>
                <a:prstClr val="white"/>
              </a:solidFill>
            </a:endParaRPr>
          </a:p>
        </p:txBody>
      </p:sp>
    </p:spTree>
    <p:extLst>
      <p:ext uri="{BB962C8B-B14F-4D97-AF65-F5344CB8AC3E}">
        <p14:creationId xmlns:p14="http://schemas.microsoft.com/office/powerpoint/2010/main" val="3204587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6"/>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15110283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dirty="0"/>
              <a:t>Click to edit Master title style</a:t>
            </a:r>
          </a:p>
        </p:txBody>
      </p:sp>
      <p:sp>
        <p:nvSpPr>
          <p:cNvPr id="11" name="Text Placeholder 10"/>
          <p:cNvSpPr>
            <a:spLocks noGrp="1"/>
          </p:cNvSpPr>
          <p:nvPr>
            <p:ph type="body" sz="quarter" idx="10"/>
          </p:nvPr>
        </p:nvSpPr>
        <p:spPr>
          <a:xfrm>
            <a:off x="711200" y="1600200"/>
            <a:ext cx="10871200" cy="43434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0209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10972800" cy="4495800"/>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412699332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1798775234"/>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35036972"/>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96017736"/>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a:t>Click icon to add picture</a:t>
            </a:r>
            <a:endParaRPr lang="en-US" noProof="0" dirty="0"/>
          </a:p>
        </p:txBody>
      </p:sp>
      <p:sp>
        <p:nvSpPr>
          <p:cNvPr id="7" name="Text Placeholder 6"/>
          <p:cNvSpPr>
            <a:spLocks noGrp="1"/>
          </p:cNvSpPr>
          <p:nvPr>
            <p:ph type="body" sz="quarter" idx="11"/>
          </p:nvPr>
        </p:nvSpPr>
        <p:spPr>
          <a:xfrm>
            <a:off x="2641600" y="4648200"/>
            <a:ext cx="6807200" cy="1066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889099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6"/>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6986516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4006916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Oval 1"/>
          <p:cNvSpPr/>
          <p:nvPr userDrawn="1"/>
        </p:nvSpPr>
        <p:spPr>
          <a:xfrm>
            <a:off x="1097280" y="5549604"/>
            <a:ext cx="12192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350" dirty="0">
              <a:solidFill>
                <a:prstClr val="white"/>
              </a:solidFill>
            </a:endParaRPr>
          </a:p>
        </p:txBody>
      </p:sp>
    </p:spTree>
    <p:extLst>
      <p:ext uri="{BB962C8B-B14F-4D97-AF65-F5344CB8AC3E}">
        <p14:creationId xmlns:p14="http://schemas.microsoft.com/office/powerpoint/2010/main" val="51118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22860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Oval 10"/>
          <p:cNvSpPr/>
          <p:nvPr userDrawn="1"/>
        </p:nvSpPr>
        <p:spPr>
          <a:xfrm>
            <a:off x="3525804" y="5545385"/>
            <a:ext cx="12192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350" dirty="0">
              <a:solidFill>
                <a:prstClr val="white"/>
              </a:solidFill>
            </a:endParaRPr>
          </a:p>
        </p:txBody>
      </p:sp>
    </p:spTree>
    <p:extLst>
      <p:ext uri="{BB962C8B-B14F-4D97-AF65-F5344CB8AC3E}">
        <p14:creationId xmlns:p14="http://schemas.microsoft.com/office/powerpoint/2010/main" val="28238202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1097280" y="1845738"/>
            <a:ext cx="10058400" cy="36166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741355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7"/>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29160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29160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804290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15" name="Oval 14"/>
          <p:cNvSpPr/>
          <p:nvPr userDrawn="1"/>
        </p:nvSpPr>
        <p:spPr>
          <a:xfrm>
            <a:off x="1097280" y="5549604"/>
            <a:ext cx="12192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350" dirty="0">
              <a:solidFill>
                <a:prstClr val="white"/>
              </a:solidFill>
            </a:endParaRPr>
          </a:p>
        </p:txBody>
      </p:sp>
    </p:spTree>
    <p:extLst>
      <p:ext uri="{BB962C8B-B14F-4D97-AF65-F5344CB8AC3E}">
        <p14:creationId xmlns:p14="http://schemas.microsoft.com/office/powerpoint/2010/main" val="38619335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81227" y="0"/>
            <a:ext cx="7829551" cy="5219700"/>
          </a:xfrm>
          <a:prstGeom prst="rect">
            <a:avLst/>
          </a:prstGeom>
        </p:spPr>
      </p:pic>
      <p:sp>
        <p:nvSpPr>
          <p:cNvPr id="5" name="Rectangle 4"/>
          <p:cNvSpPr/>
          <p:nvPr userDrawn="1"/>
        </p:nvSpPr>
        <p:spPr>
          <a:xfrm>
            <a:off x="2390079" y="168379"/>
            <a:ext cx="7389543" cy="1754326"/>
          </a:xfrm>
          <a:prstGeom prst="rect">
            <a:avLst/>
          </a:prstGeom>
          <a:effectLst>
            <a:glow rad="254000">
              <a:schemeClr val="tx1">
                <a:alpha val="50000"/>
              </a:schemeClr>
            </a:glow>
          </a:effectLst>
        </p:spPr>
        <p:txBody>
          <a:bodyPr wrap="square">
            <a:spAutoFit/>
          </a:bodyPr>
          <a:lstStyle/>
          <a:p>
            <a:pPr defTabSz="457200"/>
            <a:r>
              <a:rPr lang="en-US" sz="2700" dirty="0">
                <a:solidFill>
                  <a:srgbClr val="FFFFFF"/>
                </a:solidFill>
                <a:effectLst>
                  <a:glow rad="254000">
                    <a:prstClr val="white">
                      <a:alpha val="30000"/>
                    </a:prstClr>
                  </a:glow>
                </a:effectLst>
              </a:rPr>
              <a:t>This photo is a placeholder. Click on the photo to add you own picture. Make sure your image does not overlap the banner and logo at the bottom.</a:t>
            </a:r>
          </a:p>
        </p:txBody>
      </p:sp>
      <p:sp>
        <p:nvSpPr>
          <p:cNvPr id="15" name="Oval 14"/>
          <p:cNvSpPr/>
          <p:nvPr userDrawn="1"/>
        </p:nvSpPr>
        <p:spPr>
          <a:xfrm>
            <a:off x="1097280" y="5549604"/>
            <a:ext cx="12192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350" dirty="0">
              <a:solidFill>
                <a:prstClr val="white"/>
              </a:solidFill>
            </a:endParaRPr>
          </a:p>
        </p:txBody>
      </p:sp>
    </p:spTree>
    <p:extLst>
      <p:ext uri="{BB962C8B-B14F-4D97-AF65-F5344CB8AC3E}">
        <p14:creationId xmlns:p14="http://schemas.microsoft.com/office/powerpoint/2010/main" val="3914708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93588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10972800" cy="4495800"/>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2501296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2950551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53890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53120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a:t>Click icon to add picture</a:t>
            </a:r>
            <a:endParaRPr lang="en-US" noProof="0" dirty="0"/>
          </a:p>
        </p:txBody>
      </p:sp>
      <p:sp>
        <p:nvSpPr>
          <p:cNvPr id="7" name="Text Placeholder 6"/>
          <p:cNvSpPr>
            <a:spLocks noGrp="1"/>
          </p:cNvSpPr>
          <p:nvPr>
            <p:ph type="body" sz="quarter" idx="11"/>
          </p:nvPr>
        </p:nvSpPr>
        <p:spPr>
          <a:xfrm>
            <a:off x="2641600" y="4648200"/>
            <a:ext cx="6807200" cy="1066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0468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481710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1.jpeg"/><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1"/>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endParaRPr lang="en-US"/>
          </a:p>
        </p:txBody>
      </p:sp>
      <p:pic>
        <p:nvPicPr>
          <p:cNvPr id="1029" name="Picture 9" descr="AOEd MOM Hor 2C.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9347201" y="6248401"/>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07951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itchFamily="34" charset="0"/>
        </a:defRPr>
      </a:lvl2pPr>
      <a:lvl3pPr algn="ctr" rtl="0" eaLnBrk="1" fontAlgn="base" hangingPunct="1">
        <a:spcBef>
          <a:spcPct val="0"/>
        </a:spcBef>
        <a:spcAft>
          <a:spcPct val="0"/>
        </a:spcAft>
        <a:defRPr sz="4400">
          <a:solidFill>
            <a:schemeClr val="tx1"/>
          </a:solidFill>
          <a:latin typeface="Franklin Gothic Book" pitchFamily="34" charset="0"/>
        </a:defRPr>
      </a:lvl3pPr>
      <a:lvl4pPr algn="ctr" rtl="0" eaLnBrk="1" fontAlgn="base" hangingPunct="1">
        <a:spcBef>
          <a:spcPct val="0"/>
        </a:spcBef>
        <a:spcAft>
          <a:spcPct val="0"/>
        </a:spcAft>
        <a:defRPr sz="4400">
          <a:solidFill>
            <a:schemeClr val="tx1"/>
          </a:solidFill>
          <a:latin typeface="Franklin Gothic Book" pitchFamily="34" charset="0"/>
        </a:defRPr>
      </a:lvl4pPr>
      <a:lvl5pPr algn="ctr" rtl="0" eaLnBrk="1" fontAlgn="base" hangingPunct="1">
        <a:spcBef>
          <a:spcPct val="0"/>
        </a:spcBef>
        <a:spcAft>
          <a:spcPct val="0"/>
        </a:spcAft>
        <a:defRPr sz="4400">
          <a:solidFill>
            <a:schemeClr val="tx1"/>
          </a:solidFill>
          <a:latin typeface="Franklin Gothic Book" pitchFamily="34" charset="0"/>
        </a:defRPr>
      </a:lvl5pPr>
      <a:lvl6pPr marL="457200" algn="ctr" rtl="0" eaLnBrk="1" fontAlgn="base" hangingPunct="1">
        <a:spcBef>
          <a:spcPct val="0"/>
        </a:spcBef>
        <a:spcAft>
          <a:spcPct val="0"/>
        </a:spcAft>
        <a:defRPr sz="4400">
          <a:solidFill>
            <a:schemeClr val="tx1"/>
          </a:solidFill>
          <a:latin typeface="Franklin Gothic Book" pitchFamily="34" charset="0"/>
        </a:defRPr>
      </a:lvl6pPr>
      <a:lvl7pPr marL="914400" algn="ctr" rtl="0" eaLnBrk="1" fontAlgn="base" hangingPunct="1">
        <a:spcBef>
          <a:spcPct val="0"/>
        </a:spcBef>
        <a:spcAft>
          <a:spcPct val="0"/>
        </a:spcAft>
        <a:defRPr sz="4400">
          <a:solidFill>
            <a:schemeClr val="tx1"/>
          </a:solidFill>
          <a:latin typeface="Franklin Gothic Book" pitchFamily="34" charset="0"/>
        </a:defRPr>
      </a:lvl7pPr>
      <a:lvl8pPr marL="1371600" algn="ctr" rtl="0" eaLnBrk="1" fontAlgn="base" hangingPunct="1">
        <a:spcBef>
          <a:spcPct val="0"/>
        </a:spcBef>
        <a:spcAft>
          <a:spcPct val="0"/>
        </a:spcAft>
        <a:defRPr sz="4400">
          <a:solidFill>
            <a:schemeClr val="tx1"/>
          </a:solidFill>
          <a:latin typeface="Franklin Gothic Book" pitchFamily="34" charset="0"/>
        </a:defRPr>
      </a:lvl8pPr>
      <a:lvl9pPr marL="1828800" algn="ctr" rtl="0" eaLnBrk="1" fontAlgn="base" hangingPunct="1">
        <a:spcBef>
          <a:spcPct val="0"/>
        </a:spcBef>
        <a:spcAft>
          <a:spcPct val="0"/>
        </a:spcAft>
        <a:defRPr sz="4400">
          <a:solidFill>
            <a:schemeClr val="tx1"/>
          </a:solidFill>
          <a:latin typeface="Franklin Gothic Book"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1"/>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9347201" y="6248401"/>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Oval 6"/>
          <p:cNvSpPr/>
          <p:nvPr userDrawn="1"/>
        </p:nvSpPr>
        <p:spPr>
          <a:xfrm>
            <a:off x="1097280" y="5549604"/>
            <a:ext cx="12192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350" dirty="0">
              <a:solidFill>
                <a:prstClr val="white"/>
              </a:solidFill>
            </a:endParaRPr>
          </a:p>
        </p:txBody>
      </p:sp>
    </p:spTree>
    <p:extLst>
      <p:ext uri="{BB962C8B-B14F-4D97-AF65-F5344CB8AC3E}">
        <p14:creationId xmlns:p14="http://schemas.microsoft.com/office/powerpoint/2010/main" val="27610464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itchFamily="34" charset="0"/>
        </a:defRPr>
      </a:lvl2pPr>
      <a:lvl3pPr algn="ctr" rtl="0" eaLnBrk="1" fontAlgn="base" hangingPunct="1">
        <a:spcBef>
          <a:spcPct val="0"/>
        </a:spcBef>
        <a:spcAft>
          <a:spcPct val="0"/>
        </a:spcAft>
        <a:defRPr sz="4400">
          <a:solidFill>
            <a:schemeClr val="tx1"/>
          </a:solidFill>
          <a:latin typeface="Franklin Gothic Book" pitchFamily="34" charset="0"/>
        </a:defRPr>
      </a:lvl3pPr>
      <a:lvl4pPr algn="ctr" rtl="0" eaLnBrk="1" fontAlgn="base" hangingPunct="1">
        <a:spcBef>
          <a:spcPct val="0"/>
        </a:spcBef>
        <a:spcAft>
          <a:spcPct val="0"/>
        </a:spcAft>
        <a:defRPr sz="4400">
          <a:solidFill>
            <a:schemeClr val="tx1"/>
          </a:solidFill>
          <a:latin typeface="Franklin Gothic Book" pitchFamily="34" charset="0"/>
        </a:defRPr>
      </a:lvl4pPr>
      <a:lvl5pPr algn="ctr" rtl="0" eaLnBrk="1" fontAlgn="base" hangingPunct="1">
        <a:spcBef>
          <a:spcPct val="0"/>
        </a:spcBef>
        <a:spcAft>
          <a:spcPct val="0"/>
        </a:spcAft>
        <a:defRPr sz="4400">
          <a:solidFill>
            <a:schemeClr val="tx1"/>
          </a:solidFill>
          <a:latin typeface="Franklin Gothic Book" pitchFamily="34" charset="0"/>
        </a:defRPr>
      </a:lvl5pPr>
      <a:lvl6pPr marL="457200" algn="ctr" rtl="0" eaLnBrk="1" fontAlgn="base" hangingPunct="1">
        <a:spcBef>
          <a:spcPct val="0"/>
        </a:spcBef>
        <a:spcAft>
          <a:spcPct val="0"/>
        </a:spcAft>
        <a:defRPr sz="4400">
          <a:solidFill>
            <a:schemeClr val="tx1"/>
          </a:solidFill>
          <a:latin typeface="Franklin Gothic Book" pitchFamily="34" charset="0"/>
        </a:defRPr>
      </a:lvl6pPr>
      <a:lvl7pPr marL="914400" algn="ctr" rtl="0" eaLnBrk="1" fontAlgn="base" hangingPunct="1">
        <a:spcBef>
          <a:spcPct val="0"/>
        </a:spcBef>
        <a:spcAft>
          <a:spcPct val="0"/>
        </a:spcAft>
        <a:defRPr sz="4400">
          <a:solidFill>
            <a:schemeClr val="tx1"/>
          </a:solidFill>
          <a:latin typeface="Franklin Gothic Book" pitchFamily="34" charset="0"/>
        </a:defRPr>
      </a:lvl7pPr>
      <a:lvl8pPr marL="1371600" algn="ctr" rtl="0" eaLnBrk="1" fontAlgn="base" hangingPunct="1">
        <a:spcBef>
          <a:spcPct val="0"/>
        </a:spcBef>
        <a:spcAft>
          <a:spcPct val="0"/>
        </a:spcAft>
        <a:defRPr sz="4400">
          <a:solidFill>
            <a:schemeClr val="tx1"/>
          </a:solidFill>
          <a:latin typeface="Franklin Gothic Book" pitchFamily="34" charset="0"/>
        </a:defRPr>
      </a:lvl8pPr>
      <a:lvl9pPr marL="1828800" algn="ctr" rtl="0" eaLnBrk="1" fontAlgn="base" hangingPunct="1">
        <a:spcBef>
          <a:spcPct val="0"/>
        </a:spcBef>
        <a:spcAft>
          <a:spcPct val="0"/>
        </a:spcAft>
        <a:defRPr sz="4400">
          <a:solidFill>
            <a:schemeClr val="tx1"/>
          </a:solidFill>
          <a:latin typeface="Franklin Gothic Book"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3.tmp"/><Relationship Id="rId1" Type="http://schemas.openxmlformats.org/officeDocument/2006/relationships/slideLayout" Target="../slideLayouts/slideLayout11.xml"/><Relationship Id="rId5" Type="http://schemas.openxmlformats.org/officeDocument/2006/relationships/image" Target="../media/image6.tmp"/><Relationship Id="rId4" Type="http://schemas.openxmlformats.org/officeDocument/2006/relationships/image" Target="../media/image5.tmp"/></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3" Type="http://schemas.openxmlformats.org/officeDocument/2006/relationships/hyperlink" Target="mailto:jesse.roy@vermont.gov" TargetMode="External"/><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3" Type="http://schemas.openxmlformats.org/officeDocument/2006/relationships/hyperlink" Target="https://www2.ed.gov/about/offices/list/oii/nonpublic/titlethree.pdf" TargetMode="External"/><Relationship Id="rId2" Type="http://schemas.openxmlformats.org/officeDocument/2006/relationships/hyperlink" Target="https://www2.ed.gov/about/inits/ed/non-public-education/files/equitable-services-guidance-100419.pdf" TargetMode="External"/><Relationship Id="rId1" Type="http://schemas.openxmlformats.org/officeDocument/2006/relationships/slideLayout" Target="../slideLayouts/slideLayout11.xml"/><Relationship Id="rId4" Type="http://schemas.openxmlformats.org/officeDocument/2006/relationships/hyperlink" Target="http://www.ed.gov/policy/elsec/guid/equitableserguidance.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8312" y="1856426"/>
            <a:ext cx="10275376" cy="1470025"/>
          </a:xfrm>
        </p:spPr>
        <p:txBody>
          <a:bodyPr/>
          <a:lstStyle/>
          <a:p>
            <a:r>
              <a:rPr lang="en-US" dirty="0">
                <a:latin typeface="Franklin Gothic Demi" panose="020B0703020102020204" pitchFamily="34" charset="0"/>
              </a:rPr>
              <a:t>Equitable Services to Independent Schools</a:t>
            </a:r>
          </a:p>
        </p:txBody>
      </p:sp>
      <p:sp>
        <p:nvSpPr>
          <p:cNvPr id="3" name="Subtitle 2"/>
          <p:cNvSpPr>
            <a:spLocks noGrp="1"/>
          </p:cNvSpPr>
          <p:nvPr>
            <p:ph type="subTitle" idx="1"/>
          </p:nvPr>
        </p:nvSpPr>
        <p:spPr>
          <a:xfrm>
            <a:off x="1828800" y="3910263"/>
            <a:ext cx="8534400" cy="625642"/>
          </a:xfrm>
        </p:spPr>
        <p:txBody>
          <a:bodyPr/>
          <a:lstStyle/>
          <a:p>
            <a:r>
              <a:rPr lang="en-US" dirty="0">
                <a:solidFill>
                  <a:schemeClr val="tx1"/>
                </a:solidFill>
              </a:rPr>
              <a:t>June 15, 2020</a:t>
            </a:r>
          </a:p>
        </p:txBody>
      </p:sp>
    </p:spTree>
    <p:extLst>
      <p:ext uri="{BB962C8B-B14F-4D97-AF65-F5344CB8AC3E}">
        <p14:creationId xmlns:p14="http://schemas.microsoft.com/office/powerpoint/2010/main" val="2544236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000" dirty="0">
                <a:latin typeface="Franklin Gothic Demi" panose="020B0703020102020204" pitchFamily="34" charset="0"/>
              </a:rPr>
              <a:t>Consultation</a:t>
            </a:r>
          </a:p>
        </p:txBody>
      </p:sp>
      <p:sp>
        <p:nvSpPr>
          <p:cNvPr id="12" name="Content Placeholder 11"/>
          <p:cNvSpPr>
            <a:spLocks noGrp="1"/>
          </p:cNvSpPr>
          <p:nvPr>
            <p:ph idx="1"/>
          </p:nvPr>
        </p:nvSpPr>
        <p:spPr>
          <a:xfrm>
            <a:off x="609600" y="1822974"/>
            <a:ext cx="11211339" cy="4060991"/>
          </a:xfrm>
        </p:spPr>
        <p:txBody>
          <a:bodyPr>
            <a:normAutofit fontScale="92500" lnSpcReduction="20000"/>
          </a:bodyPr>
          <a:lstStyle/>
          <a:p>
            <a:r>
              <a:rPr lang="en-US" sz="2600" dirty="0">
                <a:cs typeface="Segoe UI" panose="020B0502040204020203" pitchFamily="34" charset="0"/>
              </a:rPr>
              <a:t>The process of outreach to and collaboration with eligible independent schools to design and develop the equitable services program</a:t>
            </a:r>
          </a:p>
          <a:p>
            <a:pPr marL="0" indent="0">
              <a:buNone/>
            </a:pPr>
            <a:endParaRPr lang="en-US" sz="2600" dirty="0">
              <a:cs typeface="Segoe UI" panose="020B0502040204020203" pitchFamily="34" charset="0"/>
            </a:endParaRPr>
          </a:p>
          <a:p>
            <a:pPr marL="0" indent="0">
              <a:buNone/>
            </a:pPr>
            <a:r>
              <a:rPr lang="en-US" sz="2600" dirty="0">
                <a:cs typeface="Segoe UI" panose="020B0502040204020203" pitchFamily="34" charset="0"/>
              </a:rPr>
              <a:t>Non-profit, approved or recognized schools…</a:t>
            </a:r>
          </a:p>
          <a:p>
            <a:endParaRPr lang="en-US" sz="2600" dirty="0">
              <a:cs typeface="Segoe UI" panose="020B0502040204020203" pitchFamily="34" charset="0"/>
            </a:endParaRPr>
          </a:p>
          <a:p>
            <a:r>
              <a:rPr lang="en-US" sz="2600" dirty="0">
                <a:cs typeface="Segoe UI" panose="020B0502040204020203" pitchFamily="34" charset="0"/>
              </a:rPr>
              <a:t>Within the LEA’s boundaries: Title IA, Title IIA, Title IIIA, Title IVA</a:t>
            </a:r>
          </a:p>
          <a:p>
            <a:endParaRPr lang="en-US" sz="2600" dirty="0">
              <a:cs typeface="Segoe UI" panose="020B0502040204020203" pitchFamily="34" charset="0"/>
            </a:endParaRPr>
          </a:p>
          <a:p>
            <a:r>
              <a:rPr lang="en-US" sz="2600" dirty="0">
                <a:cs typeface="Segoe UI" panose="020B0502040204020203" pitchFamily="34" charset="0"/>
              </a:rPr>
              <a:t>Beyond the LEA’s boundaries: Title IA</a:t>
            </a:r>
          </a:p>
          <a:p>
            <a:pPr lvl="1"/>
            <a:r>
              <a:rPr lang="en-US" sz="2600" dirty="0">
                <a:cs typeface="Segoe UI" panose="020B0502040204020203" pitchFamily="34" charset="0"/>
              </a:rPr>
              <a:t>Title IA “follows” students who drive funds</a:t>
            </a:r>
            <a:br>
              <a:rPr lang="en-US" sz="2000" dirty="0">
                <a:latin typeface="Segoe UI" panose="020B0502040204020203" pitchFamily="34" charset="0"/>
                <a:cs typeface="Segoe UI" panose="020B0502040204020203" pitchFamily="34" charset="0"/>
              </a:rPr>
            </a:br>
            <a:endParaRPr lang="en-US" sz="2000" dirty="0">
              <a:latin typeface="Segoe UI" panose="020B0502040204020203" pitchFamily="34" charset="0"/>
              <a:cs typeface="Segoe UI" panose="020B0502040204020203" pitchFamily="34" charset="0"/>
            </a:endParaRPr>
          </a:p>
          <a:p>
            <a:pPr marL="0" indent="0">
              <a:buNone/>
            </a:pPr>
            <a:r>
              <a:rPr lang="en-US" sz="2400" dirty="0">
                <a:latin typeface="Segoe UI" panose="020B0502040204020203" pitchFamily="34" charset="0"/>
                <a:cs typeface="Segoe UI" panose="020B0502040204020203" pitchFamily="34" charset="0"/>
              </a:rPr>
              <a:t>			</a:t>
            </a:r>
          </a:p>
        </p:txBody>
      </p:sp>
    </p:spTree>
    <p:extLst>
      <p:ext uri="{BB962C8B-B14F-4D97-AF65-F5344CB8AC3E}">
        <p14:creationId xmlns:p14="http://schemas.microsoft.com/office/powerpoint/2010/main" val="1010852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000" dirty="0">
                <a:latin typeface="Franklin Gothic Demi" panose="020B0703020102020204" pitchFamily="34" charset="0"/>
              </a:rPr>
              <a:t>Consultation</a:t>
            </a:r>
          </a:p>
        </p:txBody>
      </p:sp>
      <p:sp>
        <p:nvSpPr>
          <p:cNvPr id="12" name="Content Placeholder 11"/>
          <p:cNvSpPr>
            <a:spLocks noGrp="1"/>
          </p:cNvSpPr>
          <p:nvPr>
            <p:ph idx="1"/>
          </p:nvPr>
        </p:nvSpPr>
        <p:spPr>
          <a:xfrm>
            <a:off x="609600" y="1560972"/>
            <a:ext cx="10972800" cy="3068665"/>
          </a:xfrm>
        </p:spPr>
        <p:txBody>
          <a:bodyPr>
            <a:normAutofit fontScale="25000" lnSpcReduction="20000"/>
          </a:bodyPr>
          <a:lstStyle/>
          <a:p>
            <a:r>
              <a:rPr lang="en-US" sz="11200" dirty="0">
                <a:latin typeface="Palatino Linotype" panose="02040502050505030304" pitchFamily="18" charset="0"/>
                <a:cs typeface="Segoe UI" panose="020B0502040204020203" pitchFamily="34" charset="0"/>
              </a:rPr>
              <a:t>Initiating consultation is the responsibility of the LEA</a:t>
            </a:r>
          </a:p>
          <a:p>
            <a:pPr marL="0" indent="0">
              <a:buNone/>
            </a:pPr>
            <a:endParaRPr lang="en-US" sz="11200" dirty="0">
              <a:latin typeface="Palatino Linotype" panose="02040502050505030304" pitchFamily="18" charset="0"/>
              <a:cs typeface="Segoe UI" panose="020B0502040204020203" pitchFamily="34" charset="0"/>
            </a:endParaRPr>
          </a:p>
          <a:p>
            <a:r>
              <a:rPr lang="en-US" sz="11200" dirty="0">
                <a:latin typeface="Palatino Linotype" panose="02040502050505030304" pitchFamily="18" charset="0"/>
                <a:cs typeface="Segoe UI" panose="020B0502040204020203" pitchFamily="34" charset="0"/>
              </a:rPr>
              <a:t>If independent schools have not heard from the LEA, the independent school should reach out to start the process</a:t>
            </a:r>
          </a:p>
          <a:p>
            <a:endParaRPr lang="en-US" sz="11200" dirty="0">
              <a:latin typeface="Palatino Linotype" panose="02040502050505030304" pitchFamily="18" charset="0"/>
              <a:cs typeface="Segoe UI" panose="020B0502040204020203" pitchFamily="34" charset="0"/>
            </a:endParaRPr>
          </a:p>
          <a:p>
            <a:r>
              <a:rPr lang="en-US" sz="11200" dirty="0">
                <a:latin typeface="Palatino Linotype" panose="02040502050505030304" pitchFamily="18" charset="0"/>
                <a:cs typeface="Segoe UI" panose="020B0502040204020203" pitchFamily="34" charset="0"/>
              </a:rPr>
              <a:t>The goal of all parties should be to reach an agreement on how to provide equitable and effective programs for eligible independent school children. </a:t>
            </a:r>
          </a:p>
          <a:p>
            <a:endParaRPr lang="en-US" sz="11200" dirty="0">
              <a:latin typeface="Palatino Linotype" panose="02040502050505030304" pitchFamily="18" charset="0"/>
              <a:cs typeface="Segoe UI" panose="020B0502040204020203" pitchFamily="34" charset="0"/>
            </a:endParaRPr>
          </a:p>
          <a:p>
            <a:r>
              <a:rPr lang="en-US" sz="11200" dirty="0">
                <a:latin typeface="Palatino Linotype" panose="02040502050505030304" pitchFamily="18" charset="0"/>
                <a:cs typeface="Segoe UI" panose="020B0502040204020203" pitchFamily="34" charset="0"/>
              </a:rPr>
              <a:t>LEA must provide “timely and meaningful” consultation with appropriate independent school officials.</a:t>
            </a:r>
            <a:br>
              <a:rPr lang="en-US" sz="2400" dirty="0">
                <a:latin typeface="Segoe UI" panose="020B0502040204020203" pitchFamily="34" charset="0"/>
                <a:cs typeface="Segoe UI" panose="020B0502040204020203" pitchFamily="34" charset="0"/>
              </a:rPr>
            </a:br>
            <a:endParaRPr lang="en-US" sz="2400" dirty="0">
              <a:latin typeface="Segoe UI" panose="020B0502040204020203" pitchFamily="34" charset="0"/>
              <a:cs typeface="Segoe UI" panose="020B0502040204020203" pitchFamily="34" charset="0"/>
            </a:endParaRPr>
          </a:p>
          <a:p>
            <a:pPr marL="0" indent="0">
              <a:buNone/>
            </a:pPr>
            <a:r>
              <a:rPr lang="en-US" sz="2400" dirty="0">
                <a:latin typeface="Segoe UI" panose="020B0502040204020203" pitchFamily="34" charset="0"/>
                <a:cs typeface="Segoe UI" panose="020B0502040204020203" pitchFamily="34" charset="0"/>
              </a:rPr>
              <a:t>			</a:t>
            </a:r>
          </a:p>
        </p:txBody>
      </p:sp>
    </p:spTree>
    <p:extLst>
      <p:ext uri="{BB962C8B-B14F-4D97-AF65-F5344CB8AC3E}">
        <p14:creationId xmlns:p14="http://schemas.microsoft.com/office/powerpoint/2010/main" val="2158086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000" dirty="0">
                <a:latin typeface="Franklin Gothic Demi" panose="020B0703020102020204" pitchFamily="34" charset="0"/>
              </a:rPr>
              <a:t>What is Timely? </a:t>
            </a:r>
          </a:p>
        </p:txBody>
      </p:sp>
      <p:sp>
        <p:nvSpPr>
          <p:cNvPr id="12" name="Content Placeholder 11"/>
          <p:cNvSpPr>
            <a:spLocks noGrp="1"/>
          </p:cNvSpPr>
          <p:nvPr>
            <p:ph idx="1"/>
          </p:nvPr>
        </p:nvSpPr>
        <p:spPr>
          <a:xfrm>
            <a:off x="702365" y="1742492"/>
            <a:ext cx="10683791" cy="3781228"/>
          </a:xfrm>
        </p:spPr>
        <p:txBody>
          <a:bodyPr>
            <a:normAutofit lnSpcReduction="10000"/>
          </a:bodyPr>
          <a:lstStyle/>
          <a:p>
            <a:pPr marL="608076" lvl="1" indent="-457200">
              <a:buFont typeface="Arial" panose="020B0604020202020204" pitchFamily="34" charset="0"/>
              <a:buChar char="•"/>
            </a:pPr>
            <a:r>
              <a:rPr lang="en-US" dirty="0">
                <a:latin typeface="Palatino Linotype" panose="02040502050505030304" pitchFamily="18" charset="0"/>
                <a:cs typeface="Segoe UI" panose="020B0502040204020203" pitchFamily="34" charset="0"/>
              </a:rPr>
              <a:t>Before the LEA makes any decisions about reserving, transferring or consolidating funds.</a:t>
            </a:r>
          </a:p>
          <a:p>
            <a:pPr marL="608076" lvl="1" indent="-457200">
              <a:buFont typeface="Arial" panose="020B0604020202020204" pitchFamily="34" charset="0"/>
              <a:buChar char="•"/>
            </a:pPr>
            <a:endParaRPr lang="en-US" dirty="0">
              <a:latin typeface="Palatino Linotype" panose="02040502050505030304" pitchFamily="18" charset="0"/>
              <a:cs typeface="Segoe UI" panose="020B0502040204020203" pitchFamily="34" charset="0"/>
            </a:endParaRPr>
          </a:p>
          <a:p>
            <a:pPr marL="608076" lvl="1" indent="-457200">
              <a:buFont typeface="Arial" panose="020B0604020202020204" pitchFamily="34" charset="0"/>
              <a:buChar char="•"/>
            </a:pPr>
            <a:r>
              <a:rPr lang="en-US" dirty="0">
                <a:latin typeface="Palatino Linotype" panose="02040502050505030304" pitchFamily="18" charset="0"/>
                <a:cs typeface="Segoe UI" panose="020B0502040204020203" pitchFamily="34" charset="0"/>
              </a:rPr>
              <a:t>Before the LEA makes any decisions about opportunities for independent school participation.</a:t>
            </a:r>
          </a:p>
          <a:p>
            <a:pPr marL="608076" lvl="1" indent="-457200">
              <a:buFont typeface="Arial" panose="020B0604020202020204" pitchFamily="34" charset="0"/>
              <a:buChar char="•"/>
            </a:pPr>
            <a:endParaRPr lang="en-US" dirty="0">
              <a:latin typeface="Palatino Linotype" panose="02040502050505030304" pitchFamily="18" charset="0"/>
              <a:cs typeface="Segoe UI" panose="020B0502040204020203" pitchFamily="34" charset="0"/>
            </a:endParaRPr>
          </a:p>
          <a:p>
            <a:pPr marL="608076" lvl="1" indent="-457200">
              <a:buFont typeface="Arial" panose="020B0604020202020204" pitchFamily="34" charset="0"/>
              <a:buChar char="•"/>
            </a:pPr>
            <a:r>
              <a:rPr lang="en-US" dirty="0">
                <a:latin typeface="Palatino Linotype" panose="02040502050505030304" pitchFamily="18" charset="0"/>
                <a:cs typeface="Segoe UI" panose="020B0502040204020203" pitchFamily="34" charset="0"/>
              </a:rPr>
              <a:t>Meetings should continue throughout implementation and assessment of services. </a:t>
            </a:r>
            <a:endParaRPr lang="en-US" dirty="0">
              <a:latin typeface="Palatino Linotype" panose="02040502050505030304" pitchFamily="18" charset="0"/>
            </a:endParaRPr>
          </a:p>
          <a:p>
            <a:pPr marL="0" indent="0">
              <a:buNone/>
            </a:pPr>
            <a:endParaRPr lang="en-US" sz="2400" dirty="0">
              <a:latin typeface="Acumin Pro" panose="020B0504020202020204" pitchFamily="34" charset="0"/>
            </a:endParaRPr>
          </a:p>
        </p:txBody>
      </p:sp>
    </p:spTree>
    <p:extLst>
      <p:ext uri="{BB962C8B-B14F-4D97-AF65-F5344CB8AC3E}">
        <p14:creationId xmlns:p14="http://schemas.microsoft.com/office/powerpoint/2010/main" val="2866622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Franklin Gothic Demi" panose="020B0703020102020204" pitchFamily="34" charset="0"/>
                <a:cs typeface="Segoe UI" panose="020B0502040204020203" pitchFamily="34" charset="0"/>
              </a:rPr>
              <a:t>What is Meaningful?</a:t>
            </a:r>
          </a:p>
        </p:txBody>
      </p:sp>
      <p:sp>
        <p:nvSpPr>
          <p:cNvPr id="3" name="Content Placeholder 2"/>
          <p:cNvSpPr>
            <a:spLocks noGrp="1"/>
          </p:cNvSpPr>
          <p:nvPr>
            <p:ph idx="1"/>
          </p:nvPr>
        </p:nvSpPr>
        <p:spPr>
          <a:xfrm>
            <a:off x="609600" y="1840833"/>
            <a:ext cx="10972800" cy="4018546"/>
          </a:xfrm>
        </p:spPr>
        <p:txBody>
          <a:bodyPr/>
          <a:lstStyle/>
          <a:p>
            <a:pPr marL="608076" lvl="1" indent="-457200">
              <a:buFont typeface="Arial" panose="020B0604020202020204" pitchFamily="34" charset="0"/>
              <a:buChar char="•"/>
            </a:pPr>
            <a:r>
              <a:rPr lang="en-US" dirty="0">
                <a:latin typeface="Palatino Linotype" panose="02040502050505030304" pitchFamily="18" charset="0"/>
                <a:cs typeface="Segoe UI" panose="020B0502040204020203" pitchFamily="34" charset="0"/>
              </a:rPr>
              <a:t>Genuine opportunity for all parties to express their views, and all views seriously considered.</a:t>
            </a:r>
          </a:p>
          <a:p>
            <a:pPr lvl="1">
              <a:buFont typeface="Arial" panose="020B0604020202020204" pitchFamily="34" charset="0"/>
              <a:buChar char="•"/>
            </a:pPr>
            <a:endParaRPr lang="en-US" dirty="0">
              <a:latin typeface="Palatino Linotype" panose="02040502050505030304" pitchFamily="18" charset="0"/>
              <a:cs typeface="Segoe UI" panose="020B0502040204020203" pitchFamily="34" charset="0"/>
            </a:endParaRPr>
          </a:p>
          <a:p>
            <a:pPr marL="608076" lvl="1" indent="-457200">
              <a:buFont typeface="Arial" panose="020B0604020202020204" pitchFamily="34" charset="0"/>
              <a:buChar char="•"/>
            </a:pPr>
            <a:r>
              <a:rPr lang="en-US" dirty="0">
                <a:latin typeface="Palatino Linotype" panose="02040502050505030304" pitchFamily="18" charset="0"/>
                <a:cs typeface="Segoe UI" panose="020B0502040204020203" pitchFamily="34" charset="0"/>
              </a:rPr>
              <a:t>The LEA may initiate consultation with a proposal for services. </a:t>
            </a:r>
          </a:p>
          <a:p>
            <a:pPr marL="608076" lvl="1" indent="-457200">
              <a:buFont typeface="Arial" panose="020B0604020202020204" pitchFamily="34" charset="0"/>
              <a:buChar char="•"/>
            </a:pPr>
            <a:endParaRPr lang="en-US" dirty="0">
              <a:latin typeface="Palatino Linotype" panose="02040502050505030304" pitchFamily="18" charset="0"/>
              <a:cs typeface="Segoe UI" panose="020B0502040204020203" pitchFamily="34" charset="0"/>
            </a:endParaRPr>
          </a:p>
          <a:p>
            <a:pPr marL="608076" lvl="1" indent="-457200">
              <a:buFont typeface="Arial" panose="020B0604020202020204" pitchFamily="34" charset="0"/>
              <a:buChar char="•"/>
            </a:pPr>
            <a:r>
              <a:rPr lang="en-US" dirty="0">
                <a:latin typeface="Palatino Linotype" panose="02040502050505030304" pitchFamily="18" charset="0"/>
                <a:cs typeface="Segoe UI" panose="020B0502040204020203" pitchFamily="34" charset="0"/>
              </a:rPr>
              <a:t>Final decisions made by the LEA after consultation.</a:t>
            </a:r>
          </a:p>
          <a:p>
            <a:pPr marL="288036" lvl="2" indent="0">
              <a:buNone/>
            </a:pPr>
            <a:endParaRPr lang="en-US" dirty="0">
              <a:latin typeface="Gill Sans MT" panose="020B0502020104020203" pitchFamily="34" charset="0"/>
            </a:endParaRPr>
          </a:p>
        </p:txBody>
      </p:sp>
    </p:spTree>
    <p:extLst>
      <p:ext uri="{BB962C8B-B14F-4D97-AF65-F5344CB8AC3E}">
        <p14:creationId xmlns:p14="http://schemas.microsoft.com/office/powerpoint/2010/main" val="2530299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7118" y="149444"/>
            <a:ext cx="7586404" cy="1450757"/>
          </a:xfrm>
        </p:spPr>
        <p:txBody>
          <a:bodyPr>
            <a:noAutofit/>
          </a:bodyPr>
          <a:lstStyle/>
          <a:p>
            <a:r>
              <a:rPr lang="en-US" sz="4000" dirty="0">
                <a:latin typeface="Franklin Gothic Demi" panose="020B0703020102020204" pitchFamily="34" charset="0"/>
              </a:rPr>
              <a:t>Consultation Topics</a:t>
            </a:r>
            <a:endParaRPr lang="en-US" sz="2800" dirty="0">
              <a:latin typeface="Franklin Gothic Demi" panose="020B0703020102020204" pitchFamily="34" charset="0"/>
            </a:endParaRPr>
          </a:p>
        </p:txBody>
      </p:sp>
      <p:sp>
        <p:nvSpPr>
          <p:cNvPr id="3" name="Content Placeholder 2"/>
          <p:cNvSpPr>
            <a:spLocks noGrp="1"/>
          </p:cNvSpPr>
          <p:nvPr>
            <p:ph idx="1"/>
          </p:nvPr>
        </p:nvSpPr>
        <p:spPr>
          <a:xfrm>
            <a:off x="609600" y="1690916"/>
            <a:ext cx="10972800" cy="4525963"/>
          </a:xfrm>
        </p:spPr>
        <p:txBody>
          <a:bodyPr>
            <a:normAutofit/>
          </a:bodyPr>
          <a:lstStyle/>
          <a:p>
            <a:pPr marL="617220" lvl="1" indent="-342900">
              <a:buFont typeface="Arial" panose="020B0604020202020204" pitchFamily="34" charset="0"/>
              <a:buChar char="•"/>
            </a:pPr>
            <a:r>
              <a:rPr lang="en-US" sz="2400" dirty="0">
                <a:latin typeface="Palatino Linotype" panose="02040502050505030304" pitchFamily="18" charset="0"/>
                <a:cs typeface="Segoe UI" panose="020B0502040204020203" pitchFamily="34" charset="0"/>
              </a:rPr>
              <a:t>How the needs of eligible independent school students and staff have been identified</a:t>
            </a:r>
          </a:p>
          <a:p>
            <a:pPr marL="617220" lvl="1" indent="-342900">
              <a:buFont typeface="Arial" panose="020B0604020202020204" pitchFamily="34" charset="0"/>
              <a:buChar char="•"/>
            </a:pPr>
            <a:endParaRPr lang="en-US" sz="2400" dirty="0">
              <a:latin typeface="Palatino Linotype" panose="02040502050505030304" pitchFamily="18" charset="0"/>
              <a:cs typeface="Segoe UI" panose="020B0502040204020203" pitchFamily="34" charset="0"/>
            </a:endParaRPr>
          </a:p>
          <a:p>
            <a:pPr marL="617220" lvl="1" indent="-342900">
              <a:buFont typeface="Arial" panose="020B0604020202020204" pitchFamily="34" charset="0"/>
              <a:buChar char="•"/>
            </a:pPr>
            <a:r>
              <a:rPr lang="en-US" sz="2400" dirty="0">
                <a:latin typeface="Palatino Linotype" panose="02040502050505030304" pitchFamily="18" charset="0"/>
                <a:cs typeface="Segoe UI" panose="020B0502040204020203" pitchFamily="34" charset="0"/>
              </a:rPr>
              <a:t>What services the LEA will offer to eligible students and staff</a:t>
            </a:r>
          </a:p>
          <a:p>
            <a:pPr marL="617220" lvl="1" indent="-342900">
              <a:buFont typeface="Arial" panose="020B0604020202020204" pitchFamily="34" charset="0"/>
              <a:buChar char="•"/>
            </a:pPr>
            <a:endParaRPr lang="en-US" sz="2400" dirty="0">
              <a:latin typeface="Palatino Linotype" panose="02040502050505030304" pitchFamily="18" charset="0"/>
              <a:cs typeface="Segoe UI" panose="020B0502040204020203" pitchFamily="34" charset="0"/>
            </a:endParaRPr>
          </a:p>
          <a:p>
            <a:pPr marL="617220" lvl="1" indent="-342900">
              <a:buFont typeface="Arial" panose="020B0604020202020204" pitchFamily="34" charset="0"/>
              <a:buChar char="•"/>
            </a:pPr>
            <a:r>
              <a:rPr lang="en-US" sz="2400" dirty="0">
                <a:latin typeface="Palatino Linotype" panose="02040502050505030304" pitchFamily="18" charset="0"/>
                <a:cs typeface="Segoe UI" panose="020B0502040204020203" pitchFamily="34" charset="0"/>
              </a:rPr>
              <a:t>How, where, when and by whom the services will be provided</a:t>
            </a:r>
          </a:p>
          <a:p>
            <a:pPr marL="274320" lvl="1" indent="0">
              <a:buNone/>
            </a:pPr>
            <a:endParaRPr lang="en-US" sz="2400" dirty="0">
              <a:latin typeface="Palatino Linotype" panose="02040502050505030304" pitchFamily="18" charset="0"/>
              <a:cs typeface="Segoe UI" panose="020B0502040204020203" pitchFamily="34" charset="0"/>
            </a:endParaRPr>
          </a:p>
          <a:p>
            <a:pPr marL="617220" lvl="1" indent="-342900">
              <a:buFont typeface="Arial" panose="020B0604020202020204" pitchFamily="34" charset="0"/>
              <a:buChar char="•"/>
            </a:pPr>
            <a:r>
              <a:rPr lang="en-US" sz="2400" dirty="0">
                <a:latin typeface="Palatino Linotype" panose="02040502050505030304" pitchFamily="18" charset="0"/>
                <a:cs typeface="Segoe UI" panose="020B0502040204020203" pitchFamily="34" charset="0"/>
              </a:rPr>
              <a:t>How the efficacy of services will be assessed and how the results will be used to improve services</a:t>
            </a:r>
          </a:p>
          <a:p>
            <a:pPr marL="274320" lvl="1" indent="0">
              <a:buNone/>
            </a:pPr>
            <a:endParaRPr lang="en-US" sz="2400" dirty="0">
              <a:latin typeface="Palatino Linotype" panose="02040502050505030304" pitchFamily="18" charset="0"/>
              <a:cs typeface="Segoe UI" panose="020B0502040204020203" pitchFamily="34" charset="0"/>
            </a:endParaRPr>
          </a:p>
          <a:p>
            <a:pPr marL="274320" lvl="1" indent="0">
              <a:buNone/>
            </a:pPr>
            <a:endParaRPr lang="en-US" sz="2400" dirty="0"/>
          </a:p>
          <a:p>
            <a:endParaRPr lang="en-US" dirty="0"/>
          </a:p>
        </p:txBody>
      </p:sp>
    </p:spTree>
    <p:extLst>
      <p:ext uri="{BB962C8B-B14F-4D97-AF65-F5344CB8AC3E}">
        <p14:creationId xmlns:p14="http://schemas.microsoft.com/office/powerpoint/2010/main" val="3099804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7118" y="149444"/>
            <a:ext cx="7586404" cy="1450757"/>
          </a:xfrm>
        </p:spPr>
        <p:txBody>
          <a:bodyPr>
            <a:noAutofit/>
          </a:bodyPr>
          <a:lstStyle/>
          <a:p>
            <a:r>
              <a:rPr lang="en-US" sz="4000" dirty="0">
                <a:latin typeface="Franklin Gothic Demi" panose="020B0703020102020204" pitchFamily="34" charset="0"/>
              </a:rPr>
              <a:t>Consultation Topics</a:t>
            </a:r>
            <a:endParaRPr lang="en-US" sz="2800" dirty="0">
              <a:latin typeface="Franklin Gothic Demi" panose="020B0703020102020204" pitchFamily="34" charset="0"/>
            </a:endParaRPr>
          </a:p>
        </p:txBody>
      </p:sp>
      <p:sp>
        <p:nvSpPr>
          <p:cNvPr id="3" name="Content Placeholder 2"/>
          <p:cNvSpPr>
            <a:spLocks noGrp="1"/>
          </p:cNvSpPr>
          <p:nvPr>
            <p:ph idx="1"/>
          </p:nvPr>
        </p:nvSpPr>
        <p:spPr>
          <a:xfrm>
            <a:off x="609600" y="1875972"/>
            <a:ext cx="11105322" cy="3981489"/>
          </a:xfrm>
        </p:spPr>
        <p:txBody>
          <a:bodyPr>
            <a:normAutofit/>
          </a:bodyPr>
          <a:lstStyle/>
          <a:p>
            <a:pPr marL="617220" lvl="1" indent="-342900">
              <a:buFont typeface="Arial" panose="020B0604020202020204" pitchFamily="34" charset="0"/>
              <a:buChar char="•"/>
            </a:pPr>
            <a:r>
              <a:rPr lang="en-US" sz="2400" dirty="0">
                <a:latin typeface="Palatino Linotype" panose="02040502050505030304" pitchFamily="18" charset="0"/>
                <a:cs typeface="Segoe UI" panose="020B0502040204020203" pitchFamily="34" charset="0"/>
              </a:rPr>
              <a:t>Title IA: Which independent school students reside in an LEA attendance area that is served by Title I? Names and addresses.</a:t>
            </a:r>
          </a:p>
          <a:p>
            <a:pPr marL="274320" lvl="1" indent="0">
              <a:buNone/>
            </a:pPr>
            <a:endParaRPr lang="en-US" sz="2400" dirty="0">
              <a:latin typeface="Palatino Linotype" panose="02040502050505030304" pitchFamily="18" charset="0"/>
              <a:cs typeface="Segoe UI" panose="020B0502040204020203" pitchFamily="34" charset="0"/>
            </a:endParaRPr>
          </a:p>
          <a:p>
            <a:pPr marL="617220" lvl="1" indent="-342900">
              <a:buFont typeface="Arial" panose="020B0604020202020204" pitchFamily="34" charset="0"/>
              <a:buChar char="•"/>
            </a:pPr>
            <a:r>
              <a:rPr lang="en-US" sz="2400" dirty="0">
                <a:latin typeface="Palatino Linotype" panose="02040502050505030304" pitchFamily="18" charset="0"/>
                <a:cs typeface="Segoe UI" panose="020B0502040204020203" pitchFamily="34" charset="0"/>
              </a:rPr>
              <a:t>Title IA: Of these students, which are from low-income families?</a:t>
            </a:r>
          </a:p>
          <a:p>
            <a:pPr marL="1017270" lvl="2" indent="-342900">
              <a:buFont typeface="Arial" panose="020B0604020202020204" pitchFamily="34" charset="0"/>
              <a:buChar char="•"/>
            </a:pPr>
            <a:r>
              <a:rPr lang="en-US" sz="2000" dirty="0">
                <a:latin typeface="Palatino Linotype" panose="02040502050505030304" pitchFamily="18" charset="0"/>
                <a:cs typeface="Segoe UI" panose="020B0502040204020203" pitchFamily="34" charset="0"/>
              </a:rPr>
              <a:t>Use the same low-income poverty measure the LEA uses </a:t>
            </a:r>
          </a:p>
          <a:p>
            <a:pPr marL="1017270" lvl="2" indent="-342900">
              <a:buFont typeface="Arial" panose="020B0604020202020204" pitchFamily="34" charset="0"/>
              <a:buChar char="•"/>
            </a:pPr>
            <a:r>
              <a:rPr lang="en-US" sz="2000" dirty="0">
                <a:latin typeface="Palatino Linotype" panose="02040502050505030304" pitchFamily="18" charset="0"/>
                <a:cs typeface="Segoe UI" panose="020B0502040204020203" pitchFamily="34" charset="0"/>
              </a:rPr>
              <a:t>Use agreed-upon, comparable poverty data from a different source, such as a scholarship application</a:t>
            </a:r>
          </a:p>
          <a:p>
            <a:pPr marL="1017270" lvl="2" indent="-342900">
              <a:buFont typeface="Arial" panose="020B0604020202020204" pitchFamily="34" charset="0"/>
              <a:buChar char="•"/>
            </a:pPr>
            <a:r>
              <a:rPr lang="en-US" sz="2000" dirty="0">
                <a:latin typeface="Palatino Linotype" panose="02040502050505030304" pitchFamily="18" charset="0"/>
                <a:cs typeface="Segoe UI" panose="020B0502040204020203" pitchFamily="34" charset="0"/>
              </a:rPr>
              <a:t>Proportionality – apply the Title I school’s poverty percentage to the private school students residing in the attendance zone of Title I schools</a:t>
            </a:r>
            <a:endParaRPr lang="en-US" sz="2000" dirty="0">
              <a:ea typeface="Calibri" panose="020F0502020204030204" pitchFamily="34" charset="0"/>
              <a:cs typeface="Times New Roman" panose="02020603050405020304" pitchFamily="18" charset="0"/>
            </a:endParaRPr>
          </a:p>
          <a:p>
            <a:pPr lvl="2">
              <a:buFont typeface="Symbol" panose="05050102010706020507" pitchFamily="18" charset="2"/>
              <a:buChar char="-"/>
            </a:pPr>
            <a:endParaRPr lang="en-US" sz="2000" dirty="0">
              <a:ea typeface="Calibri" panose="020F0502020204030204" pitchFamily="34" charset="0"/>
              <a:cs typeface="Times New Roman" panose="02020603050405020304" pitchFamily="18" charset="0"/>
            </a:endParaRPr>
          </a:p>
          <a:p>
            <a:pPr lvl="1">
              <a:buFont typeface="Symbol" panose="05050102010706020507" pitchFamily="18" charset="2"/>
              <a:buChar char="-"/>
            </a:pPr>
            <a:endParaRPr lang="en-US" sz="2400" b="1" dirty="0">
              <a:solidFill>
                <a:srgbClr val="C00000"/>
              </a:solidFill>
              <a:ea typeface="Calibri" panose="020F0502020204030204" pitchFamily="34" charset="0"/>
              <a:cs typeface="Times New Roman" panose="02020603050405020304" pitchFamily="18" charset="0"/>
            </a:endParaRPr>
          </a:p>
          <a:p>
            <a:pPr marL="274320" lvl="1" indent="0">
              <a:buNone/>
            </a:pPr>
            <a:endParaRPr lang="en-US" sz="2400" dirty="0"/>
          </a:p>
          <a:p>
            <a:endParaRPr lang="en-US" dirty="0"/>
          </a:p>
        </p:txBody>
      </p:sp>
    </p:spTree>
    <p:extLst>
      <p:ext uri="{BB962C8B-B14F-4D97-AF65-F5344CB8AC3E}">
        <p14:creationId xmlns:p14="http://schemas.microsoft.com/office/powerpoint/2010/main" val="1159786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60947"/>
            <a:ext cx="8229600" cy="1143000"/>
          </a:xfrm>
        </p:spPr>
        <p:txBody>
          <a:bodyPr/>
          <a:lstStyle/>
          <a:p>
            <a:r>
              <a:rPr lang="en-US" sz="4000" dirty="0">
                <a:latin typeface="Franklin Gothic Demi" panose="020B0703020102020204" pitchFamily="34" charset="0"/>
              </a:rPr>
              <a:t>Consultation and Documentation</a:t>
            </a:r>
          </a:p>
        </p:txBody>
      </p:sp>
      <p:sp>
        <p:nvSpPr>
          <p:cNvPr id="3" name="Content Placeholder 2"/>
          <p:cNvSpPr>
            <a:spLocks noGrp="1"/>
          </p:cNvSpPr>
          <p:nvPr>
            <p:ph idx="1"/>
          </p:nvPr>
        </p:nvSpPr>
        <p:spPr>
          <a:xfrm>
            <a:off x="609600" y="1971090"/>
            <a:ext cx="10972800" cy="4525963"/>
          </a:xfrm>
        </p:spPr>
        <p:txBody>
          <a:bodyPr/>
          <a:lstStyle/>
          <a:p>
            <a:pPr>
              <a:buFont typeface="Arial" panose="020B0604020202020204" pitchFamily="34" charset="0"/>
              <a:buChar char="•"/>
            </a:pPr>
            <a:r>
              <a:rPr lang="en-US" sz="2800" dirty="0"/>
              <a:t>LEAs and independent school officials must have the goal of reaching agreement on how to provide equitable services.</a:t>
            </a:r>
          </a:p>
          <a:p>
            <a:pPr>
              <a:buFont typeface="Arial" panose="020B0604020202020204" pitchFamily="34" charset="0"/>
              <a:buChar char="•"/>
            </a:pPr>
            <a:endParaRPr lang="en-US" sz="2800" dirty="0"/>
          </a:p>
          <a:p>
            <a:r>
              <a:rPr lang="en-US" sz="2800" dirty="0"/>
              <a:t>Written, signed affirmation of consultation with each eligible independent school within and beyond the boundaries of the LEA </a:t>
            </a:r>
          </a:p>
          <a:p>
            <a:pPr lvl="1"/>
            <a:r>
              <a:rPr lang="en-US" sz="2400" dirty="0"/>
              <a:t>OR documentation of attempts to contact/consult </a:t>
            </a:r>
          </a:p>
          <a:p>
            <a:pPr lvl="1"/>
            <a:r>
              <a:rPr lang="en-US" sz="2400" dirty="0"/>
              <a:t>OR written, signed affirmation of an Independent School choosing not to participate</a:t>
            </a:r>
          </a:p>
          <a:p>
            <a:pPr>
              <a:buFont typeface="Arial" panose="020B0604020202020204" pitchFamily="34" charset="0"/>
              <a:buChar char="•"/>
            </a:pPr>
            <a:endParaRPr lang="en-US" sz="28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buNone/>
            </a:pPr>
            <a:endParaRPr lang="en-US" sz="2000" dirty="0"/>
          </a:p>
        </p:txBody>
      </p:sp>
    </p:spTree>
    <p:extLst>
      <p:ext uri="{BB962C8B-B14F-4D97-AF65-F5344CB8AC3E}">
        <p14:creationId xmlns:p14="http://schemas.microsoft.com/office/powerpoint/2010/main" val="974884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60947"/>
            <a:ext cx="8229600" cy="1143000"/>
          </a:xfrm>
        </p:spPr>
        <p:txBody>
          <a:bodyPr/>
          <a:lstStyle/>
          <a:p>
            <a:r>
              <a:rPr lang="en-US" sz="4000" dirty="0">
                <a:latin typeface="Franklin Gothic Demi" panose="020B0703020102020204" pitchFamily="34" charset="0"/>
              </a:rPr>
              <a:t>Documentation</a:t>
            </a:r>
          </a:p>
        </p:txBody>
      </p:sp>
      <p:sp>
        <p:nvSpPr>
          <p:cNvPr id="3" name="Content Placeholder 2"/>
          <p:cNvSpPr>
            <a:spLocks noGrp="1"/>
          </p:cNvSpPr>
          <p:nvPr>
            <p:ph idx="1"/>
          </p:nvPr>
        </p:nvSpPr>
        <p:spPr>
          <a:xfrm>
            <a:off x="361950" y="2179809"/>
            <a:ext cx="11468100" cy="2259670"/>
          </a:xfrm>
        </p:spPr>
        <p:txBody>
          <a:bodyPr/>
          <a:lstStyle/>
          <a:p>
            <a:pPr marL="457200" lvl="1" indent="0">
              <a:buNone/>
            </a:pPr>
            <a:endParaRPr lang="en-US" sz="2400" i="1" dirty="0"/>
          </a:p>
          <a:p>
            <a:r>
              <a:rPr lang="en-US" sz="2800" dirty="0"/>
              <a:t>The affirmation must provide the option for independent school officials to indicate their belief that timely and meaningful consultation has not occurred or that the program design is not equitable/acceptable. </a:t>
            </a:r>
          </a:p>
          <a:p>
            <a:pPr marL="0" indent="0">
              <a:buNone/>
            </a:pPr>
            <a:endParaRPr lang="en-US" sz="2800" dirty="0"/>
          </a:p>
        </p:txBody>
      </p:sp>
    </p:spTree>
    <p:extLst>
      <p:ext uri="{BB962C8B-B14F-4D97-AF65-F5344CB8AC3E}">
        <p14:creationId xmlns:p14="http://schemas.microsoft.com/office/powerpoint/2010/main" val="1580788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66178"/>
            <a:ext cx="8229600" cy="1143000"/>
          </a:xfrm>
        </p:spPr>
        <p:txBody>
          <a:bodyPr/>
          <a:lstStyle/>
          <a:p>
            <a:r>
              <a:rPr lang="en-US" sz="4000" dirty="0">
                <a:latin typeface="Franklin Gothic Demi" panose="020B0703020102020204" pitchFamily="34" charset="0"/>
              </a:rPr>
              <a:t>Documentation</a:t>
            </a:r>
          </a:p>
        </p:txBody>
      </p:sp>
      <p:sp>
        <p:nvSpPr>
          <p:cNvPr id="3" name="Content Placeholder 2"/>
          <p:cNvSpPr>
            <a:spLocks noGrp="1"/>
          </p:cNvSpPr>
          <p:nvPr>
            <p:ph idx="1"/>
          </p:nvPr>
        </p:nvSpPr>
        <p:spPr>
          <a:xfrm>
            <a:off x="609600" y="2042807"/>
            <a:ext cx="10972800" cy="3116942"/>
          </a:xfrm>
        </p:spPr>
        <p:txBody>
          <a:bodyPr/>
          <a:lstStyle/>
          <a:p>
            <a:pPr>
              <a:buFont typeface="Arial" panose="020B0604020202020204" pitchFamily="34" charset="0"/>
              <a:buChar char="•"/>
            </a:pPr>
            <a:r>
              <a:rPr lang="en-US" sz="2800" dirty="0"/>
              <a:t>Documentation of consultation must be collected by the SEA—be prepared to provide/upload this</a:t>
            </a:r>
          </a:p>
          <a:p>
            <a:pPr>
              <a:buFont typeface="Arial" panose="020B0604020202020204" pitchFamily="34" charset="0"/>
              <a:buChar char="•"/>
            </a:pPr>
            <a:endParaRPr lang="en-US" sz="2800" dirty="0"/>
          </a:p>
          <a:p>
            <a:pPr>
              <a:buFont typeface="Arial" panose="020B0604020202020204" pitchFamily="34" charset="0"/>
              <a:buChar char="•"/>
            </a:pPr>
            <a:r>
              <a:rPr lang="en-US" sz="2800" dirty="0"/>
              <a:t>Resources:</a:t>
            </a:r>
          </a:p>
          <a:p>
            <a:pPr lvl="1">
              <a:buFont typeface="Symbol" panose="05050102010706020507" pitchFamily="18" charset="2"/>
              <a:buChar char="-"/>
            </a:pPr>
            <a:r>
              <a:rPr lang="en-US" dirty="0"/>
              <a:t>Vermont Equitable Services Consultation Form </a:t>
            </a:r>
          </a:p>
          <a:p>
            <a:pPr lvl="1">
              <a:buFont typeface="Symbol" panose="05050102010706020507" pitchFamily="18" charset="2"/>
              <a:buChar char="-"/>
            </a:pPr>
            <a:r>
              <a:rPr lang="en-US" dirty="0"/>
              <a:t>Vermont Equitable Services Consultation Timeline</a:t>
            </a:r>
          </a:p>
          <a:p>
            <a:pPr marL="0" indent="0">
              <a:buNone/>
            </a:pPr>
            <a:endParaRPr lang="en-US" sz="2000" dirty="0"/>
          </a:p>
        </p:txBody>
      </p:sp>
    </p:spTree>
    <p:extLst>
      <p:ext uri="{BB962C8B-B14F-4D97-AF65-F5344CB8AC3E}">
        <p14:creationId xmlns:p14="http://schemas.microsoft.com/office/powerpoint/2010/main" val="1810600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0400" y="2246128"/>
            <a:ext cx="10871200" cy="1470025"/>
          </a:xfrm>
        </p:spPr>
        <p:txBody>
          <a:bodyPr/>
          <a:lstStyle/>
          <a:p>
            <a:r>
              <a:rPr lang="en-US" dirty="0">
                <a:latin typeface="Franklin Gothic Demi" panose="020B0703020102020204" pitchFamily="34" charset="0"/>
              </a:rPr>
              <a:t>Title I Part A</a:t>
            </a:r>
          </a:p>
        </p:txBody>
      </p:sp>
    </p:spTree>
    <p:extLst>
      <p:ext uri="{BB962C8B-B14F-4D97-AF65-F5344CB8AC3E}">
        <p14:creationId xmlns:p14="http://schemas.microsoft.com/office/powerpoint/2010/main" val="1372696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310" y="340894"/>
            <a:ext cx="10972800" cy="1143000"/>
          </a:xfrm>
        </p:spPr>
        <p:txBody>
          <a:bodyPr/>
          <a:lstStyle/>
          <a:p>
            <a:r>
              <a:rPr lang="en-US" dirty="0">
                <a:latin typeface="Franklin Gothic Demi" panose="020B0703020102020204" pitchFamily="34" charset="0"/>
              </a:rPr>
              <a:t>Topics</a:t>
            </a:r>
          </a:p>
        </p:txBody>
      </p:sp>
      <p:sp>
        <p:nvSpPr>
          <p:cNvPr id="3" name="Text Placeholder 2"/>
          <p:cNvSpPr>
            <a:spLocks noGrp="1"/>
          </p:cNvSpPr>
          <p:nvPr>
            <p:ph type="body" sz="quarter" idx="10"/>
          </p:nvPr>
        </p:nvSpPr>
        <p:spPr>
          <a:xfrm>
            <a:off x="1240589" y="1954579"/>
            <a:ext cx="8454954" cy="3285080"/>
          </a:xfrm>
        </p:spPr>
        <p:txBody>
          <a:bodyPr/>
          <a:lstStyle/>
          <a:p>
            <a:r>
              <a:rPr lang="en-US" sz="2800" dirty="0"/>
              <a:t>Equitable Services Basics</a:t>
            </a:r>
          </a:p>
          <a:p>
            <a:r>
              <a:rPr lang="en-US" sz="2800" dirty="0"/>
              <a:t>Consultation</a:t>
            </a:r>
          </a:p>
          <a:p>
            <a:r>
              <a:rPr lang="en-US" sz="2800" dirty="0"/>
              <a:t>Title IA</a:t>
            </a:r>
          </a:p>
          <a:p>
            <a:r>
              <a:rPr lang="en-US" sz="2800" dirty="0"/>
              <a:t>Title IIA and IVA</a:t>
            </a:r>
          </a:p>
          <a:p>
            <a:r>
              <a:rPr lang="en-US" sz="2800" dirty="0"/>
              <a:t>Title IIIA</a:t>
            </a:r>
          </a:p>
          <a:p>
            <a:r>
              <a:rPr lang="en-US" sz="2800" dirty="0"/>
              <a:t>Role of the Ombudsman</a:t>
            </a:r>
          </a:p>
          <a:p>
            <a:endParaRPr lang="en-US" dirty="0"/>
          </a:p>
          <a:p>
            <a:endParaRPr lang="en-US" dirty="0"/>
          </a:p>
        </p:txBody>
      </p:sp>
    </p:spTree>
    <p:extLst>
      <p:ext uri="{BB962C8B-B14F-4D97-AF65-F5344CB8AC3E}">
        <p14:creationId xmlns:p14="http://schemas.microsoft.com/office/powerpoint/2010/main" val="3404860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064" y="369124"/>
            <a:ext cx="10972800" cy="1143000"/>
          </a:xfrm>
        </p:spPr>
        <p:txBody>
          <a:bodyPr>
            <a:normAutofit/>
          </a:bodyPr>
          <a:lstStyle/>
          <a:p>
            <a:r>
              <a:rPr lang="en-US" sz="3900" dirty="0">
                <a:latin typeface="Franklin Gothic Demi" panose="020B0703020102020204" pitchFamily="34" charset="0"/>
              </a:rPr>
              <a:t>Determining the Title IA Amount</a:t>
            </a:r>
          </a:p>
        </p:txBody>
      </p:sp>
      <p:sp>
        <p:nvSpPr>
          <p:cNvPr id="3" name="Content Placeholder 2"/>
          <p:cNvSpPr>
            <a:spLocks noGrp="1"/>
          </p:cNvSpPr>
          <p:nvPr>
            <p:ph idx="1"/>
          </p:nvPr>
        </p:nvSpPr>
        <p:spPr>
          <a:xfrm>
            <a:off x="1055581" y="1347024"/>
            <a:ext cx="10461355" cy="4414386"/>
          </a:xfrm>
        </p:spPr>
        <p:txBody>
          <a:bodyPr>
            <a:normAutofit lnSpcReduction="10000"/>
          </a:bodyPr>
          <a:lstStyle/>
          <a:p>
            <a:pPr marL="0" indent="0">
              <a:buNone/>
            </a:pPr>
            <a:endParaRPr lang="en-US" sz="2800" b="1" dirty="0">
              <a:latin typeface="Palatino Linotype" panose="02040502050505030304" pitchFamily="18" charset="0"/>
              <a:cs typeface="Segoe UI" panose="020B0502040204020203" pitchFamily="34" charset="0"/>
            </a:endParaRPr>
          </a:p>
          <a:p>
            <a:pPr marL="514350" indent="-514350">
              <a:buFont typeface="+mj-lt"/>
              <a:buAutoNum type="arabicPeriod"/>
            </a:pPr>
            <a:r>
              <a:rPr lang="en-US" sz="2800" dirty="0">
                <a:latin typeface="Palatino Linotype" panose="02040502050505030304" pitchFamily="18" charset="0"/>
                <a:cs typeface="Segoe UI" panose="020B0502040204020203" pitchFamily="34" charset="0"/>
              </a:rPr>
              <a:t>The LEA determines its public school attendance areas (schools) participating in Title IA.</a:t>
            </a:r>
          </a:p>
          <a:p>
            <a:pPr marL="228600" indent="-228600">
              <a:buFont typeface="+mj-lt"/>
              <a:buAutoNum type="arabicPeriod"/>
            </a:pPr>
            <a:endParaRPr lang="en-US" sz="1000" dirty="0">
              <a:latin typeface="Palatino Linotype" panose="02040502050505030304" pitchFamily="18" charset="0"/>
              <a:cs typeface="Segoe UI" panose="020B0502040204020203" pitchFamily="34" charset="0"/>
            </a:endParaRPr>
          </a:p>
          <a:p>
            <a:pPr marL="514350" indent="-514350">
              <a:buFont typeface="+mj-lt"/>
              <a:buAutoNum type="arabicPeriod"/>
            </a:pPr>
            <a:r>
              <a:rPr lang="en-US" sz="2800" dirty="0">
                <a:latin typeface="Palatino Linotype" panose="02040502050505030304" pitchFamily="18" charset="0"/>
                <a:cs typeface="Segoe UI" panose="020B0502040204020203" pitchFamily="34" charset="0"/>
              </a:rPr>
              <a:t>The LEA determines the number of children from low-income families residing in participating public school attendance area who attend public schools, and the number who attend independent schools.</a:t>
            </a:r>
          </a:p>
          <a:p>
            <a:pPr marL="514350" indent="-514350">
              <a:buFont typeface="+mj-lt"/>
              <a:buAutoNum type="arabicPeriod"/>
            </a:pPr>
            <a:endParaRPr lang="en-US" sz="1000" dirty="0">
              <a:latin typeface="Palatino Linotype" panose="02040502050505030304" pitchFamily="18" charset="0"/>
              <a:cs typeface="Segoe UI" panose="020B0502040204020203" pitchFamily="34" charset="0"/>
            </a:endParaRPr>
          </a:p>
          <a:p>
            <a:pPr marL="514350" indent="-514350">
              <a:buFont typeface="+mj-lt"/>
              <a:buAutoNum type="arabicPeriod"/>
            </a:pPr>
            <a:r>
              <a:rPr lang="en-US" sz="2800" dirty="0">
                <a:latin typeface="Palatino Linotype" panose="02040502050505030304" pitchFamily="18" charset="0"/>
                <a:cs typeface="Segoe UI" panose="020B0502040204020203" pitchFamily="34" charset="0"/>
              </a:rPr>
              <a:t>The LEA applies these proportions to the total IA allocation to determine the IA Equitable Services set-aside amount</a:t>
            </a:r>
          </a:p>
          <a:p>
            <a:pPr marL="0" indent="0">
              <a:buNone/>
            </a:pPr>
            <a:endParaRPr lang="en-US" sz="2800" dirty="0">
              <a:latin typeface="Palatino Linotype" panose="02040502050505030304" pitchFamily="18" charset="0"/>
              <a:cs typeface="Segoe UI" panose="020B0502040204020203" pitchFamily="34" charset="0"/>
            </a:endParaRPr>
          </a:p>
          <a:p>
            <a:pPr marL="514350" indent="-514350">
              <a:buFont typeface="+mj-lt"/>
              <a:buAutoNum type="arabicPeriod"/>
            </a:pPr>
            <a:endParaRPr lang="en-US" sz="2800" dirty="0">
              <a:latin typeface="Palatino Linotype" panose="02040502050505030304" pitchFamily="18" charset="0"/>
              <a:cs typeface="Segoe UI" panose="020B0502040204020203" pitchFamily="34" charset="0"/>
            </a:endParaRPr>
          </a:p>
        </p:txBody>
      </p:sp>
    </p:spTree>
    <p:extLst>
      <p:ext uri="{BB962C8B-B14F-4D97-AF65-F5344CB8AC3E}">
        <p14:creationId xmlns:p14="http://schemas.microsoft.com/office/powerpoint/2010/main" val="3308866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597" y="197146"/>
            <a:ext cx="10972800" cy="1143000"/>
          </a:xfrm>
        </p:spPr>
        <p:txBody>
          <a:bodyPr>
            <a:normAutofit/>
          </a:bodyPr>
          <a:lstStyle/>
          <a:p>
            <a:r>
              <a:rPr lang="en-US" sz="4000" dirty="0">
                <a:latin typeface="Franklin Gothic Demi" panose="020B0703020102020204" pitchFamily="34" charset="0"/>
              </a:rPr>
              <a:t>Example Title I Part 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41092342"/>
              </p:ext>
            </p:extLst>
          </p:nvPr>
        </p:nvGraphicFramePr>
        <p:xfrm>
          <a:off x="1417983" y="1298713"/>
          <a:ext cx="9077740" cy="4716324"/>
        </p:xfrm>
        <a:graphic>
          <a:graphicData uri="http://schemas.openxmlformats.org/drawingml/2006/table">
            <a:tbl>
              <a:tblPr firstRow="1" bandRow="1">
                <a:tableStyleId>{5C22544A-7EE6-4342-B048-85BDC9FD1C3A}</a:tableStyleId>
              </a:tblPr>
              <a:tblGrid>
                <a:gridCol w="2269435">
                  <a:extLst>
                    <a:ext uri="{9D8B030D-6E8A-4147-A177-3AD203B41FA5}">
                      <a16:colId xmlns:a16="http://schemas.microsoft.com/office/drawing/2014/main" val="260658866"/>
                    </a:ext>
                  </a:extLst>
                </a:gridCol>
                <a:gridCol w="2269435">
                  <a:extLst>
                    <a:ext uri="{9D8B030D-6E8A-4147-A177-3AD203B41FA5}">
                      <a16:colId xmlns:a16="http://schemas.microsoft.com/office/drawing/2014/main" val="1825664316"/>
                    </a:ext>
                  </a:extLst>
                </a:gridCol>
                <a:gridCol w="2269435">
                  <a:extLst>
                    <a:ext uri="{9D8B030D-6E8A-4147-A177-3AD203B41FA5}">
                      <a16:colId xmlns:a16="http://schemas.microsoft.com/office/drawing/2014/main" val="1493355510"/>
                    </a:ext>
                  </a:extLst>
                </a:gridCol>
                <a:gridCol w="2269435">
                  <a:extLst>
                    <a:ext uri="{9D8B030D-6E8A-4147-A177-3AD203B41FA5}">
                      <a16:colId xmlns:a16="http://schemas.microsoft.com/office/drawing/2014/main" val="683684118"/>
                    </a:ext>
                  </a:extLst>
                </a:gridCol>
              </a:tblGrid>
              <a:tr h="1021587">
                <a:tc>
                  <a:txBody>
                    <a:bodyPr/>
                    <a:lstStyle/>
                    <a:p>
                      <a:r>
                        <a:rPr lang="en-US" dirty="0">
                          <a:latin typeface="Segoe UI" panose="020B0502040204020203" pitchFamily="34" charset="0"/>
                          <a:cs typeface="Segoe UI" panose="020B0502040204020203" pitchFamily="34" charset="0"/>
                        </a:rPr>
                        <a:t>Public Title I Attendance</a:t>
                      </a:r>
                      <a:r>
                        <a:rPr lang="en-US" baseline="0" dirty="0">
                          <a:latin typeface="Segoe UI" panose="020B0502040204020203" pitchFamily="34" charset="0"/>
                          <a:cs typeface="Segoe UI" panose="020B0502040204020203" pitchFamily="34" charset="0"/>
                        </a:rPr>
                        <a:t> Area</a:t>
                      </a:r>
                      <a:endParaRPr lang="en-US" dirty="0">
                        <a:latin typeface="Segoe UI" panose="020B0502040204020203" pitchFamily="34" charset="0"/>
                        <a:cs typeface="Segoe UI" panose="020B0502040204020203" pitchFamily="34" charset="0"/>
                      </a:endParaRPr>
                    </a:p>
                  </a:txBody>
                  <a:tcPr/>
                </a:tc>
                <a:tc>
                  <a:txBody>
                    <a:bodyPr/>
                    <a:lstStyle/>
                    <a:p>
                      <a:pPr algn="r"/>
                      <a:r>
                        <a:rPr lang="en-US" dirty="0">
                          <a:latin typeface="Segoe UI" panose="020B0502040204020203" pitchFamily="34" charset="0"/>
                          <a:cs typeface="Segoe UI" panose="020B0502040204020203" pitchFamily="34" charset="0"/>
                        </a:rPr>
                        <a:t>Number</a:t>
                      </a:r>
                      <a:r>
                        <a:rPr lang="en-US" baseline="0" dirty="0">
                          <a:latin typeface="Segoe UI" panose="020B0502040204020203" pitchFamily="34" charset="0"/>
                          <a:cs typeface="Segoe UI" panose="020B0502040204020203" pitchFamily="34" charset="0"/>
                        </a:rPr>
                        <a:t> of Low-Income attending public school </a:t>
                      </a:r>
                      <a:endParaRPr lang="en-US" dirty="0">
                        <a:latin typeface="Segoe UI" panose="020B0502040204020203" pitchFamily="34" charset="0"/>
                        <a:cs typeface="Segoe UI" panose="020B0502040204020203" pitchFamily="34" charset="0"/>
                      </a:endParaRPr>
                    </a:p>
                  </a:txBody>
                  <a:tcPr/>
                </a:tc>
                <a:tc>
                  <a:txBody>
                    <a:bodyPr/>
                    <a:lstStyle/>
                    <a:p>
                      <a:pPr algn="r"/>
                      <a:r>
                        <a:rPr lang="en-US" dirty="0">
                          <a:latin typeface="Segoe UI" panose="020B0502040204020203" pitchFamily="34" charset="0"/>
                          <a:cs typeface="Segoe UI" panose="020B0502040204020203" pitchFamily="34" charset="0"/>
                        </a:rPr>
                        <a:t>Number of Low-Income attending I.S.</a:t>
                      </a:r>
                    </a:p>
                  </a:txBody>
                  <a:tcPr/>
                </a:tc>
                <a:tc>
                  <a:txBody>
                    <a:bodyPr/>
                    <a:lstStyle/>
                    <a:p>
                      <a:pPr algn="r"/>
                      <a:r>
                        <a:rPr lang="en-US" dirty="0">
                          <a:latin typeface="Segoe UI" panose="020B0502040204020203" pitchFamily="34" charset="0"/>
                          <a:cs typeface="Segoe UI" panose="020B0502040204020203" pitchFamily="34" charset="0"/>
                        </a:rPr>
                        <a:t>Total Number of Low-Income</a:t>
                      </a:r>
                      <a:r>
                        <a:rPr lang="en-US" baseline="0" dirty="0">
                          <a:latin typeface="Segoe UI" panose="020B0502040204020203" pitchFamily="34" charset="0"/>
                          <a:cs typeface="Segoe UI" panose="020B0502040204020203" pitchFamily="34" charset="0"/>
                        </a:rPr>
                        <a:t> Students</a:t>
                      </a:r>
                      <a:endParaRPr lang="en-US"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54181192"/>
                  </a:ext>
                </a:extLst>
              </a:tr>
              <a:tr h="414310">
                <a:tc>
                  <a:txBody>
                    <a:bodyPr/>
                    <a:lstStyle/>
                    <a:p>
                      <a:r>
                        <a:rPr lang="en-US" b="1" dirty="0">
                          <a:latin typeface="Segoe UI" panose="020B0502040204020203" pitchFamily="34" charset="0"/>
                          <a:cs typeface="Segoe UI" panose="020B0502040204020203" pitchFamily="34" charset="0"/>
                        </a:rPr>
                        <a:t>A-Apple School</a:t>
                      </a:r>
                    </a:p>
                  </a:txBody>
                  <a:tcPr>
                    <a:solidFill>
                      <a:schemeClr val="bg1">
                        <a:lumMod val="95000"/>
                      </a:schemeClr>
                    </a:solidFill>
                  </a:tcPr>
                </a:tc>
                <a:tc>
                  <a:txBody>
                    <a:bodyPr/>
                    <a:lstStyle/>
                    <a:p>
                      <a:pPr algn="r"/>
                      <a:r>
                        <a:rPr lang="en-US" dirty="0">
                          <a:latin typeface="Segoe UI" panose="020B0502040204020203" pitchFamily="34" charset="0"/>
                          <a:cs typeface="Segoe UI" panose="020B0502040204020203" pitchFamily="34" charset="0"/>
                        </a:rPr>
                        <a:t>500</a:t>
                      </a:r>
                    </a:p>
                  </a:txBody>
                  <a:tcPr>
                    <a:solidFill>
                      <a:schemeClr val="bg1">
                        <a:lumMod val="95000"/>
                      </a:schemeClr>
                    </a:solidFill>
                  </a:tcPr>
                </a:tc>
                <a:tc>
                  <a:txBody>
                    <a:bodyPr/>
                    <a:lstStyle/>
                    <a:p>
                      <a:pPr algn="r"/>
                      <a:r>
                        <a:rPr lang="en-US" dirty="0">
                          <a:latin typeface="Segoe UI" panose="020B0502040204020203" pitchFamily="34" charset="0"/>
                          <a:cs typeface="Segoe UI" panose="020B0502040204020203" pitchFamily="34" charset="0"/>
                        </a:rPr>
                        <a:t>120</a:t>
                      </a:r>
                    </a:p>
                  </a:txBody>
                  <a:tcPr>
                    <a:solidFill>
                      <a:schemeClr val="bg1">
                        <a:lumMod val="95000"/>
                      </a:schemeClr>
                    </a:solidFill>
                  </a:tcPr>
                </a:tc>
                <a:tc>
                  <a:txBody>
                    <a:bodyPr/>
                    <a:lstStyle/>
                    <a:p>
                      <a:pPr algn="r"/>
                      <a:r>
                        <a:rPr lang="en-US" dirty="0">
                          <a:latin typeface="Segoe UI" panose="020B0502040204020203" pitchFamily="34" charset="0"/>
                          <a:cs typeface="Segoe UI" panose="020B0502040204020203" pitchFamily="34" charset="0"/>
                        </a:rPr>
                        <a:t>620</a:t>
                      </a:r>
                    </a:p>
                  </a:txBody>
                  <a:tcPr>
                    <a:solidFill>
                      <a:schemeClr val="bg1">
                        <a:lumMod val="95000"/>
                      </a:schemeClr>
                    </a:solidFill>
                  </a:tcPr>
                </a:tc>
                <a:extLst>
                  <a:ext uri="{0D108BD9-81ED-4DB2-BD59-A6C34878D82A}">
                    <a16:rowId xmlns:a16="http://schemas.microsoft.com/office/drawing/2014/main" val="4259098369"/>
                  </a:ext>
                </a:extLst>
              </a:tr>
              <a:tr h="715110">
                <a:tc>
                  <a:txBody>
                    <a:bodyPr/>
                    <a:lstStyle/>
                    <a:p>
                      <a:r>
                        <a:rPr lang="en-US" b="1" dirty="0">
                          <a:latin typeface="Segoe UI" panose="020B0502040204020203" pitchFamily="34" charset="0"/>
                          <a:cs typeface="Segoe UI" panose="020B0502040204020203" pitchFamily="34" charset="0"/>
                        </a:rPr>
                        <a:t>B-Banana</a:t>
                      </a:r>
                      <a:r>
                        <a:rPr lang="en-US" b="1" baseline="0" dirty="0">
                          <a:latin typeface="Segoe UI" panose="020B0502040204020203" pitchFamily="34" charset="0"/>
                          <a:cs typeface="Segoe UI" panose="020B0502040204020203" pitchFamily="34" charset="0"/>
                        </a:rPr>
                        <a:t> School</a:t>
                      </a:r>
                      <a:endParaRPr lang="en-US" b="1" dirty="0">
                        <a:latin typeface="Segoe UI" panose="020B0502040204020203" pitchFamily="34" charset="0"/>
                        <a:cs typeface="Segoe UI" panose="020B0502040204020203" pitchFamily="34" charset="0"/>
                      </a:endParaRPr>
                    </a:p>
                  </a:txBody>
                  <a:tcPr>
                    <a:solidFill>
                      <a:schemeClr val="bg1">
                        <a:lumMod val="95000"/>
                      </a:schemeClr>
                    </a:solidFill>
                  </a:tcPr>
                </a:tc>
                <a:tc>
                  <a:txBody>
                    <a:bodyPr/>
                    <a:lstStyle/>
                    <a:p>
                      <a:pPr algn="r"/>
                      <a:r>
                        <a:rPr lang="en-US" dirty="0">
                          <a:latin typeface="Segoe UI" panose="020B0502040204020203" pitchFamily="34" charset="0"/>
                          <a:cs typeface="Segoe UI" panose="020B0502040204020203" pitchFamily="34" charset="0"/>
                        </a:rPr>
                        <a:t>300</a:t>
                      </a:r>
                    </a:p>
                  </a:txBody>
                  <a:tcPr>
                    <a:solidFill>
                      <a:schemeClr val="bg1">
                        <a:lumMod val="95000"/>
                      </a:schemeClr>
                    </a:solidFill>
                  </a:tcPr>
                </a:tc>
                <a:tc>
                  <a:txBody>
                    <a:bodyPr/>
                    <a:lstStyle/>
                    <a:p>
                      <a:pPr algn="r"/>
                      <a:r>
                        <a:rPr lang="en-US" dirty="0">
                          <a:latin typeface="Segoe UI" panose="020B0502040204020203" pitchFamily="34" charset="0"/>
                          <a:cs typeface="Segoe UI" panose="020B0502040204020203" pitchFamily="34" charset="0"/>
                        </a:rPr>
                        <a:t>9</a:t>
                      </a:r>
                    </a:p>
                  </a:txBody>
                  <a:tcPr>
                    <a:solidFill>
                      <a:schemeClr val="bg1">
                        <a:lumMod val="95000"/>
                      </a:schemeClr>
                    </a:solidFill>
                  </a:tcPr>
                </a:tc>
                <a:tc>
                  <a:txBody>
                    <a:bodyPr/>
                    <a:lstStyle/>
                    <a:p>
                      <a:pPr algn="r"/>
                      <a:r>
                        <a:rPr lang="en-US" dirty="0">
                          <a:latin typeface="Segoe UI" panose="020B0502040204020203" pitchFamily="34" charset="0"/>
                          <a:cs typeface="Segoe UI" panose="020B0502040204020203" pitchFamily="34" charset="0"/>
                        </a:rPr>
                        <a:t>309</a:t>
                      </a:r>
                    </a:p>
                  </a:txBody>
                  <a:tcPr>
                    <a:solidFill>
                      <a:schemeClr val="bg1">
                        <a:lumMod val="95000"/>
                      </a:schemeClr>
                    </a:solidFill>
                  </a:tcPr>
                </a:tc>
                <a:extLst>
                  <a:ext uri="{0D108BD9-81ED-4DB2-BD59-A6C34878D82A}">
                    <a16:rowId xmlns:a16="http://schemas.microsoft.com/office/drawing/2014/main" val="2285867048"/>
                  </a:ext>
                </a:extLst>
              </a:tr>
              <a:tr h="715110">
                <a:tc>
                  <a:txBody>
                    <a:bodyPr/>
                    <a:lstStyle/>
                    <a:p>
                      <a:r>
                        <a:rPr lang="en-US" b="1" dirty="0">
                          <a:latin typeface="Segoe UI" panose="020B0502040204020203" pitchFamily="34" charset="0"/>
                          <a:cs typeface="Segoe UI" panose="020B0502040204020203" pitchFamily="34" charset="0"/>
                        </a:rPr>
                        <a:t>C-Cherry School</a:t>
                      </a:r>
                    </a:p>
                  </a:txBody>
                  <a:tcPr>
                    <a:solidFill>
                      <a:schemeClr val="bg1">
                        <a:lumMod val="95000"/>
                      </a:schemeClr>
                    </a:solidFill>
                  </a:tcPr>
                </a:tc>
                <a:tc>
                  <a:txBody>
                    <a:bodyPr/>
                    <a:lstStyle/>
                    <a:p>
                      <a:pPr algn="r"/>
                      <a:r>
                        <a:rPr lang="en-US" dirty="0">
                          <a:latin typeface="Segoe UI" panose="020B0502040204020203" pitchFamily="34" charset="0"/>
                          <a:cs typeface="Segoe UI" panose="020B0502040204020203" pitchFamily="34" charset="0"/>
                        </a:rPr>
                        <a:t>200</a:t>
                      </a:r>
                    </a:p>
                  </a:txBody>
                  <a:tcPr>
                    <a:solidFill>
                      <a:schemeClr val="bg1">
                        <a:lumMod val="95000"/>
                      </a:schemeClr>
                    </a:solidFill>
                  </a:tcPr>
                </a:tc>
                <a:tc>
                  <a:txBody>
                    <a:bodyPr/>
                    <a:lstStyle/>
                    <a:p>
                      <a:pPr algn="r"/>
                      <a:r>
                        <a:rPr lang="en-US" dirty="0">
                          <a:latin typeface="Segoe UI" panose="020B0502040204020203" pitchFamily="34" charset="0"/>
                          <a:cs typeface="Segoe UI" panose="020B0502040204020203" pitchFamily="34" charset="0"/>
                        </a:rPr>
                        <a:t>6</a:t>
                      </a:r>
                    </a:p>
                  </a:txBody>
                  <a:tcPr>
                    <a:solidFill>
                      <a:schemeClr val="bg1">
                        <a:lumMod val="95000"/>
                      </a:schemeClr>
                    </a:solidFill>
                  </a:tcPr>
                </a:tc>
                <a:tc>
                  <a:txBody>
                    <a:bodyPr/>
                    <a:lstStyle/>
                    <a:p>
                      <a:pPr algn="r"/>
                      <a:r>
                        <a:rPr lang="en-US" dirty="0">
                          <a:latin typeface="Segoe UI" panose="020B0502040204020203" pitchFamily="34" charset="0"/>
                          <a:cs typeface="Segoe UI" panose="020B0502040204020203" pitchFamily="34" charset="0"/>
                        </a:rPr>
                        <a:t>206</a:t>
                      </a:r>
                    </a:p>
                  </a:txBody>
                  <a:tcPr>
                    <a:solidFill>
                      <a:schemeClr val="bg1">
                        <a:lumMod val="95000"/>
                      </a:schemeClr>
                    </a:solidFill>
                  </a:tcPr>
                </a:tc>
                <a:extLst>
                  <a:ext uri="{0D108BD9-81ED-4DB2-BD59-A6C34878D82A}">
                    <a16:rowId xmlns:a16="http://schemas.microsoft.com/office/drawing/2014/main" val="3145175730"/>
                  </a:ext>
                </a:extLst>
              </a:tr>
              <a:tr h="414310">
                <a:tc>
                  <a:txBody>
                    <a:bodyPr/>
                    <a:lstStyle/>
                    <a:p>
                      <a:r>
                        <a:rPr lang="en-US" b="1" dirty="0">
                          <a:latin typeface="Segoe UI" panose="020B0502040204020203" pitchFamily="34" charset="0"/>
                          <a:cs typeface="Segoe UI" panose="020B0502040204020203" pitchFamily="34" charset="0"/>
                        </a:rPr>
                        <a:t>D-Date School</a:t>
                      </a:r>
                    </a:p>
                  </a:txBody>
                  <a:tcPr>
                    <a:solidFill>
                      <a:schemeClr val="bg1">
                        <a:lumMod val="95000"/>
                      </a:schemeClr>
                    </a:solidFill>
                  </a:tcPr>
                </a:tc>
                <a:tc>
                  <a:txBody>
                    <a:bodyPr/>
                    <a:lstStyle/>
                    <a:p>
                      <a:pPr algn="r"/>
                      <a:r>
                        <a:rPr lang="en-US" dirty="0">
                          <a:latin typeface="Segoe UI" panose="020B0502040204020203" pitchFamily="34" charset="0"/>
                          <a:cs typeface="Segoe UI" panose="020B0502040204020203" pitchFamily="34" charset="0"/>
                        </a:rPr>
                        <a:t>350</a:t>
                      </a:r>
                    </a:p>
                  </a:txBody>
                  <a:tcPr>
                    <a:solidFill>
                      <a:schemeClr val="bg1">
                        <a:lumMod val="95000"/>
                      </a:schemeClr>
                    </a:solidFill>
                  </a:tcPr>
                </a:tc>
                <a:tc>
                  <a:txBody>
                    <a:bodyPr/>
                    <a:lstStyle/>
                    <a:p>
                      <a:pPr algn="r"/>
                      <a:r>
                        <a:rPr lang="en-US" dirty="0">
                          <a:latin typeface="Segoe UI" panose="020B0502040204020203" pitchFamily="34" charset="0"/>
                          <a:cs typeface="Segoe UI" panose="020B0502040204020203" pitchFamily="34" charset="0"/>
                        </a:rPr>
                        <a:t>15</a:t>
                      </a:r>
                    </a:p>
                  </a:txBody>
                  <a:tcPr>
                    <a:solidFill>
                      <a:schemeClr val="bg1">
                        <a:lumMod val="95000"/>
                      </a:schemeClr>
                    </a:solidFill>
                  </a:tcPr>
                </a:tc>
                <a:tc>
                  <a:txBody>
                    <a:bodyPr/>
                    <a:lstStyle/>
                    <a:p>
                      <a:pPr algn="r"/>
                      <a:r>
                        <a:rPr lang="en-US" dirty="0">
                          <a:latin typeface="Segoe UI" panose="020B0502040204020203" pitchFamily="34" charset="0"/>
                          <a:cs typeface="Segoe UI" panose="020B0502040204020203" pitchFamily="34" charset="0"/>
                        </a:rPr>
                        <a:t>365</a:t>
                      </a:r>
                    </a:p>
                  </a:txBody>
                  <a:tcPr>
                    <a:solidFill>
                      <a:schemeClr val="bg1">
                        <a:lumMod val="95000"/>
                      </a:schemeClr>
                    </a:solidFill>
                  </a:tcPr>
                </a:tc>
                <a:extLst>
                  <a:ext uri="{0D108BD9-81ED-4DB2-BD59-A6C34878D82A}">
                    <a16:rowId xmlns:a16="http://schemas.microsoft.com/office/drawing/2014/main" val="2702116829"/>
                  </a:ext>
                </a:extLst>
              </a:tr>
              <a:tr h="414310">
                <a:tc>
                  <a:txBody>
                    <a:bodyPr/>
                    <a:lstStyle/>
                    <a:p>
                      <a:r>
                        <a:rPr lang="en-US" b="1" dirty="0">
                          <a:latin typeface="Segoe UI" panose="020B0502040204020203" pitchFamily="34" charset="0"/>
                          <a:cs typeface="Segoe UI" panose="020B0502040204020203" pitchFamily="34" charset="0"/>
                        </a:rPr>
                        <a:t>Total (Step 1)</a:t>
                      </a:r>
                    </a:p>
                  </a:txBody>
                  <a:tcPr>
                    <a:solidFill>
                      <a:schemeClr val="bg1">
                        <a:lumMod val="85000"/>
                      </a:schemeClr>
                    </a:solidFill>
                  </a:tcPr>
                </a:tc>
                <a:tc>
                  <a:txBody>
                    <a:bodyPr/>
                    <a:lstStyle/>
                    <a:p>
                      <a:pPr algn="r"/>
                      <a:r>
                        <a:rPr lang="en-US" b="1" dirty="0">
                          <a:latin typeface="Segoe UI" panose="020B0502040204020203" pitchFamily="34" charset="0"/>
                          <a:cs typeface="Segoe UI" panose="020B0502040204020203" pitchFamily="34" charset="0"/>
                        </a:rPr>
                        <a:t>1,350</a:t>
                      </a:r>
                    </a:p>
                  </a:txBody>
                  <a:tcPr>
                    <a:solidFill>
                      <a:schemeClr val="bg1">
                        <a:lumMod val="85000"/>
                      </a:schemeClr>
                    </a:solidFill>
                  </a:tcPr>
                </a:tc>
                <a:tc>
                  <a:txBody>
                    <a:bodyPr/>
                    <a:lstStyle/>
                    <a:p>
                      <a:pPr algn="r"/>
                      <a:r>
                        <a:rPr lang="en-US" b="1" dirty="0">
                          <a:latin typeface="Segoe UI" panose="020B0502040204020203" pitchFamily="34" charset="0"/>
                          <a:cs typeface="Segoe UI" panose="020B0502040204020203" pitchFamily="34" charset="0"/>
                        </a:rPr>
                        <a:t>150</a:t>
                      </a:r>
                    </a:p>
                  </a:txBody>
                  <a:tcPr>
                    <a:solidFill>
                      <a:schemeClr val="bg1">
                        <a:lumMod val="85000"/>
                      </a:schemeClr>
                    </a:solidFill>
                  </a:tcPr>
                </a:tc>
                <a:tc>
                  <a:txBody>
                    <a:bodyPr/>
                    <a:lstStyle/>
                    <a:p>
                      <a:pPr algn="r"/>
                      <a:r>
                        <a:rPr lang="en-US" b="1" dirty="0">
                          <a:latin typeface="Segoe UI" panose="020B0502040204020203" pitchFamily="34" charset="0"/>
                          <a:cs typeface="Segoe UI" panose="020B0502040204020203" pitchFamily="34" charset="0"/>
                        </a:rPr>
                        <a:t>1,500</a:t>
                      </a:r>
                    </a:p>
                  </a:txBody>
                  <a:tcPr>
                    <a:solidFill>
                      <a:schemeClr val="bg1">
                        <a:lumMod val="85000"/>
                      </a:schemeClr>
                    </a:solidFill>
                  </a:tcPr>
                </a:tc>
                <a:extLst>
                  <a:ext uri="{0D108BD9-81ED-4DB2-BD59-A6C34878D82A}">
                    <a16:rowId xmlns:a16="http://schemas.microsoft.com/office/drawing/2014/main" val="3892948543"/>
                  </a:ext>
                </a:extLst>
              </a:tr>
              <a:tr h="414310">
                <a:tc rowSpan="2">
                  <a:txBody>
                    <a:bodyPr/>
                    <a:lstStyle/>
                    <a:p>
                      <a:r>
                        <a:rPr lang="en-US" b="1" dirty="0">
                          <a:latin typeface="Segoe UI" panose="020B0502040204020203" pitchFamily="34" charset="0"/>
                          <a:cs typeface="Segoe UI" panose="020B0502040204020203" pitchFamily="34" charset="0"/>
                        </a:rPr>
                        <a:t>Proportionate</a:t>
                      </a:r>
                      <a:r>
                        <a:rPr lang="en-US" b="1" baseline="0" dirty="0">
                          <a:latin typeface="Segoe UI" panose="020B0502040204020203" pitchFamily="34" charset="0"/>
                          <a:cs typeface="Segoe UI" panose="020B0502040204020203" pitchFamily="34" charset="0"/>
                        </a:rPr>
                        <a:t> Share</a:t>
                      </a:r>
                      <a:br>
                        <a:rPr lang="en-US" b="1" baseline="0" dirty="0">
                          <a:latin typeface="Segoe UI" panose="020B0502040204020203" pitchFamily="34" charset="0"/>
                          <a:cs typeface="Segoe UI" panose="020B0502040204020203" pitchFamily="34" charset="0"/>
                        </a:rPr>
                      </a:br>
                      <a:r>
                        <a:rPr lang="en-US" b="1" baseline="0" dirty="0">
                          <a:latin typeface="Segoe UI" panose="020B0502040204020203" pitchFamily="34" charset="0"/>
                          <a:cs typeface="Segoe UI" panose="020B0502040204020203" pitchFamily="34" charset="0"/>
                        </a:rPr>
                        <a:t>(Step 2)</a:t>
                      </a:r>
                      <a:endParaRPr lang="en-US" b="1" dirty="0">
                        <a:latin typeface="Segoe UI" panose="020B0502040204020203" pitchFamily="34" charset="0"/>
                        <a:cs typeface="Segoe UI" panose="020B0502040204020203" pitchFamily="34" charset="0"/>
                      </a:endParaRPr>
                    </a:p>
                  </a:txBody>
                  <a:tcPr>
                    <a:solidFill>
                      <a:schemeClr val="accent4">
                        <a:lumMod val="20000"/>
                        <a:lumOff val="80000"/>
                      </a:schemeClr>
                    </a:solidFill>
                  </a:tcPr>
                </a:tc>
                <a:tc>
                  <a:txBody>
                    <a:bodyPr/>
                    <a:lstStyle/>
                    <a:p>
                      <a:pPr algn="r"/>
                      <a:r>
                        <a:rPr lang="en-US" b="0" dirty="0">
                          <a:latin typeface="Segoe UI" panose="020B0502040204020203" pitchFamily="34" charset="0"/>
                          <a:cs typeface="Segoe UI" panose="020B0502040204020203" pitchFamily="34" charset="0"/>
                        </a:rPr>
                        <a:t>90%</a:t>
                      </a:r>
                    </a:p>
                  </a:txBody>
                  <a:tcPr>
                    <a:solidFill>
                      <a:schemeClr val="accent4">
                        <a:lumMod val="20000"/>
                        <a:lumOff val="80000"/>
                      </a:schemeClr>
                    </a:solidFill>
                  </a:tcPr>
                </a:tc>
                <a:tc>
                  <a:txBody>
                    <a:bodyPr/>
                    <a:lstStyle/>
                    <a:p>
                      <a:pPr algn="r"/>
                      <a:r>
                        <a:rPr lang="en-US" b="0" dirty="0">
                          <a:latin typeface="Segoe UI" panose="020B0502040204020203" pitchFamily="34" charset="0"/>
                          <a:cs typeface="Segoe UI" panose="020B0502040204020203" pitchFamily="34" charset="0"/>
                        </a:rPr>
                        <a:t>10%</a:t>
                      </a:r>
                    </a:p>
                  </a:txBody>
                  <a:tcPr>
                    <a:solidFill>
                      <a:schemeClr val="accent4">
                        <a:lumMod val="20000"/>
                        <a:lumOff val="80000"/>
                      </a:schemeClr>
                    </a:solidFill>
                  </a:tcPr>
                </a:tc>
                <a:tc rowSpan="2">
                  <a:txBody>
                    <a:bodyPr/>
                    <a:lstStyle/>
                    <a:p>
                      <a:endParaRPr lang="en-US" dirty="0"/>
                    </a:p>
                  </a:txBody>
                  <a:tcPr>
                    <a:solidFill>
                      <a:schemeClr val="tx1"/>
                    </a:solidFill>
                  </a:tcPr>
                </a:tc>
                <a:extLst>
                  <a:ext uri="{0D108BD9-81ED-4DB2-BD59-A6C34878D82A}">
                    <a16:rowId xmlns:a16="http://schemas.microsoft.com/office/drawing/2014/main" val="3321385453"/>
                  </a:ext>
                </a:extLst>
              </a:tr>
              <a:tr h="607277">
                <a:tc vMerge="1">
                  <a:txBody>
                    <a:bodyPr/>
                    <a:lstStyle/>
                    <a:p>
                      <a:endParaRPr lang="en-US" dirty="0"/>
                    </a:p>
                  </a:txBody>
                  <a:tcPr/>
                </a:tc>
                <a:tc>
                  <a:txBody>
                    <a:bodyPr/>
                    <a:lstStyle/>
                    <a:p>
                      <a:pPr algn="r"/>
                      <a:r>
                        <a:rPr lang="en-US" b="0" dirty="0">
                          <a:latin typeface="Segoe UI" panose="020B0502040204020203" pitchFamily="34" charset="0"/>
                          <a:cs typeface="Segoe UI" panose="020B0502040204020203" pitchFamily="34" charset="0"/>
                        </a:rPr>
                        <a:t>$900,000</a:t>
                      </a:r>
                    </a:p>
                  </a:txBody>
                  <a:tcPr>
                    <a:solidFill>
                      <a:schemeClr val="accent4">
                        <a:lumMod val="20000"/>
                        <a:lumOff val="80000"/>
                      </a:schemeClr>
                    </a:solidFill>
                  </a:tcPr>
                </a:tc>
                <a:tc>
                  <a:txBody>
                    <a:bodyPr/>
                    <a:lstStyle/>
                    <a:p>
                      <a:pPr algn="r"/>
                      <a:r>
                        <a:rPr lang="en-US" b="0" dirty="0">
                          <a:latin typeface="Segoe UI" panose="020B0502040204020203" pitchFamily="34" charset="0"/>
                          <a:cs typeface="Segoe UI" panose="020B0502040204020203" pitchFamily="34" charset="0"/>
                        </a:rPr>
                        <a:t>$100,000</a:t>
                      </a:r>
                    </a:p>
                  </a:txBody>
                  <a:tcPr>
                    <a:solidFill>
                      <a:schemeClr val="accent4">
                        <a:lumMod val="20000"/>
                        <a:lumOff val="80000"/>
                      </a:schemeClr>
                    </a:solidFill>
                  </a:tcPr>
                </a:tc>
                <a:tc vMerge="1">
                  <a:txBody>
                    <a:bodyPr/>
                    <a:lstStyle/>
                    <a:p>
                      <a:endParaRPr lang="en-US" dirty="0"/>
                    </a:p>
                  </a:txBody>
                  <a:tcPr/>
                </a:tc>
                <a:extLst>
                  <a:ext uri="{0D108BD9-81ED-4DB2-BD59-A6C34878D82A}">
                    <a16:rowId xmlns:a16="http://schemas.microsoft.com/office/drawing/2014/main" val="3988394746"/>
                  </a:ext>
                </a:extLst>
              </a:tr>
            </a:tbl>
          </a:graphicData>
        </a:graphic>
      </p:graphicFrame>
    </p:spTree>
    <p:extLst>
      <p:ext uri="{BB962C8B-B14F-4D97-AF65-F5344CB8AC3E}">
        <p14:creationId xmlns:p14="http://schemas.microsoft.com/office/powerpoint/2010/main" val="4065722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picture containing drawing&#10;&#10;Description automatically generated">
            <a:extLst>
              <a:ext uri="{FF2B5EF4-FFF2-40B4-BE49-F238E27FC236}">
                <a16:creationId xmlns:a16="http://schemas.microsoft.com/office/drawing/2014/main" id="{5464EDA9-D784-4AFA-A566-352A7E5DE6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4498" y="2326679"/>
            <a:ext cx="4817593" cy="1142999"/>
          </a:xfrm>
          <a:prstGeom prst="rect">
            <a:avLst/>
          </a:prstGeom>
        </p:spPr>
      </p:pic>
      <p:sp>
        <p:nvSpPr>
          <p:cNvPr id="2" name="Title 1"/>
          <p:cNvSpPr>
            <a:spLocks noGrp="1"/>
          </p:cNvSpPr>
          <p:nvPr>
            <p:ph type="title"/>
          </p:nvPr>
        </p:nvSpPr>
        <p:spPr>
          <a:xfrm>
            <a:off x="640597" y="197146"/>
            <a:ext cx="10972800" cy="1143000"/>
          </a:xfrm>
        </p:spPr>
        <p:txBody>
          <a:bodyPr>
            <a:normAutofit/>
          </a:bodyPr>
          <a:lstStyle/>
          <a:p>
            <a:r>
              <a:rPr lang="en-US" sz="4000" dirty="0">
                <a:latin typeface="Franklin Gothic Demi" panose="020B0703020102020204" pitchFamily="34" charset="0"/>
              </a:rPr>
              <a:t>Title I Part A in GMS</a:t>
            </a:r>
          </a:p>
        </p:txBody>
      </p:sp>
      <p:pic>
        <p:nvPicPr>
          <p:cNvPr id="7" name="Content Placeholder 6" descr="A screenshot of a social media post&#10;&#10;Description automatically generated">
            <a:extLst>
              <a:ext uri="{FF2B5EF4-FFF2-40B4-BE49-F238E27FC236}">
                <a16:creationId xmlns:a16="http://schemas.microsoft.com/office/drawing/2014/main" id="{85B82CB3-25AF-4F5A-AD39-34F590EEA59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64499" y="3440651"/>
            <a:ext cx="6178129" cy="2350548"/>
          </a:xfrm>
        </p:spPr>
      </p:pic>
      <p:pic>
        <p:nvPicPr>
          <p:cNvPr id="9" name="Picture 8">
            <a:extLst>
              <a:ext uri="{FF2B5EF4-FFF2-40B4-BE49-F238E27FC236}">
                <a16:creationId xmlns:a16="http://schemas.microsoft.com/office/drawing/2014/main" id="{C9FDAD5A-D06C-4201-AFFA-DE449E175F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10632" y="3469673"/>
            <a:ext cx="6329730" cy="2306057"/>
          </a:xfrm>
          <a:prstGeom prst="rect">
            <a:avLst/>
          </a:prstGeom>
        </p:spPr>
      </p:pic>
      <p:pic>
        <p:nvPicPr>
          <p:cNvPr id="15" name="Picture 14" descr="A close up of a sign&#10;&#10;Description automatically generated">
            <a:extLst>
              <a:ext uri="{FF2B5EF4-FFF2-40B4-BE49-F238E27FC236}">
                <a16:creationId xmlns:a16="http://schemas.microsoft.com/office/drawing/2014/main" id="{CF76D74E-2201-4E44-89E4-5665CBED90B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0771" y="2317673"/>
            <a:ext cx="6279592" cy="1137494"/>
          </a:xfrm>
          <a:prstGeom prst="rect">
            <a:avLst/>
          </a:prstGeom>
        </p:spPr>
      </p:pic>
      <p:sp>
        <p:nvSpPr>
          <p:cNvPr id="16" name="TextBox 15">
            <a:extLst>
              <a:ext uri="{FF2B5EF4-FFF2-40B4-BE49-F238E27FC236}">
                <a16:creationId xmlns:a16="http://schemas.microsoft.com/office/drawing/2014/main" id="{1104738F-4FE1-424B-9CDA-D0E1AAF6762A}"/>
              </a:ext>
            </a:extLst>
          </p:cNvPr>
          <p:cNvSpPr txBox="1"/>
          <p:nvPr/>
        </p:nvSpPr>
        <p:spPr>
          <a:xfrm>
            <a:off x="957944" y="1494574"/>
            <a:ext cx="5646056" cy="523220"/>
          </a:xfrm>
          <a:prstGeom prst="rect">
            <a:avLst/>
          </a:prstGeom>
          <a:noFill/>
        </p:spPr>
        <p:txBody>
          <a:bodyPr wrap="square" rtlCol="0">
            <a:spAutoFit/>
          </a:bodyPr>
          <a:lstStyle/>
          <a:p>
            <a:r>
              <a:rPr lang="en-US" sz="2800"/>
              <a:t>Targeting and Ranking</a:t>
            </a:r>
            <a:r>
              <a:rPr lang="en-US" sz="2800" dirty="0"/>
              <a:t>, Step 1A:</a:t>
            </a:r>
            <a:endParaRPr lang="en-US" sz="2400" dirty="0"/>
          </a:p>
        </p:txBody>
      </p:sp>
      <p:sp>
        <p:nvSpPr>
          <p:cNvPr id="17" name="Oval 16">
            <a:extLst>
              <a:ext uri="{FF2B5EF4-FFF2-40B4-BE49-F238E27FC236}">
                <a16:creationId xmlns:a16="http://schemas.microsoft.com/office/drawing/2014/main" id="{18DB65F4-17A3-49B8-9D0D-8C9249DCCFDF}"/>
              </a:ext>
            </a:extLst>
          </p:cNvPr>
          <p:cNvSpPr/>
          <p:nvPr/>
        </p:nvSpPr>
        <p:spPr>
          <a:xfrm>
            <a:off x="8084783" y="3484189"/>
            <a:ext cx="3528614" cy="80412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3207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070C9-0606-4B78-9556-4C938881B8D2}"/>
              </a:ext>
            </a:extLst>
          </p:cNvPr>
          <p:cNvSpPr>
            <a:spLocks noGrp="1"/>
          </p:cNvSpPr>
          <p:nvPr>
            <p:ph type="title"/>
          </p:nvPr>
        </p:nvSpPr>
        <p:spPr/>
        <p:txBody>
          <a:bodyPr/>
          <a:lstStyle/>
          <a:p>
            <a:r>
              <a:rPr lang="en-US" sz="4000" dirty="0">
                <a:latin typeface="Franklin Gothic Demi" panose="020B0703020102020204" pitchFamily="34" charset="0"/>
              </a:rPr>
              <a:t>Does she drive Title IA funds?</a:t>
            </a:r>
          </a:p>
        </p:txBody>
      </p:sp>
      <p:sp>
        <p:nvSpPr>
          <p:cNvPr id="3" name="Content Placeholder 2">
            <a:extLst>
              <a:ext uri="{FF2B5EF4-FFF2-40B4-BE49-F238E27FC236}">
                <a16:creationId xmlns:a16="http://schemas.microsoft.com/office/drawing/2014/main" id="{8E24BD11-C0CB-49E3-93EC-3BE57C61483D}"/>
              </a:ext>
            </a:extLst>
          </p:cNvPr>
          <p:cNvSpPr>
            <a:spLocks noGrp="1"/>
          </p:cNvSpPr>
          <p:nvPr>
            <p:ph idx="1"/>
          </p:nvPr>
        </p:nvSpPr>
        <p:spPr>
          <a:xfrm>
            <a:off x="609600" y="1441702"/>
            <a:ext cx="10972800" cy="4525963"/>
          </a:xfrm>
        </p:spPr>
        <p:txBody>
          <a:bodyPr/>
          <a:lstStyle/>
          <a:p>
            <a:pPr marL="0" indent="0">
              <a:buNone/>
            </a:pPr>
            <a:r>
              <a:rPr lang="en-US" sz="2800" dirty="0"/>
              <a:t>A fourth grader who lives in the Essex-Westford SD attends Mater Christi, an eligible independent school in Burlington.</a:t>
            </a:r>
          </a:p>
          <a:p>
            <a:pPr marL="971550" lvl="1" indent="-514350">
              <a:buFont typeface="+mj-lt"/>
              <a:buAutoNum type="arabicPeriod"/>
            </a:pPr>
            <a:r>
              <a:rPr lang="en-US" dirty="0"/>
              <a:t>The student’s family is not low-income, but she resides in the attendance area of a Title I elementary school.</a:t>
            </a:r>
          </a:p>
          <a:p>
            <a:pPr marL="971550" lvl="1" indent="-514350">
              <a:buFont typeface="+mj-lt"/>
              <a:buAutoNum type="arabicPeriod"/>
            </a:pPr>
            <a:r>
              <a:rPr lang="en-US" dirty="0"/>
              <a:t>The student’s family is low-income, but she resides in the attendance are of a non-Title I elementary school.</a:t>
            </a:r>
          </a:p>
          <a:p>
            <a:pPr marL="971550" lvl="1" indent="-514350">
              <a:buFont typeface="+mj-lt"/>
              <a:buAutoNum type="arabicPeriod"/>
            </a:pPr>
            <a:r>
              <a:rPr lang="en-US" dirty="0"/>
              <a:t>The student’s family is low-income, and she resides in the attendance area of a Title I elementary school.</a:t>
            </a:r>
          </a:p>
        </p:txBody>
      </p:sp>
    </p:spTree>
    <p:extLst>
      <p:ext uri="{BB962C8B-B14F-4D97-AF65-F5344CB8AC3E}">
        <p14:creationId xmlns:p14="http://schemas.microsoft.com/office/powerpoint/2010/main" val="1136877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0153"/>
            <a:ext cx="10324454" cy="990600"/>
          </a:xfrm>
        </p:spPr>
        <p:txBody>
          <a:bodyPr/>
          <a:lstStyle/>
          <a:p>
            <a:r>
              <a:rPr lang="en-US" sz="4000" dirty="0">
                <a:latin typeface="Franklin Gothic Demi" panose="020B0703020102020204" pitchFamily="34" charset="0"/>
              </a:rPr>
              <a:t>Title I Part A &amp; Independent School Services</a:t>
            </a:r>
          </a:p>
        </p:txBody>
      </p:sp>
      <p:sp>
        <p:nvSpPr>
          <p:cNvPr id="3" name="Content Placeholder 2"/>
          <p:cNvSpPr>
            <a:spLocks noGrp="1"/>
          </p:cNvSpPr>
          <p:nvPr>
            <p:ph idx="1"/>
          </p:nvPr>
        </p:nvSpPr>
        <p:spPr>
          <a:xfrm>
            <a:off x="1066801" y="1737518"/>
            <a:ext cx="10324454" cy="4097225"/>
          </a:xfrm>
        </p:spPr>
        <p:txBody>
          <a:bodyPr/>
          <a:lstStyle/>
          <a:p>
            <a:r>
              <a:rPr lang="en-US" sz="2800" dirty="0">
                <a:latin typeface="Palatino Linotype" panose="02040502050505030304" pitchFamily="18" charset="0"/>
              </a:rPr>
              <a:t>Resident LEA is responsible for providing services for its eligible students, even if the students attend an independent school in another LEA.</a:t>
            </a:r>
          </a:p>
          <a:p>
            <a:endParaRPr lang="en-US" sz="2800" dirty="0">
              <a:latin typeface="Palatino Linotype" panose="02040502050505030304" pitchFamily="18" charset="0"/>
            </a:endParaRPr>
          </a:p>
          <a:p>
            <a:r>
              <a:rPr lang="en-US" sz="2800" dirty="0">
                <a:latin typeface="Palatino Linotype" panose="02040502050505030304" pitchFamily="18" charset="0"/>
              </a:rPr>
              <a:t>Resident district may contract with another district to provide services.</a:t>
            </a:r>
          </a:p>
          <a:p>
            <a:endParaRPr lang="en-US" sz="2800" dirty="0">
              <a:latin typeface="Palatino Linotype" panose="02040502050505030304" pitchFamily="18" charset="0"/>
            </a:endParaRPr>
          </a:p>
          <a:p>
            <a:r>
              <a:rPr lang="en-US" sz="2800" dirty="0">
                <a:latin typeface="Palatino Linotype" panose="02040502050505030304" pitchFamily="18" charset="0"/>
              </a:rPr>
              <a:t>Services must be Targeted Assistance</a:t>
            </a:r>
          </a:p>
          <a:p>
            <a:endParaRPr lang="en-US" sz="2400" dirty="0">
              <a:latin typeface="Palatino Linotype" panose="02040502050505030304" pitchFamily="18" charset="0"/>
            </a:endParaRPr>
          </a:p>
          <a:p>
            <a:endParaRPr lang="en-US" sz="2800" dirty="0">
              <a:latin typeface="Palatino Linotype" panose="02040502050505030304" pitchFamily="18" charset="0"/>
            </a:endParaRPr>
          </a:p>
          <a:p>
            <a:endParaRPr lang="en-US" dirty="0">
              <a:latin typeface="Palatino Linotype" panose="02040502050505030304" pitchFamily="18" charset="0"/>
            </a:endParaRPr>
          </a:p>
        </p:txBody>
      </p:sp>
    </p:spTree>
    <p:extLst>
      <p:ext uri="{BB962C8B-B14F-4D97-AF65-F5344CB8AC3E}">
        <p14:creationId xmlns:p14="http://schemas.microsoft.com/office/powerpoint/2010/main" val="2292306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25714" y="1441702"/>
            <a:ext cx="11181443" cy="5570756"/>
          </a:xfrm>
          <a:prstGeom prst="rect">
            <a:avLst/>
          </a:prstGeom>
        </p:spPr>
        <p:txBody>
          <a:bodyPr wrap="square" anchor="t">
            <a:spAutoFit/>
          </a:bodyPr>
          <a:lstStyle/>
          <a:p>
            <a:pPr marL="342900" indent="-342900">
              <a:buFont typeface="Arial"/>
              <a:buChar char="•"/>
            </a:pPr>
            <a:r>
              <a:rPr lang="en-US" sz="2800" dirty="0">
                <a:latin typeface="+mn-lt"/>
                <a:ea typeface="Calibri" panose="020F0502020204030204" pitchFamily="34" charset="0"/>
                <a:cs typeface="Times New Roman"/>
              </a:rPr>
              <a:t>Academic interventions</a:t>
            </a:r>
          </a:p>
          <a:p>
            <a:pPr marL="342900" indent="-342900">
              <a:buFont typeface="Arial"/>
              <a:buChar char="•"/>
            </a:pPr>
            <a:r>
              <a:rPr lang="en-US" sz="2800" dirty="0">
                <a:latin typeface="+mn-lt"/>
                <a:ea typeface="Calibri" panose="020F0502020204030204" pitchFamily="34" charset="0"/>
                <a:cs typeface="Times New Roman"/>
              </a:rPr>
              <a:t>Extended learning time and tutoring</a:t>
            </a:r>
          </a:p>
          <a:p>
            <a:pPr marL="342900" indent="-342900">
              <a:buFont typeface="Arial"/>
              <a:buChar char="•"/>
            </a:pPr>
            <a:r>
              <a:rPr lang="en-US" sz="2800" dirty="0">
                <a:latin typeface="+mn-lt"/>
                <a:ea typeface="Calibri" panose="020F0502020204030204" pitchFamily="34" charset="0"/>
                <a:cs typeface="Times New Roman"/>
              </a:rPr>
              <a:t>Supplemental professional learning for teachers in support of eligible students</a:t>
            </a:r>
          </a:p>
          <a:p>
            <a:pPr marL="342900" indent="-342900">
              <a:buFont typeface="Arial"/>
              <a:buChar char="•"/>
            </a:pPr>
            <a:r>
              <a:rPr lang="en-US" sz="2800" dirty="0">
                <a:latin typeface="+mn-lt"/>
                <a:ea typeface="Calibri" panose="020F0502020204030204" pitchFamily="34" charset="0"/>
                <a:cs typeface="Times New Roman"/>
              </a:rPr>
              <a:t>Supplies/materials to implement initiatives </a:t>
            </a:r>
            <a:endParaRPr lang="en-US" sz="2800" dirty="0">
              <a:latin typeface="+mn-lt"/>
              <a:ea typeface="Calibri" panose="020F0502020204030204" pitchFamily="34" charset="0"/>
              <a:cs typeface="Times New Roman" panose="02020603050405020304" pitchFamily="18" charset="0"/>
            </a:endParaRPr>
          </a:p>
          <a:p>
            <a:pPr marL="342900" indent="-342900">
              <a:buFont typeface="Arial"/>
              <a:buChar char="•"/>
            </a:pPr>
            <a:r>
              <a:rPr lang="en-US" sz="2800" dirty="0">
                <a:latin typeface="+mn-lt"/>
                <a:ea typeface="Calibri" panose="020F0502020204030204" pitchFamily="34" charset="0"/>
                <a:cs typeface="Times New Roman"/>
              </a:rPr>
              <a:t>Parent and Family Engagement activities (families of eligible students)</a:t>
            </a:r>
          </a:p>
          <a:p>
            <a:pPr marL="342900" indent="-342900">
              <a:buFont typeface="Arial"/>
              <a:buChar char="•"/>
            </a:pPr>
            <a:r>
              <a:rPr lang="en-US" sz="2800" dirty="0">
                <a:latin typeface="+mn-lt"/>
                <a:ea typeface="Calibri" panose="020F0502020204030204" pitchFamily="34" charset="0"/>
                <a:cs typeface="Times New Roman"/>
              </a:rPr>
              <a:t>Other</a:t>
            </a:r>
          </a:p>
          <a:p>
            <a:pPr marL="342900" indent="-342900">
              <a:buFont typeface="Arial"/>
              <a:buChar char="•"/>
            </a:pPr>
            <a:endParaRPr lang="en-US" sz="2800" dirty="0">
              <a:latin typeface="+mn-lt"/>
              <a:ea typeface="Calibri" panose="020F0502020204030204" pitchFamily="34" charset="0"/>
              <a:cs typeface="Times New Roman"/>
            </a:endParaRPr>
          </a:p>
          <a:p>
            <a:r>
              <a:rPr lang="en-US" sz="2800" dirty="0">
                <a:latin typeface="+mn-lt"/>
                <a:ea typeface="Calibri" panose="020F0502020204030204" pitchFamily="34" charset="0"/>
                <a:cs typeface="Times New Roman"/>
              </a:rPr>
              <a:t>Simply providing a school with instructional materials is not allowable- supplies alone would not be a viable program</a:t>
            </a:r>
          </a:p>
          <a:p>
            <a:endParaRPr lang="en-US" sz="2400" dirty="0">
              <a:solidFill>
                <a:srgbClr val="C00000"/>
              </a:solidFill>
              <a:latin typeface="+mn-lt"/>
              <a:ea typeface="Calibri" panose="020F0502020204030204" pitchFamily="34" charset="0"/>
              <a:cs typeface="Times New Roman"/>
            </a:endParaRPr>
          </a:p>
          <a:p>
            <a:endParaRPr lang="en-US" sz="2400" dirty="0">
              <a:solidFill>
                <a:srgbClr val="C00000"/>
              </a:solidFill>
              <a:latin typeface="+mn-lt"/>
              <a:ea typeface="Calibri" panose="020F0502020204030204" pitchFamily="34" charset="0"/>
              <a:cs typeface="Times New Roman"/>
            </a:endParaRPr>
          </a:p>
        </p:txBody>
      </p:sp>
      <p:sp>
        <p:nvSpPr>
          <p:cNvPr id="7" name="Title 6">
            <a:extLst>
              <a:ext uri="{FF2B5EF4-FFF2-40B4-BE49-F238E27FC236}">
                <a16:creationId xmlns:a16="http://schemas.microsoft.com/office/drawing/2014/main" id="{54B68A61-9B5D-4824-B03D-A2874C0EE064}"/>
              </a:ext>
            </a:extLst>
          </p:cNvPr>
          <p:cNvSpPr>
            <a:spLocks noGrp="1"/>
          </p:cNvSpPr>
          <p:nvPr>
            <p:ph type="title"/>
          </p:nvPr>
        </p:nvSpPr>
        <p:spPr/>
        <p:txBody>
          <a:bodyPr>
            <a:normAutofit/>
          </a:bodyPr>
          <a:lstStyle/>
          <a:p>
            <a:r>
              <a:rPr lang="en-US" sz="4000" dirty="0">
                <a:latin typeface="Franklin Gothic Demi" panose="020B0703020102020204" pitchFamily="34" charset="0"/>
                <a:ea typeface="+mj-lt"/>
                <a:cs typeface="+mj-lt"/>
              </a:rPr>
              <a:t>Allowable Uses of Title IA</a:t>
            </a:r>
          </a:p>
        </p:txBody>
      </p:sp>
    </p:spTree>
    <p:extLst>
      <p:ext uri="{BB962C8B-B14F-4D97-AF65-F5344CB8AC3E}">
        <p14:creationId xmlns:p14="http://schemas.microsoft.com/office/powerpoint/2010/main" val="30376031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81012"/>
            <a:ext cx="10967634" cy="1143000"/>
          </a:xfrm>
        </p:spPr>
        <p:txBody>
          <a:bodyPr>
            <a:noAutofit/>
          </a:bodyPr>
          <a:lstStyle/>
          <a:p>
            <a:r>
              <a:rPr lang="en-US" dirty="0">
                <a:latin typeface="Franklin Gothic Demi" panose="020B0703020102020204" pitchFamily="34" charset="0"/>
              </a:rPr>
              <a:t>Student </a:t>
            </a:r>
            <a:r>
              <a:rPr lang="en-US" sz="4000" dirty="0">
                <a:latin typeface="Franklin Gothic Demi" panose="020B0703020102020204" pitchFamily="34" charset="0"/>
              </a:rPr>
              <a:t>Eligibility</a:t>
            </a:r>
            <a:r>
              <a:rPr lang="en-US" dirty="0">
                <a:latin typeface="Franklin Gothic Demi" panose="020B0703020102020204" pitchFamily="34" charset="0"/>
              </a:rPr>
              <a:t> to Participate in Service</a:t>
            </a:r>
          </a:p>
        </p:txBody>
      </p:sp>
      <p:sp>
        <p:nvSpPr>
          <p:cNvPr id="3" name="Content Placeholder 2"/>
          <p:cNvSpPr>
            <a:spLocks noGrp="1"/>
          </p:cNvSpPr>
          <p:nvPr>
            <p:ph idx="1"/>
          </p:nvPr>
        </p:nvSpPr>
        <p:spPr>
          <a:xfrm>
            <a:off x="984278" y="2059006"/>
            <a:ext cx="10592956" cy="3514141"/>
          </a:xfrm>
        </p:spPr>
        <p:txBody>
          <a:bodyPr>
            <a:normAutofit/>
          </a:bodyPr>
          <a:lstStyle/>
          <a:p>
            <a:pPr marL="0" indent="0">
              <a:buNone/>
              <a:defRPr/>
            </a:pPr>
            <a:r>
              <a:rPr lang="en-US" sz="2800" dirty="0">
                <a:latin typeface="Palatino Linotype" panose="02040502050505030304" pitchFamily="18" charset="0"/>
                <a:cs typeface="Segoe UI" panose="020B0502040204020203" pitchFamily="34" charset="0"/>
              </a:rPr>
              <a:t>1. Resides in participating public school attendance area (i.e., the area of a Title I Part A School); and</a:t>
            </a:r>
          </a:p>
          <a:p>
            <a:pPr>
              <a:buFont typeface="Arial" panose="020B0604020202020204" pitchFamily="34" charset="0"/>
              <a:buChar char="•"/>
              <a:defRPr/>
            </a:pPr>
            <a:endParaRPr lang="en-US" sz="1400" dirty="0">
              <a:latin typeface="Palatino Linotype" panose="02040502050505030304" pitchFamily="18" charset="0"/>
              <a:cs typeface="Segoe UI" panose="020B0502040204020203" pitchFamily="34" charset="0"/>
            </a:endParaRPr>
          </a:p>
          <a:p>
            <a:pPr marL="0" indent="0">
              <a:buNone/>
              <a:defRPr/>
            </a:pPr>
            <a:r>
              <a:rPr lang="en-US" sz="2800" dirty="0">
                <a:latin typeface="Palatino Linotype" panose="02040502050505030304" pitchFamily="18" charset="0"/>
                <a:cs typeface="Segoe UI" panose="020B0502040204020203" pitchFamily="34" charset="0"/>
              </a:rPr>
              <a:t>2. Identified as eligible for services through multiple, educationally-related criteria.</a:t>
            </a:r>
          </a:p>
          <a:p>
            <a:pPr marL="0" indent="0">
              <a:buNone/>
              <a:defRPr/>
            </a:pPr>
            <a:endParaRPr lang="en-US" sz="1400" dirty="0">
              <a:latin typeface="Palatino Linotype" panose="02040502050505030304" pitchFamily="18" charset="0"/>
              <a:cs typeface="Segoe UI" panose="020B0502040204020203" pitchFamily="34" charset="0"/>
            </a:endParaRPr>
          </a:p>
          <a:p>
            <a:pPr marL="0" indent="0">
              <a:buNone/>
              <a:defRPr/>
            </a:pPr>
            <a:r>
              <a:rPr lang="en-US" sz="2800" dirty="0">
                <a:latin typeface="Palatino Linotype" panose="02040502050505030304" pitchFamily="18" charset="0"/>
                <a:cs typeface="Segoe UI" panose="020B0502040204020203" pitchFamily="34" charset="0"/>
              </a:rPr>
              <a:t>Poverty is what drives funds to the independent school—it is not the criteria for determining which students to serve</a:t>
            </a:r>
          </a:p>
          <a:p>
            <a:endParaRPr lang="en-US" sz="2800" dirty="0"/>
          </a:p>
        </p:txBody>
      </p:sp>
      <p:sp>
        <p:nvSpPr>
          <p:cNvPr id="4" name="Slide Number Placeholder 3"/>
          <p:cNvSpPr>
            <a:spLocks noGrp="1"/>
          </p:cNvSpPr>
          <p:nvPr>
            <p:ph type="sldNum" sz="quarter" idx="4294967295"/>
          </p:nvPr>
        </p:nvSpPr>
        <p:spPr>
          <a:xfrm>
            <a:off x="9685338" y="6015038"/>
            <a:ext cx="982662" cy="361950"/>
          </a:xfrm>
          <a:prstGeom prst="rect">
            <a:avLst/>
          </a:prstGeom>
        </p:spPr>
        <p:txBody>
          <a:bodyPr/>
          <a:lstStyle/>
          <a:p>
            <a:fld id="{6113E31D-E2AB-40D1-8B51-AFA5AFEF393A}" type="slidenum">
              <a:rPr lang="en-US" smtClean="0"/>
              <a:pPr/>
              <a:t>26</a:t>
            </a:fld>
            <a:endParaRPr lang="en-US" dirty="0"/>
          </a:p>
        </p:txBody>
      </p:sp>
    </p:spTree>
    <p:extLst>
      <p:ext uri="{BB962C8B-B14F-4D97-AF65-F5344CB8AC3E}">
        <p14:creationId xmlns:p14="http://schemas.microsoft.com/office/powerpoint/2010/main" val="23055583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0400" y="2119128"/>
            <a:ext cx="10871200" cy="1470025"/>
          </a:xfrm>
        </p:spPr>
        <p:txBody>
          <a:bodyPr/>
          <a:lstStyle/>
          <a:p>
            <a:r>
              <a:rPr lang="en-US" dirty="0">
                <a:latin typeface="Franklin Gothic Demi" panose="020B0703020102020204" pitchFamily="34" charset="0"/>
              </a:rPr>
              <a:t>Title II Part A and Title IV Part A</a:t>
            </a:r>
          </a:p>
        </p:txBody>
      </p:sp>
    </p:spTree>
    <p:extLst>
      <p:ext uri="{BB962C8B-B14F-4D97-AF65-F5344CB8AC3E}">
        <p14:creationId xmlns:p14="http://schemas.microsoft.com/office/powerpoint/2010/main" val="34586837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Franklin Gothic Demi" panose="020B0703020102020204" pitchFamily="34" charset="0"/>
              </a:rPr>
              <a:t>Determining the Title II or Title IV Amount</a:t>
            </a:r>
          </a:p>
        </p:txBody>
      </p:sp>
      <p:sp>
        <p:nvSpPr>
          <p:cNvPr id="3" name="Content Placeholder 2"/>
          <p:cNvSpPr>
            <a:spLocks noGrp="1"/>
          </p:cNvSpPr>
          <p:nvPr>
            <p:ph idx="1"/>
          </p:nvPr>
        </p:nvSpPr>
        <p:spPr>
          <a:xfrm>
            <a:off x="754743" y="1806004"/>
            <a:ext cx="10827657" cy="4209033"/>
          </a:xfrm>
        </p:spPr>
        <p:txBody>
          <a:bodyPr>
            <a:normAutofit lnSpcReduction="10000"/>
          </a:bodyPr>
          <a:lstStyle/>
          <a:p>
            <a:pPr marL="514350" indent="-514350">
              <a:buFont typeface="+mj-lt"/>
              <a:buAutoNum type="arabicPeriod"/>
            </a:pPr>
            <a:r>
              <a:rPr lang="en-US" sz="2800" dirty="0">
                <a:latin typeface="Palatino Linotype" panose="02040502050505030304" pitchFamily="18" charset="0"/>
                <a:cs typeface="Segoe UI" panose="020B0502040204020203" pitchFamily="34" charset="0"/>
              </a:rPr>
              <a:t>The LEA determines the total enrollment of public schools &amp; total enrollment of participating independent schools within the physical boundaries of the LEA</a:t>
            </a:r>
          </a:p>
          <a:p>
            <a:pPr marL="514350" indent="-514350">
              <a:buFont typeface="+mj-lt"/>
              <a:buAutoNum type="arabicPeriod"/>
            </a:pPr>
            <a:endParaRPr lang="en-US" sz="2800" dirty="0">
              <a:latin typeface="Palatino Linotype" panose="02040502050505030304" pitchFamily="18" charset="0"/>
              <a:cs typeface="Segoe UI" panose="020B0502040204020203" pitchFamily="34" charset="0"/>
            </a:endParaRPr>
          </a:p>
          <a:p>
            <a:pPr marL="514350" indent="-514350">
              <a:buFont typeface="+mj-lt"/>
              <a:buAutoNum type="arabicPeriod"/>
            </a:pPr>
            <a:r>
              <a:rPr lang="en-US" sz="2800" dirty="0">
                <a:latin typeface="Palatino Linotype" panose="02040502050505030304" pitchFamily="18" charset="0"/>
                <a:cs typeface="Segoe UI" panose="020B0502040204020203" pitchFamily="34" charset="0"/>
              </a:rPr>
              <a:t>The LEA applies these proportions to the total IIA or IVA allocation (minus reasonable administration costs) to determine the equitable services set-aside amount </a:t>
            </a:r>
          </a:p>
          <a:p>
            <a:pPr marL="514350" indent="-514350">
              <a:buFont typeface="+mj-lt"/>
              <a:buAutoNum type="arabicPeriod"/>
            </a:pPr>
            <a:endParaRPr lang="en-US" sz="1200" dirty="0">
              <a:latin typeface="Palatino Linotype" panose="02040502050505030304" pitchFamily="18" charset="0"/>
              <a:cs typeface="Segoe UI" panose="020B0502040204020203" pitchFamily="34" charset="0"/>
            </a:endParaRPr>
          </a:p>
          <a:p>
            <a:pPr marL="0" indent="0">
              <a:buNone/>
            </a:pPr>
            <a:r>
              <a:rPr lang="en-US" sz="2800" dirty="0">
                <a:latin typeface="Palatino Linotype" panose="02040502050505030304" pitchFamily="18" charset="0"/>
                <a:cs typeface="Segoe UI" panose="020B0502040204020203" pitchFamily="34" charset="0"/>
              </a:rPr>
              <a:t>LEAs and independent schools should work together to determine acceptable, accurate enrollment numbers.</a:t>
            </a:r>
          </a:p>
          <a:p>
            <a:pPr marL="514350" indent="-514350">
              <a:buFont typeface="+mj-lt"/>
              <a:buAutoNum type="arabicPeriod"/>
            </a:pPr>
            <a:endParaRPr lang="en-US" sz="2800" dirty="0">
              <a:latin typeface="Palatino Linotype" panose="02040502050505030304" pitchFamily="18" charset="0"/>
              <a:cs typeface="Segoe UI" panose="020B0502040204020203" pitchFamily="34" charset="0"/>
            </a:endParaRPr>
          </a:p>
        </p:txBody>
      </p:sp>
      <p:sp>
        <p:nvSpPr>
          <p:cNvPr id="4" name="Slide Number Placeholder 3"/>
          <p:cNvSpPr>
            <a:spLocks noGrp="1"/>
          </p:cNvSpPr>
          <p:nvPr>
            <p:ph type="sldNum" sz="quarter" idx="4294967295"/>
          </p:nvPr>
        </p:nvSpPr>
        <p:spPr>
          <a:xfrm>
            <a:off x="9685338" y="6015038"/>
            <a:ext cx="982662" cy="361950"/>
          </a:xfrm>
          <a:prstGeom prst="rect">
            <a:avLst/>
          </a:prstGeom>
        </p:spPr>
        <p:txBody>
          <a:bodyPr/>
          <a:lstStyle/>
          <a:p>
            <a:fld id="{6113E31D-E2AB-40D1-8B51-AFA5AFEF393A}" type="slidenum">
              <a:rPr lang="en-US" smtClean="0"/>
              <a:pPr/>
              <a:t>28</a:t>
            </a:fld>
            <a:endParaRPr lang="en-US" dirty="0"/>
          </a:p>
        </p:txBody>
      </p:sp>
    </p:spTree>
    <p:extLst>
      <p:ext uri="{BB962C8B-B14F-4D97-AF65-F5344CB8AC3E}">
        <p14:creationId xmlns:p14="http://schemas.microsoft.com/office/powerpoint/2010/main" val="14907029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Franklin Gothic Demi" panose="020B0703020102020204" pitchFamily="34" charset="0"/>
              </a:rPr>
              <a:t>Example of Title II/Title IV Calculation</a:t>
            </a:r>
          </a:p>
        </p:txBody>
      </p:sp>
      <p:pic>
        <p:nvPicPr>
          <p:cNvPr id="5" name="Content Placeholder 4"/>
          <p:cNvPicPr>
            <a:picLocks noGrp="1" noChangeAspect="1"/>
          </p:cNvPicPr>
          <p:nvPr>
            <p:ph idx="1"/>
          </p:nvPr>
        </p:nvPicPr>
        <p:blipFill>
          <a:blip r:embed="rId2"/>
          <a:stretch>
            <a:fillRect/>
          </a:stretch>
        </p:blipFill>
        <p:spPr>
          <a:xfrm>
            <a:off x="1157681" y="1417638"/>
            <a:ext cx="9876638" cy="4597399"/>
          </a:xfrm>
          <a:prstGeom prst="rect">
            <a:avLst/>
          </a:prstGeom>
        </p:spPr>
      </p:pic>
      <p:sp>
        <p:nvSpPr>
          <p:cNvPr id="4" name="Slide Number Placeholder 3"/>
          <p:cNvSpPr>
            <a:spLocks noGrp="1"/>
          </p:cNvSpPr>
          <p:nvPr>
            <p:ph type="sldNum" sz="quarter" idx="4294967295"/>
          </p:nvPr>
        </p:nvSpPr>
        <p:spPr>
          <a:xfrm>
            <a:off x="9685338" y="6015038"/>
            <a:ext cx="982662" cy="361950"/>
          </a:xfrm>
          <a:prstGeom prst="rect">
            <a:avLst/>
          </a:prstGeom>
        </p:spPr>
        <p:txBody>
          <a:bodyPr/>
          <a:lstStyle/>
          <a:p>
            <a:fld id="{6113E31D-E2AB-40D1-8B51-AFA5AFEF393A}" type="slidenum">
              <a:rPr lang="en-US" smtClean="0"/>
              <a:pPr/>
              <a:t>29</a:t>
            </a:fld>
            <a:endParaRPr lang="en-US" dirty="0"/>
          </a:p>
        </p:txBody>
      </p:sp>
    </p:spTree>
    <p:extLst>
      <p:ext uri="{BB962C8B-B14F-4D97-AF65-F5344CB8AC3E}">
        <p14:creationId xmlns:p14="http://schemas.microsoft.com/office/powerpoint/2010/main" val="1252247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0400" y="2343675"/>
            <a:ext cx="10871200" cy="1470025"/>
          </a:xfrm>
        </p:spPr>
        <p:txBody>
          <a:bodyPr/>
          <a:lstStyle/>
          <a:p>
            <a:r>
              <a:rPr lang="en-US" dirty="0">
                <a:latin typeface="Franklin Gothic Demi" panose="020B0703020102020204" pitchFamily="34" charset="0"/>
              </a:rPr>
              <a:t>Equitable Services Basics</a:t>
            </a:r>
          </a:p>
        </p:txBody>
      </p:sp>
    </p:spTree>
    <p:extLst>
      <p:ext uri="{BB962C8B-B14F-4D97-AF65-F5344CB8AC3E}">
        <p14:creationId xmlns:p14="http://schemas.microsoft.com/office/powerpoint/2010/main" val="18758009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Franklin Gothic Demi" panose="020B0703020102020204" pitchFamily="34" charset="0"/>
              </a:rPr>
              <a:t>Title II/Title IV Calculation in GMS</a:t>
            </a:r>
          </a:p>
        </p:txBody>
      </p:sp>
      <p:sp>
        <p:nvSpPr>
          <p:cNvPr id="4" name="Slide Number Placeholder 3"/>
          <p:cNvSpPr>
            <a:spLocks noGrp="1"/>
          </p:cNvSpPr>
          <p:nvPr>
            <p:ph type="sldNum" sz="quarter" idx="4294967295"/>
          </p:nvPr>
        </p:nvSpPr>
        <p:spPr>
          <a:xfrm>
            <a:off x="9685338" y="6015038"/>
            <a:ext cx="982662" cy="361950"/>
          </a:xfrm>
          <a:prstGeom prst="rect">
            <a:avLst/>
          </a:prstGeom>
        </p:spPr>
        <p:txBody>
          <a:bodyPr/>
          <a:lstStyle/>
          <a:p>
            <a:fld id="{6113E31D-E2AB-40D1-8B51-AFA5AFEF393A}" type="slidenum">
              <a:rPr lang="en-US" smtClean="0"/>
              <a:pPr/>
              <a:t>30</a:t>
            </a:fld>
            <a:endParaRPr lang="en-US" dirty="0"/>
          </a:p>
        </p:txBody>
      </p:sp>
      <p:pic>
        <p:nvPicPr>
          <p:cNvPr id="7" name="Content Placeholder 6" descr="A screenshot of a cell phone&#10;&#10;Description automatically generated">
            <a:extLst>
              <a:ext uri="{FF2B5EF4-FFF2-40B4-BE49-F238E27FC236}">
                <a16:creationId xmlns:a16="http://schemas.microsoft.com/office/drawing/2014/main" id="{0C848B44-4958-49A2-8966-F0A26C3DD19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0971" y="1472351"/>
            <a:ext cx="6966858" cy="454268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81638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037" y="468824"/>
            <a:ext cx="8229600" cy="1143000"/>
          </a:xfrm>
        </p:spPr>
        <p:txBody>
          <a:bodyPr/>
          <a:lstStyle/>
          <a:p>
            <a:r>
              <a:rPr lang="en-US" sz="4000" dirty="0">
                <a:latin typeface="Franklin Gothic Demi" panose="020B0703020102020204" pitchFamily="34" charset="0"/>
              </a:rPr>
              <a:t>Professional Development</a:t>
            </a:r>
          </a:p>
        </p:txBody>
      </p:sp>
      <p:sp>
        <p:nvSpPr>
          <p:cNvPr id="3" name="Content Placeholder 2"/>
          <p:cNvSpPr>
            <a:spLocks noGrp="1"/>
          </p:cNvSpPr>
          <p:nvPr>
            <p:ph idx="1"/>
          </p:nvPr>
        </p:nvSpPr>
        <p:spPr>
          <a:xfrm>
            <a:off x="795579" y="1717178"/>
            <a:ext cx="10600841" cy="3566022"/>
          </a:xfrm>
        </p:spPr>
        <p:txBody>
          <a:bodyPr/>
          <a:lstStyle/>
          <a:p>
            <a:r>
              <a:rPr lang="en-US" sz="2800" dirty="0"/>
              <a:t>LEAs are not allowed to reimburse independent schools directly for professional learning costs. However, an LEA may reimburse individual independent school teachers, principals or other school leaders for approved professional development or travel costs.</a:t>
            </a:r>
          </a:p>
          <a:p>
            <a:endParaRPr lang="en-US" sz="1400" dirty="0">
              <a:latin typeface="Palatino Linotype" panose="02040502050505030304" pitchFamily="18" charset="0"/>
            </a:endParaRPr>
          </a:p>
          <a:p>
            <a:r>
              <a:rPr lang="en-US" sz="2800" dirty="0">
                <a:latin typeface="Palatino Linotype" panose="02040502050505030304" pitchFamily="18" charset="0"/>
              </a:rPr>
              <a:t>LEA may pay stipends directly to independent school teachers.</a:t>
            </a:r>
          </a:p>
          <a:p>
            <a:endParaRPr lang="en-US" sz="1400" dirty="0">
              <a:latin typeface="Palatino Linotype" panose="02040502050505030304" pitchFamily="18" charset="0"/>
            </a:endParaRPr>
          </a:p>
          <a:p>
            <a:r>
              <a:rPr lang="en-US" sz="2800" dirty="0">
                <a:latin typeface="Palatino Linotype" panose="02040502050505030304" pitchFamily="18" charset="0"/>
              </a:rPr>
              <a:t>LEA may not pay for independent school substitute teachers.</a:t>
            </a:r>
          </a:p>
        </p:txBody>
      </p:sp>
    </p:spTree>
    <p:extLst>
      <p:ext uri="{BB962C8B-B14F-4D97-AF65-F5344CB8AC3E}">
        <p14:creationId xmlns:p14="http://schemas.microsoft.com/office/powerpoint/2010/main" val="3231505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0400" y="2119128"/>
            <a:ext cx="10871200" cy="1470025"/>
          </a:xfrm>
        </p:spPr>
        <p:txBody>
          <a:bodyPr/>
          <a:lstStyle/>
          <a:p>
            <a:r>
              <a:rPr lang="en-US" dirty="0">
                <a:latin typeface="Franklin Gothic Demi" panose="020B0703020102020204" pitchFamily="34" charset="0"/>
              </a:rPr>
              <a:t>Title III Part A</a:t>
            </a:r>
          </a:p>
        </p:txBody>
      </p:sp>
    </p:spTree>
    <p:extLst>
      <p:ext uri="{BB962C8B-B14F-4D97-AF65-F5344CB8AC3E}">
        <p14:creationId xmlns:p14="http://schemas.microsoft.com/office/powerpoint/2010/main" val="39807535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Franklin Gothic Demi" panose="020B0703020102020204" pitchFamily="34" charset="0"/>
              </a:rPr>
              <a:t>Determining the Title III Part A Amount</a:t>
            </a:r>
          </a:p>
        </p:txBody>
      </p:sp>
      <p:sp>
        <p:nvSpPr>
          <p:cNvPr id="3" name="Content Placeholder 2"/>
          <p:cNvSpPr>
            <a:spLocks noGrp="1"/>
          </p:cNvSpPr>
          <p:nvPr>
            <p:ph idx="1"/>
          </p:nvPr>
        </p:nvSpPr>
        <p:spPr>
          <a:xfrm>
            <a:off x="754743" y="1806004"/>
            <a:ext cx="10827657" cy="4209033"/>
          </a:xfrm>
        </p:spPr>
        <p:txBody>
          <a:bodyPr>
            <a:normAutofit lnSpcReduction="10000"/>
          </a:bodyPr>
          <a:lstStyle/>
          <a:p>
            <a:pPr marL="514350" indent="-514350">
              <a:buFont typeface="+mj-lt"/>
              <a:buAutoNum type="arabicPeriod"/>
            </a:pPr>
            <a:r>
              <a:rPr lang="en-US" sz="2800" dirty="0">
                <a:latin typeface="Palatino Linotype" panose="02040502050505030304" pitchFamily="18" charset="0"/>
                <a:cs typeface="Segoe UI" panose="020B0502040204020203" pitchFamily="34" charset="0"/>
              </a:rPr>
              <a:t>The LEA determines the number of ELs in public schools &amp; number of ELs in participating independent schools within the physical boundaries of the LEA</a:t>
            </a:r>
          </a:p>
          <a:p>
            <a:pPr marL="514350" indent="-514350">
              <a:buFont typeface="+mj-lt"/>
              <a:buAutoNum type="arabicPeriod"/>
            </a:pPr>
            <a:endParaRPr lang="en-US" sz="2800" dirty="0">
              <a:latin typeface="Palatino Linotype" panose="02040502050505030304" pitchFamily="18" charset="0"/>
              <a:cs typeface="Segoe UI" panose="020B0502040204020203" pitchFamily="34" charset="0"/>
            </a:endParaRPr>
          </a:p>
          <a:p>
            <a:pPr marL="514350" indent="-514350">
              <a:buFont typeface="+mj-lt"/>
              <a:buAutoNum type="arabicPeriod"/>
            </a:pPr>
            <a:r>
              <a:rPr lang="en-US" sz="2800" dirty="0">
                <a:latin typeface="Palatino Linotype" panose="02040502050505030304" pitchFamily="18" charset="0"/>
                <a:cs typeface="Segoe UI" panose="020B0502040204020203" pitchFamily="34" charset="0"/>
              </a:rPr>
              <a:t>The LEA applies these proportions to the total IIIA allocation (minus reasonable administration costs) to determine the equitable services set-aside amount </a:t>
            </a:r>
          </a:p>
          <a:p>
            <a:pPr marL="514350" indent="-514350">
              <a:buFont typeface="+mj-lt"/>
              <a:buAutoNum type="arabicPeriod"/>
            </a:pPr>
            <a:endParaRPr lang="en-US" sz="1200" dirty="0">
              <a:latin typeface="Palatino Linotype" panose="02040502050505030304" pitchFamily="18" charset="0"/>
              <a:cs typeface="Segoe UI" panose="020B0502040204020203" pitchFamily="34" charset="0"/>
            </a:endParaRPr>
          </a:p>
          <a:p>
            <a:pPr marL="0" indent="0">
              <a:buNone/>
            </a:pPr>
            <a:r>
              <a:rPr lang="en-US" sz="2800" dirty="0">
                <a:latin typeface="Palatino Linotype" panose="02040502050505030304" pitchFamily="18" charset="0"/>
                <a:cs typeface="Segoe UI" panose="020B0502040204020203" pitchFamily="34" charset="0"/>
              </a:rPr>
              <a:t>Only in LEAs with a Title III allocation, and only to independent schools that determined EL eligibility of students in the past year</a:t>
            </a:r>
          </a:p>
          <a:p>
            <a:pPr marL="514350" indent="-514350">
              <a:buFont typeface="+mj-lt"/>
              <a:buAutoNum type="arabicPeriod"/>
            </a:pPr>
            <a:endParaRPr lang="en-US" sz="2800" dirty="0">
              <a:latin typeface="Palatino Linotype" panose="02040502050505030304" pitchFamily="18" charset="0"/>
              <a:cs typeface="Segoe UI" panose="020B0502040204020203" pitchFamily="34" charset="0"/>
            </a:endParaRPr>
          </a:p>
        </p:txBody>
      </p:sp>
      <p:sp>
        <p:nvSpPr>
          <p:cNvPr id="4" name="Slide Number Placeholder 3"/>
          <p:cNvSpPr>
            <a:spLocks noGrp="1"/>
          </p:cNvSpPr>
          <p:nvPr>
            <p:ph type="sldNum" sz="quarter" idx="4294967295"/>
          </p:nvPr>
        </p:nvSpPr>
        <p:spPr>
          <a:xfrm>
            <a:off x="9685338" y="6015038"/>
            <a:ext cx="982662" cy="361950"/>
          </a:xfrm>
          <a:prstGeom prst="rect">
            <a:avLst/>
          </a:prstGeom>
        </p:spPr>
        <p:txBody>
          <a:bodyPr/>
          <a:lstStyle/>
          <a:p>
            <a:fld id="{6113E31D-E2AB-40D1-8B51-AFA5AFEF393A}" type="slidenum">
              <a:rPr lang="en-US" smtClean="0"/>
              <a:pPr/>
              <a:t>33</a:t>
            </a:fld>
            <a:endParaRPr lang="en-US" dirty="0"/>
          </a:p>
        </p:txBody>
      </p:sp>
    </p:spTree>
    <p:extLst>
      <p:ext uri="{BB962C8B-B14F-4D97-AF65-F5344CB8AC3E}">
        <p14:creationId xmlns:p14="http://schemas.microsoft.com/office/powerpoint/2010/main" val="6839387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Franklin Gothic Demi" panose="020B0703020102020204" pitchFamily="34" charset="0"/>
              </a:rPr>
              <a:t>Title III Part A Amount in GMS</a:t>
            </a:r>
          </a:p>
        </p:txBody>
      </p:sp>
      <p:pic>
        <p:nvPicPr>
          <p:cNvPr id="6" name="Content Placeholder 5" descr="A screenshot of a cell phone&#10;&#10;Description automatically generated">
            <a:extLst>
              <a:ext uri="{FF2B5EF4-FFF2-40B4-BE49-F238E27FC236}">
                <a16:creationId xmlns:a16="http://schemas.microsoft.com/office/drawing/2014/main" id="{CC52BA78-233B-406B-9888-705BDCDB136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3717" y="1669142"/>
            <a:ext cx="8631445" cy="403497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Slide Number Placeholder 3"/>
          <p:cNvSpPr>
            <a:spLocks noGrp="1"/>
          </p:cNvSpPr>
          <p:nvPr>
            <p:ph type="sldNum" sz="quarter" idx="4294967295"/>
          </p:nvPr>
        </p:nvSpPr>
        <p:spPr>
          <a:xfrm>
            <a:off x="9685338" y="6015038"/>
            <a:ext cx="982662" cy="361950"/>
          </a:xfrm>
          <a:prstGeom prst="rect">
            <a:avLst/>
          </a:prstGeom>
        </p:spPr>
        <p:txBody>
          <a:bodyPr/>
          <a:lstStyle/>
          <a:p>
            <a:fld id="{6113E31D-E2AB-40D1-8B51-AFA5AFEF393A}" type="slidenum">
              <a:rPr lang="en-US" smtClean="0"/>
              <a:pPr/>
              <a:t>34</a:t>
            </a:fld>
            <a:endParaRPr lang="en-US" dirty="0"/>
          </a:p>
        </p:txBody>
      </p:sp>
    </p:spTree>
    <p:extLst>
      <p:ext uri="{BB962C8B-B14F-4D97-AF65-F5344CB8AC3E}">
        <p14:creationId xmlns:p14="http://schemas.microsoft.com/office/powerpoint/2010/main" val="15633600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D1215-1B3E-424F-B6F3-07DD634D7140}"/>
              </a:ext>
            </a:extLst>
          </p:cNvPr>
          <p:cNvSpPr>
            <a:spLocks noGrp="1"/>
          </p:cNvSpPr>
          <p:nvPr>
            <p:ph type="title"/>
          </p:nvPr>
        </p:nvSpPr>
        <p:spPr/>
        <p:txBody>
          <a:bodyPr>
            <a:normAutofit/>
          </a:bodyPr>
          <a:lstStyle/>
          <a:p>
            <a:r>
              <a:rPr lang="en-US" sz="4000" dirty="0">
                <a:latin typeface="Franklin Gothic Demi" panose="020B0703020102020204" pitchFamily="34" charset="0"/>
              </a:rPr>
              <a:t>Ombudsman</a:t>
            </a:r>
          </a:p>
        </p:txBody>
      </p:sp>
      <p:sp>
        <p:nvSpPr>
          <p:cNvPr id="3" name="Content Placeholder 2">
            <a:extLst>
              <a:ext uri="{FF2B5EF4-FFF2-40B4-BE49-F238E27FC236}">
                <a16:creationId xmlns:a16="http://schemas.microsoft.com/office/drawing/2014/main" id="{11938B98-65EC-4B48-9642-BCCB90CB0D88}"/>
              </a:ext>
            </a:extLst>
          </p:cNvPr>
          <p:cNvSpPr>
            <a:spLocks noGrp="1"/>
          </p:cNvSpPr>
          <p:nvPr>
            <p:ph idx="1"/>
          </p:nvPr>
        </p:nvSpPr>
        <p:spPr>
          <a:xfrm>
            <a:off x="609600" y="1955800"/>
            <a:ext cx="11099800" cy="4038600"/>
          </a:xfrm>
        </p:spPr>
        <p:txBody>
          <a:bodyPr>
            <a:normAutofit/>
          </a:bodyPr>
          <a:lstStyle/>
          <a:p>
            <a:pPr marL="457200" indent="-457200"/>
            <a:r>
              <a:rPr lang="en-US" sz="2800" dirty="0">
                <a:cs typeface="Times New Roman" panose="02020603050405020304" pitchFamily="18" charset="0"/>
              </a:rPr>
              <a:t>Serve as the primary point of contact for addressing questions and concerns from independent school officials and LEAs regarding the provision of equitable services </a:t>
            </a:r>
          </a:p>
          <a:p>
            <a:pPr marL="457200" indent="-457200"/>
            <a:endParaRPr lang="en-US" sz="1000" dirty="0">
              <a:cs typeface="Times New Roman" panose="02020603050405020304" pitchFamily="18" charset="0"/>
            </a:endParaRPr>
          </a:p>
          <a:p>
            <a:pPr marL="457200" indent="-457200"/>
            <a:r>
              <a:rPr lang="en-US" sz="2800" dirty="0">
                <a:cs typeface="Times New Roman" panose="02020603050405020304" pitchFamily="18" charset="0"/>
              </a:rPr>
              <a:t>Monitor and enforce the equitable services requirements</a:t>
            </a:r>
          </a:p>
          <a:p>
            <a:pPr marL="457200" indent="-457200"/>
            <a:endParaRPr lang="en-US" sz="1000" dirty="0">
              <a:cs typeface="Times New Roman" panose="02020603050405020304" pitchFamily="18" charset="0"/>
            </a:endParaRPr>
          </a:p>
          <a:p>
            <a:pPr marL="457200" indent="-457200"/>
            <a:r>
              <a:rPr lang="en-US" sz="2800" dirty="0">
                <a:cs typeface="Times New Roman" panose="02020603050405020304" pitchFamily="18" charset="0"/>
              </a:rPr>
              <a:t>Jesse Roy | </a:t>
            </a:r>
            <a:r>
              <a:rPr lang="en-US" sz="2800" dirty="0">
                <a:cs typeface="Times New Roman" panose="02020603050405020304" pitchFamily="18" charset="0"/>
                <a:hlinkClick r:id="rId3"/>
              </a:rPr>
              <a:t>jesse.roy@vermont.gov</a:t>
            </a:r>
            <a:r>
              <a:rPr lang="en-US" sz="2800" dirty="0">
                <a:cs typeface="Times New Roman" panose="02020603050405020304" pitchFamily="18" charset="0"/>
              </a:rPr>
              <a:t> | (802) 828-1390</a:t>
            </a:r>
          </a:p>
        </p:txBody>
      </p:sp>
    </p:spTree>
    <p:extLst>
      <p:ext uri="{BB962C8B-B14F-4D97-AF65-F5344CB8AC3E}">
        <p14:creationId xmlns:p14="http://schemas.microsoft.com/office/powerpoint/2010/main" val="11467132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latin typeface="Franklin Gothic Demi" panose="020B0703020102020204" pitchFamily="34" charset="0"/>
              </a:rPr>
              <a:t>Statutes</a:t>
            </a:r>
          </a:p>
        </p:txBody>
      </p:sp>
      <p:sp>
        <p:nvSpPr>
          <p:cNvPr id="12" name="Content Placeholder 11"/>
          <p:cNvSpPr>
            <a:spLocks noGrp="1"/>
          </p:cNvSpPr>
          <p:nvPr>
            <p:ph idx="1"/>
          </p:nvPr>
        </p:nvSpPr>
        <p:spPr>
          <a:xfrm>
            <a:off x="953146" y="1801877"/>
            <a:ext cx="10285708" cy="3828922"/>
          </a:xfrm>
        </p:spPr>
        <p:txBody>
          <a:bodyPr>
            <a:normAutofit fontScale="92500" lnSpcReduction="20000"/>
          </a:bodyPr>
          <a:lstStyle/>
          <a:p>
            <a:r>
              <a:rPr lang="en-US" sz="2800" dirty="0">
                <a:cs typeface="Segoe UI" panose="020B0502040204020203" pitchFamily="34" charset="0"/>
              </a:rPr>
              <a:t>ESSA Section 1117: Title I, Part A</a:t>
            </a:r>
          </a:p>
          <a:p>
            <a:endParaRPr lang="en-US" sz="2800" dirty="0">
              <a:cs typeface="Segoe UI" panose="020B0502040204020203" pitchFamily="34" charset="0"/>
            </a:endParaRPr>
          </a:p>
          <a:p>
            <a:r>
              <a:rPr lang="en-US" sz="2800" dirty="0">
                <a:cs typeface="Segoe UI" panose="020B0502040204020203" pitchFamily="34" charset="0"/>
              </a:rPr>
              <a:t>ESSA Section 8501: Titles II, III and IV</a:t>
            </a:r>
            <a:br>
              <a:rPr lang="en-US" sz="2800" dirty="0">
                <a:cs typeface="Segoe UI" panose="020B0502040204020203" pitchFamily="34" charset="0"/>
              </a:rPr>
            </a:br>
            <a:endParaRPr lang="en-US" sz="2800" dirty="0">
              <a:cs typeface="Segoe UI" panose="020B0502040204020203" pitchFamily="34" charset="0"/>
            </a:endParaRPr>
          </a:p>
          <a:p>
            <a:r>
              <a:rPr lang="en-US" sz="2800" dirty="0">
                <a:cs typeface="Segoe UI" panose="020B0502040204020203" pitchFamily="34" charset="0"/>
              </a:rPr>
              <a:t>EDGAR: Sections 76.650-76.677</a:t>
            </a:r>
          </a:p>
          <a:p>
            <a:endParaRPr lang="en-US" sz="2800" dirty="0">
              <a:cs typeface="Segoe UI" panose="020B0502040204020203" pitchFamily="34" charset="0"/>
            </a:endParaRPr>
          </a:p>
          <a:p>
            <a:r>
              <a:rPr lang="en-US" sz="2800" dirty="0">
                <a:cs typeface="Segoe UI" panose="020B0502040204020203" pitchFamily="34" charset="0"/>
              </a:rPr>
              <a:t>Non-Regulatory Guidance:</a:t>
            </a:r>
          </a:p>
          <a:p>
            <a:pPr lvl="1"/>
            <a:r>
              <a:rPr lang="en-US" sz="2400" dirty="0">
                <a:cs typeface="Segoe UI" panose="020B0502040204020203" pitchFamily="34" charset="0"/>
                <a:hlinkClick r:id="rId2"/>
              </a:rPr>
              <a:t>Title IA</a:t>
            </a:r>
            <a:endParaRPr lang="en-US" sz="2400" dirty="0">
              <a:cs typeface="Segoe UI" panose="020B0502040204020203" pitchFamily="34" charset="0"/>
            </a:endParaRPr>
          </a:p>
          <a:p>
            <a:pPr lvl="1"/>
            <a:r>
              <a:rPr lang="en-US" sz="2400" dirty="0">
                <a:cs typeface="Segoe UI" panose="020B0502040204020203" pitchFamily="34" charset="0"/>
                <a:hlinkClick r:id="rId3"/>
              </a:rPr>
              <a:t>Title III</a:t>
            </a:r>
            <a:r>
              <a:rPr lang="en-US" sz="2400" dirty="0">
                <a:cs typeface="Segoe UI" panose="020B0502040204020203" pitchFamily="34" charset="0"/>
              </a:rPr>
              <a:t> (2015)</a:t>
            </a:r>
          </a:p>
          <a:p>
            <a:pPr lvl="1"/>
            <a:r>
              <a:rPr lang="en-US" sz="2400" dirty="0">
                <a:cs typeface="Segoe UI" panose="020B0502040204020203" pitchFamily="34" charset="0"/>
                <a:hlinkClick r:id="rId4"/>
              </a:rPr>
              <a:t>Title IIA, III and IVA (2009)</a:t>
            </a:r>
            <a:endParaRPr lang="en-US" sz="2400" dirty="0">
              <a:cs typeface="Segoe UI" panose="020B0502040204020203" pitchFamily="34" charset="0"/>
            </a:endParaRPr>
          </a:p>
          <a:p>
            <a:pPr marL="0" indent="0" algn="ctr">
              <a:buNone/>
            </a:pPr>
            <a:endParaRPr lang="en-US" sz="2200" dirty="0">
              <a:cs typeface="Segoe UI" panose="020B0502040204020203" pitchFamily="34" charset="0"/>
            </a:endParaRPr>
          </a:p>
          <a:p>
            <a:pPr marL="0" indent="0" algn="ctr">
              <a:buNone/>
            </a:pPr>
            <a:endParaRPr lang="en-US" sz="2200" dirty="0">
              <a:cs typeface="Segoe UI" panose="020B0502040204020203" pitchFamily="34" charset="0"/>
            </a:endParaRPr>
          </a:p>
          <a:p>
            <a:pPr marL="0" indent="0">
              <a:buNone/>
            </a:pPr>
            <a:endParaRPr lang="en-US" sz="2400" dirty="0">
              <a:latin typeface="Acumin Pro" panose="020B0504020202020204" pitchFamily="34" charset="0"/>
            </a:endParaRPr>
          </a:p>
          <a:p>
            <a:endParaRPr lang="en-US" sz="2400" dirty="0">
              <a:latin typeface="Acumin Pro" panose="020B0504020202020204" pitchFamily="34" charset="0"/>
            </a:endParaRPr>
          </a:p>
        </p:txBody>
      </p:sp>
      <p:sp>
        <p:nvSpPr>
          <p:cNvPr id="5" name="Slide Number Placeholder 4"/>
          <p:cNvSpPr>
            <a:spLocks noGrp="1"/>
          </p:cNvSpPr>
          <p:nvPr>
            <p:ph type="sldNum" sz="quarter" idx="4294967295"/>
          </p:nvPr>
        </p:nvSpPr>
        <p:spPr>
          <a:xfrm>
            <a:off x="9685338" y="6015038"/>
            <a:ext cx="982662" cy="361950"/>
          </a:xfrm>
          <a:prstGeom prst="rect">
            <a:avLst/>
          </a:prstGeom>
        </p:spPr>
        <p:txBody>
          <a:bodyPr/>
          <a:lstStyle/>
          <a:p>
            <a:fld id="{4FAB73BC-B049-4115-A692-8D63A059BFB8}" type="slidenum">
              <a:rPr lang="en-US" smtClean="0">
                <a:solidFill>
                  <a:srgbClr val="5D5B4E"/>
                </a:solidFill>
              </a:rPr>
              <a:pPr/>
              <a:t>36</a:t>
            </a:fld>
            <a:endParaRPr lang="en-US" dirty="0">
              <a:solidFill>
                <a:srgbClr val="5D5B4E"/>
              </a:solidFill>
            </a:endParaRPr>
          </a:p>
        </p:txBody>
      </p:sp>
    </p:spTree>
    <p:extLst>
      <p:ext uri="{BB962C8B-B14F-4D97-AF65-F5344CB8AC3E}">
        <p14:creationId xmlns:p14="http://schemas.microsoft.com/office/powerpoint/2010/main" val="2721698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000" dirty="0">
                <a:latin typeface="Franklin Gothic Demi" panose="020B0703020102020204" pitchFamily="34" charset="0"/>
              </a:rPr>
              <a:t>Equitable Services</a:t>
            </a:r>
          </a:p>
        </p:txBody>
      </p:sp>
      <p:sp>
        <p:nvSpPr>
          <p:cNvPr id="12" name="Content Placeholder 11"/>
          <p:cNvSpPr>
            <a:spLocks noGrp="1"/>
          </p:cNvSpPr>
          <p:nvPr>
            <p:ph idx="1"/>
          </p:nvPr>
        </p:nvSpPr>
        <p:spPr>
          <a:xfrm>
            <a:off x="609600" y="1874745"/>
            <a:ext cx="10972800" cy="3149186"/>
          </a:xfrm>
        </p:spPr>
        <p:txBody>
          <a:bodyPr>
            <a:normAutofit/>
          </a:bodyPr>
          <a:lstStyle/>
          <a:p>
            <a:r>
              <a:rPr lang="en-US" sz="2800" dirty="0">
                <a:cs typeface="Segoe UI" panose="020B0502040204020203" pitchFamily="34" charset="0"/>
              </a:rPr>
              <a:t>Federal law allows federal education aid to be provided to children in need, regardless of whether they attend a public or eligible independent school. </a:t>
            </a:r>
          </a:p>
          <a:p>
            <a:pPr marL="0" indent="0">
              <a:buNone/>
            </a:pPr>
            <a:endParaRPr lang="en-US" sz="1400" dirty="0">
              <a:latin typeface="Acumin Pro" panose="020B0504020202020204" pitchFamily="34" charset="0"/>
            </a:endParaRPr>
          </a:p>
          <a:p>
            <a:pPr lvl="0"/>
            <a:r>
              <a:rPr lang="en-US" sz="2800" dirty="0">
                <a:solidFill>
                  <a:prstClr val="black"/>
                </a:solidFill>
              </a:rPr>
              <a:t>Non-profit, approved or recognized elementary and secondary schools only—can be religious</a:t>
            </a:r>
          </a:p>
          <a:p>
            <a:pPr marL="0" lvl="0" indent="0">
              <a:buNone/>
            </a:pPr>
            <a:endParaRPr lang="en-US" sz="2800" dirty="0">
              <a:solidFill>
                <a:prstClr val="black"/>
              </a:solidFill>
            </a:endParaRPr>
          </a:p>
          <a:p>
            <a:pPr marL="0" lvl="0" indent="0">
              <a:buNone/>
            </a:pPr>
            <a:endParaRPr lang="en-US" sz="2800" dirty="0">
              <a:solidFill>
                <a:prstClr val="black"/>
              </a:solidFill>
            </a:endParaRPr>
          </a:p>
          <a:p>
            <a:pPr lvl="0"/>
            <a:endParaRPr lang="en-US" sz="2800" dirty="0">
              <a:solidFill>
                <a:prstClr val="black"/>
              </a:solidFill>
            </a:endParaRPr>
          </a:p>
          <a:p>
            <a:endParaRPr lang="en-US" sz="2400" dirty="0">
              <a:latin typeface="Acumin Pro" panose="020B0504020202020204" pitchFamily="34" charset="0"/>
            </a:endParaRPr>
          </a:p>
        </p:txBody>
      </p:sp>
      <p:sp>
        <p:nvSpPr>
          <p:cNvPr id="5" name="Slide Number Placeholder 4"/>
          <p:cNvSpPr>
            <a:spLocks noGrp="1"/>
          </p:cNvSpPr>
          <p:nvPr>
            <p:ph type="sldNum" sz="quarter" idx="4294967295"/>
          </p:nvPr>
        </p:nvSpPr>
        <p:spPr>
          <a:xfrm>
            <a:off x="9685338" y="6015038"/>
            <a:ext cx="982662" cy="361950"/>
          </a:xfrm>
          <a:prstGeom prst="rect">
            <a:avLst/>
          </a:prstGeom>
        </p:spPr>
        <p:txBody>
          <a:bodyPr/>
          <a:lstStyle/>
          <a:p>
            <a:fld id="{4FAB73BC-B049-4115-A692-8D63A059BFB8}" type="slidenum">
              <a:rPr lang="en-US" smtClean="0">
                <a:solidFill>
                  <a:srgbClr val="5D5B4E"/>
                </a:solidFill>
              </a:rPr>
              <a:pPr/>
              <a:t>4</a:t>
            </a:fld>
            <a:endParaRPr lang="en-US" dirty="0">
              <a:solidFill>
                <a:srgbClr val="5D5B4E"/>
              </a:solidFill>
            </a:endParaRPr>
          </a:p>
        </p:txBody>
      </p:sp>
    </p:spTree>
    <p:extLst>
      <p:ext uri="{BB962C8B-B14F-4D97-AF65-F5344CB8AC3E}">
        <p14:creationId xmlns:p14="http://schemas.microsoft.com/office/powerpoint/2010/main" val="1006650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000" dirty="0">
                <a:latin typeface="Franklin Gothic Demi" panose="020B0703020102020204" pitchFamily="34" charset="0"/>
              </a:rPr>
              <a:t>LEA Control of Funds</a:t>
            </a:r>
            <a:endParaRPr lang="en-US" sz="4000" dirty="0">
              <a:latin typeface="Franklin Gothic Demi" panose="020B0703020102020204" pitchFamily="34" charset="0"/>
            </a:endParaRPr>
          </a:p>
        </p:txBody>
      </p:sp>
      <p:sp>
        <p:nvSpPr>
          <p:cNvPr id="3" name="Content Placeholder 2"/>
          <p:cNvSpPr>
            <a:spLocks noGrp="1"/>
          </p:cNvSpPr>
          <p:nvPr>
            <p:ph idx="1"/>
          </p:nvPr>
        </p:nvSpPr>
        <p:spPr>
          <a:xfrm>
            <a:off x="609600" y="1557123"/>
            <a:ext cx="11037892" cy="4632554"/>
          </a:xfrm>
        </p:spPr>
        <p:txBody>
          <a:bodyPr>
            <a:normAutofit lnSpcReduction="10000"/>
          </a:bodyPr>
          <a:lstStyle/>
          <a:p>
            <a:r>
              <a:rPr lang="en-US" altLang="en-US" sz="2800" dirty="0">
                <a:latin typeface="Palatino Linotype" panose="02040502050505030304" pitchFamily="18" charset="0"/>
                <a:cs typeface="Segoe UI" panose="020B0502040204020203" pitchFamily="34" charset="0"/>
              </a:rPr>
              <a:t>The LEA controls all funds, title to materials, equipment, and property purchased. Independent schools receive services, not funds, and have no authority to spend. </a:t>
            </a:r>
          </a:p>
          <a:p>
            <a:endParaRPr lang="en-US" altLang="en-US" sz="2800" dirty="0">
              <a:latin typeface="Palatino Linotype" panose="02040502050505030304" pitchFamily="18" charset="0"/>
              <a:cs typeface="Segoe UI" panose="020B0502040204020203" pitchFamily="34" charset="0"/>
            </a:endParaRPr>
          </a:p>
          <a:p>
            <a:r>
              <a:rPr lang="en-US" altLang="en-US" sz="2800" dirty="0">
                <a:latin typeface="Palatino Linotype" panose="02040502050505030304" pitchFamily="18" charset="0"/>
                <a:cs typeface="Segoe UI" panose="020B0502040204020203" pitchFamily="34" charset="0"/>
              </a:rPr>
              <a:t>The LEA plans, designs, and implements program (including procurement)—this can not be delegated to the independent school. </a:t>
            </a:r>
          </a:p>
          <a:p>
            <a:endParaRPr lang="en-US" altLang="en-US" sz="2800" dirty="0">
              <a:latin typeface="Palatino Linotype" panose="02040502050505030304" pitchFamily="18" charset="0"/>
              <a:cs typeface="Segoe UI" panose="020B0502040204020203" pitchFamily="34" charset="0"/>
            </a:endParaRPr>
          </a:p>
          <a:p>
            <a:r>
              <a:rPr lang="en-US" altLang="en-US" sz="2800" dirty="0">
                <a:latin typeface="Palatino Linotype" panose="02040502050505030304" pitchFamily="18" charset="0"/>
                <a:cs typeface="Segoe UI" panose="020B0502040204020203" pitchFamily="34" charset="0"/>
              </a:rPr>
              <a:t>Services must be provided by an employee of the district or a 3rd party contractor.</a:t>
            </a:r>
          </a:p>
          <a:p>
            <a:pPr marL="0" indent="0">
              <a:buNone/>
            </a:pPr>
            <a:endParaRPr lang="en-US" altLang="en-US" sz="2800" dirty="0">
              <a:latin typeface="Palatino Linotype" panose="02040502050505030304" pitchFamily="18" charset="0"/>
              <a:cs typeface="Segoe UI" panose="020B0502040204020203" pitchFamily="34" charset="0"/>
            </a:endParaRPr>
          </a:p>
          <a:p>
            <a:endParaRPr lang="en-US" sz="2400" dirty="0">
              <a:latin typeface="Palatino Linotype" panose="02040502050505030304" pitchFamily="18" charset="0"/>
              <a:cs typeface="Segoe UI" panose="020B0502040204020203" pitchFamily="34" charset="0"/>
            </a:endParaRPr>
          </a:p>
        </p:txBody>
      </p:sp>
    </p:spTree>
    <p:extLst>
      <p:ext uri="{BB962C8B-B14F-4D97-AF65-F5344CB8AC3E}">
        <p14:creationId xmlns:p14="http://schemas.microsoft.com/office/powerpoint/2010/main" val="3992091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000" dirty="0">
                <a:latin typeface="Franklin Gothic Demi" panose="020B0703020102020204" pitchFamily="34" charset="0"/>
              </a:rPr>
              <a:t>Services</a:t>
            </a:r>
            <a:endParaRPr lang="en-US" sz="4000" dirty="0">
              <a:latin typeface="Franklin Gothic Demi" panose="020B0703020102020204" pitchFamily="34" charset="0"/>
            </a:endParaRPr>
          </a:p>
        </p:txBody>
      </p:sp>
      <p:sp>
        <p:nvSpPr>
          <p:cNvPr id="3" name="Content Placeholder 2"/>
          <p:cNvSpPr>
            <a:spLocks noGrp="1"/>
          </p:cNvSpPr>
          <p:nvPr>
            <p:ph idx="1"/>
          </p:nvPr>
        </p:nvSpPr>
        <p:spPr>
          <a:xfrm>
            <a:off x="609600" y="1588024"/>
            <a:ext cx="10972800" cy="4632554"/>
          </a:xfrm>
        </p:spPr>
        <p:txBody>
          <a:bodyPr>
            <a:normAutofit lnSpcReduction="10000"/>
          </a:bodyPr>
          <a:lstStyle/>
          <a:p>
            <a:pPr marL="0" indent="0">
              <a:buNone/>
            </a:pPr>
            <a:r>
              <a:rPr lang="en-US" sz="2400" dirty="0">
                <a:latin typeface="Palatino Linotype" panose="02040502050505030304" pitchFamily="18" charset="0"/>
                <a:cs typeface="Segoe UI" panose="020B0502040204020203" pitchFamily="34" charset="0"/>
              </a:rPr>
              <a:t> </a:t>
            </a:r>
          </a:p>
          <a:p>
            <a:r>
              <a:rPr lang="en-US" sz="2800" dirty="0">
                <a:latin typeface="Palatino Linotype" panose="02040502050505030304" pitchFamily="18" charset="0"/>
                <a:cs typeface="Segoe UI" panose="020B0502040204020203" pitchFamily="34" charset="0"/>
              </a:rPr>
              <a:t>The LEA may place equipment and supplies in a private school for the period of time needed for the program, and only for the program. </a:t>
            </a:r>
          </a:p>
          <a:p>
            <a:endParaRPr lang="en-US" sz="2800" dirty="0">
              <a:latin typeface="Palatino Linotype" panose="02040502050505030304" pitchFamily="18" charset="0"/>
              <a:cs typeface="Segoe UI" panose="020B0502040204020203" pitchFamily="34" charset="0"/>
            </a:endParaRPr>
          </a:p>
          <a:p>
            <a:r>
              <a:rPr lang="en-US" sz="2800" dirty="0">
                <a:latin typeface="Palatino Linotype" panose="02040502050505030304" pitchFamily="18" charset="0"/>
                <a:cs typeface="Segoe UI" panose="020B0502040204020203" pitchFamily="34" charset="0"/>
              </a:rPr>
              <a:t>Must be neutral, secular, and non-ideological</a:t>
            </a:r>
          </a:p>
          <a:p>
            <a:endParaRPr lang="en-US" sz="2800" dirty="0">
              <a:latin typeface="Palatino Linotype" panose="02040502050505030304" pitchFamily="18" charset="0"/>
              <a:cs typeface="Segoe UI" panose="020B0502040204020203" pitchFamily="34" charset="0"/>
            </a:endParaRPr>
          </a:p>
          <a:p>
            <a:r>
              <a:rPr lang="en-US" sz="2800" dirty="0">
                <a:latin typeface="Palatino Linotype" panose="02040502050505030304" pitchFamily="18" charset="0"/>
                <a:cs typeface="Segoe UI" panose="020B0502040204020203" pitchFamily="34" charset="0"/>
              </a:rPr>
              <a:t>Services should be equitable (not necessarily identical) to the public school and designed to meet the needs of the independent school students and teachers. </a:t>
            </a:r>
          </a:p>
          <a:p>
            <a:endParaRPr lang="en-US" sz="2400" dirty="0">
              <a:latin typeface="Palatino Linotype" panose="02040502050505030304" pitchFamily="18" charset="0"/>
              <a:cs typeface="Segoe UI" panose="020B0502040204020203" pitchFamily="34" charset="0"/>
            </a:endParaRPr>
          </a:p>
          <a:p>
            <a:endParaRPr lang="en-US" sz="2400" dirty="0">
              <a:latin typeface="Palatino Linotype" panose="02040502050505030304" pitchFamily="18" charset="0"/>
              <a:cs typeface="Segoe UI" panose="020B0502040204020203" pitchFamily="34" charset="0"/>
            </a:endParaRPr>
          </a:p>
          <a:p>
            <a:endParaRPr lang="en-US" sz="2400" dirty="0">
              <a:latin typeface="Palatino Linotype" panose="02040502050505030304" pitchFamily="18" charset="0"/>
              <a:cs typeface="Segoe UI" panose="020B0502040204020203" pitchFamily="34" charset="0"/>
            </a:endParaRPr>
          </a:p>
        </p:txBody>
      </p:sp>
    </p:spTree>
    <p:extLst>
      <p:ext uri="{BB962C8B-B14F-4D97-AF65-F5344CB8AC3E}">
        <p14:creationId xmlns:p14="http://schemas.microsoft.com/office/powerpoint/2010/main" val="1139006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Franklin Gothic Demi" panose="020B0703020102020204" pitchFamily="34" charset="0"/>
              </a:rPr>
              <a:t>Services</a:t>
            </a:r>
          </a:p>
        </p:txBody>
      </p:sp>
      <p:sp>
        <p:nvSpPr>
          <p:cNvPr id="3" name="Content Placeholder 2"/>
          <p:cNvSpPr>
            <a:spLocks noGrp="1"/>
          </p:cNvSpPr>
          <p:nvPr>
            <p:ph idx="1"/>
          </p:nvPr>
        </p:nvSpPr>
        <p:spPr>
          <a:xfrm>
            <a:off x="609600" y="2235632"/>
            <a:ext cx="10972800" cy="2227880"/>
          </a:xfrm>
        </p:spPr>
        <p:txBody>
          <a:bodyPr/>
          <a:lstStyle/>
          <a:p>
            <a:r>
              <a:rPr lang="en-US" sz="2800" dirty="0">
                <a:latin typeface="Palatino Linotype" panose="02040502050505030304" pitchFamily="18" charset="0"/>
                <a:cs typeface="Segoe UI" panose="020B0502040204020203" pitchFamily="34" charset="0"/>
              </a:rPr>
              <a:t>Services for independent school children should begin at the same time as services for public school children.</a:t>
            </a:r>
          </a:p>
          <a:p>
            <a:pPr marL="0" indent="0">
              <a:buNone/>
            </a:pPr>
            <a:endParaRPr lang="en-US" sz="2800" dirty="0">
              <a:latin typeface="Palatino Linotype" panose="02040502050505030304" pitchFamily="18" charset="0"/>
              <a:cs typeface="Segoe UI" panose="020B0502040204020203" pitchFamily="34" charset="0"/>
            </a:endParaRPr>
          </a:p>
          <a:p>
            <a:r>
              <a:rPr lang="en-US" sz="2800" dirty="0">
                <a:latin typeface="Palatino Linotype" panose="02040502050505030304" pitchFamily="18" charset="0"/>
                <a:cs typeface="Segoe UI" panose="020B0502040204020203" pitchFamily="34" charset="0"/>
              </a:rPr>
              <a:t>Consultation must occur before initial applications are drafted. </a:t>
            </a:r>
          </a:p>
          <a:p>
            <a:endParaRPr lang="en-US" dirty="0"/>
          </a:p>
        </p:txBody>
      </p:sp>
      <p:sp>
        <p:nvSpPr>
          <p:cNvPr id="4" name="Slide Number Placeholder 3"/>
          <p:cNvSpPr>
            <a:spLocks noGrp="1"/>
          </p:cNvSpPr>
          <p:nvPr>
            <p:ph type="sldNum" sz="quarter" idx="4294967295"/>
          </p:nvPr>
        </p:nvSpPr>
        <p:spPr>
          <a:xfrm>
            <a:off x="9685338" y="6015038"/>
            <a:ext cx="982662" cy="361950"/>
          </a:xfrm>
          <a:prstGeom prst="rect">
            <a:avLst/>
          </a:prstGeom>
        </p:spPr>
        <p:txBody>
          <a:bodyPr/>
          <a:lstStyle/>
          <a:p>
            <a:fld id="{6113E31D-E2AB-40D1-8B51-AFA5AFEF393A}" type="slidenum">
              <a:rPr lang="en-US" smtClean="0"/>
              <a:pPr/>
              <a:t>7</a:t>
            </a:fld>
            <a:endParaRPr lang="en-US" dirty="0"/>
          </a:p>
        </p:txBody>
      </p:sp>
    </p:spTree>
    <p:extLst>
      <p:ext uri="{BB962C8B-B14F-4D97-AF65-F5344CB8AC3E}">
        <p14:creationId xmlns:p14="http://schemas.microsoft.com/office/powerpoint/2010/main" val="1977235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Franklin Gothic Demi" panose="020B0703020102020204" pitchFamily="34" charset="0"/>
              </a:rPr>
              <a:t>Obligation</a:t>
            </a:r>
            <a:r>
              <a:rPr lang="en-US" dirty="0">
                <a:latin typeface="Franklin Gothic Demi" panose="020B0703020102020204" pitchFamily="34" charset="0"/>
              </a:rPr>
              <a:t> of Funds</a:t>
            </a:r>
          </a:p>
        </p:txBody>
      </p:sp>
      <p:sp>
        <p:nvSpPr>
          <p:cNvPr id="3" name="Content Placeholder 2"/>
          <p:cNvSpPr>
            <a:spLocks noGrp="1"/>
          </p:cNvSpPr>
          <p:nvPr>
            <p:ph idx="1"/>
          </p:nvPr>
        </p:nvSpPr>
        <p:spPr>
          <a:xfrm>
            <a:off x="493295" y="1635821"/>
            <a:ext cx="10936705" cy="4379217"/>
          </a:xfrm>
        </p:spPr>
        <p:txBody>
          <a:bodyPr>
            <a:normAutofit lnSpcReduction="10000"/>
          </a:bodyPr>
          <a:lstStyle/>
          <a:p>
            <a:r>
              <a:rPr lang="en-US" sz="2800" dirty="0">
                <a:latin typeface="Palatino Linotype" panose="02040502050505030304" pitchFamily="18" charset="0"/>
                <a:cs typeface="Segoe UI" panose="020B0502040204020203" pitchFamily="34" charset="0"/>
              </a:rPr>
              <a:t>Funds allocated to an LEA for educational services and other benefits to eligible independent schools must be obligated in the fiscal year for which the funds are received by the LEA. </a:t>
            </a:r>
          </a:p>
          <a:p>
            <a:endParaRPr lang="en-US" sz="2800" dirty="0">
              <a:latin typeface="Palatino Linotype" panose="02040502050505030304" pitchFamily="18" charset="0"/>
              <a:cs typeface="Segoe UI" panose="020B0502040204020203" pitchFamily="34" charset="0"/>
            </a:endParaRPr>
          </a:p>
          <a:p>
            <a:r>
              <a:rPr lang="en-US" sz="2800" dirty="0">
                <a:latin typeface="Palatino Linotype" panose="02040502050505030304" pitchFamily="18" charset="0"/>
                <a:cs typeface="Segoe UI" panose="020B0502040204020203" pitchFamily="34" charset="0"/>
              </a:rPr>
              <a:t>There may be extenuating circumstances, however, in which an LEA is unable to obligate all funds within this timeframe.</a:t>
            </a:r>
          </a:p>
          <a:p>
            <a:endParaRPr lang="en-US" sz="2800" dirty="0">
              <a:latin typeface="Palatino Linotype" panose="02040502050505030304" pitchFamily="18" charset="0"/>
              <a:cs typeface="Segoe UI" panose="020B0502040204020203" pitchFamily="34" charset="0"/>
            </a:endParaRPr>
          </a:p>
          <a:p>
            <a:pPr marL="400050" lvl="1" indent="0">
              <a:buNone/>
            </a:pPr>
            <a:r>
              <a:rPr lang="en-US" dirty="0">
                <a:latin typeface="Palatino Linotype" panose="02040502050505030304" pitchFamily="18" charset="0"/>
                <a:cs typeface="Segoe UI" panose="020B0502040204020203" pitchFamily="34" charset="0"/>
              </a:rPr>
              <a:t>Under these circumstances, the funds may remain available for the provision of equitable services during the subsequent school year. </a:t>
            </a:r>
          </a:p>
          <a:p>
            <a:pPr marL="0" indent="0">
              <a:buNone/>
            </a:pPr>
            <a:endParaRPr lang="en-US" sz="2800" dirty="0">
              <a:latin typeface="Palatino Linotype" panose="02040502050505030304" pitchFamily="18" charset="0"/>
              <a:cs typeface="Segoe UI" panose="020B0502040204020203" pitchFamily="34" charset="0"/>
            </a:endParaRPr>
          </a:p>
          <a:p>
            <a:pPr marL="0" indent="0">
              <a:buNone/>
            </a:pPr>
            <a:endParaRPr lang="en-US" sz="2400" dirty="0">
              <a:latin typeface="Segoe UI" panose="020B0502040204020203" pitchFamily="34" charset="0"/>
              <a:cs typeface="Segoe UI" panose="020B0502040204020203" pitchFamily="34" charset="0"/>
            </a:endParaRPr>
          </a:p>
          <a:p>
            <a:pPr marL="0" indent="0">
              <a:buNone/>
            </a:pPr>
            <a:endParaRPr lang="en-US" dirty="0"/>
          </a:p>
          <a:p>
            <a:endParaRPr lang="en-US" dirty="0"/>
          </a:p>
        </p:txBody>
      </p:sp>
      <p:sp>
        <p:nvSpPr>
          <p:cNvPr id="4" name="Slide Number Placeholder 3"/>
          <p:cNvSpPr>
            <a:spLocks noGrp="1"/>
          </p:cNvSpPr>
          <p:nvPr>
            <p:ph type="sldNum" sz="quarter" idx="4294967295"/>
          </p:nvPr>
        </p:nvSpPr>
        <p:spPr>
          <a:xfrm>
            <a:off x="9685338" y="6015038"/>
            <a:ext cx="982662" cy="361950"/>
          </a:xfrm>
          <a:prstGeom prst="rect">
            <a:avLst/>
          </a:prstGeom>
        </p:spPr>
        <p:txBody>
          <a:bodyPr/>
          <a:lstStyle/>
          <a:p>
            <a:fld id="{6113E31D-E2AB-40D1-8B51-AFA5AFEF393A}" type="slidenum">
              <a:rPr lang="en-US" smtClean="0"/>
              <a:pPr/>
              <a:t>8</a:t>
            </a:fld>
            <a:endParaRPr lang="en-US" dirty="0"/>
          </a:p>
        </p:txBody>
      </p:sp>
    </p:spTree>
    <p:extLst>
      <p:ext uri="{BB962C8B-B14F-4D97-AF65-F5344CB8AC3E}">
        <p14:creationId xmlns:p14="http://schemas.microsoft.com/office/powerpoint/2010/main" val="2299135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0400" y="2267649"/>
            <a:ext cx="10871200" cy="1470025"/>
          </a:xfrm>
        </p:spPr>
        <p:txBody>
          <a:bodyPr/>
          <a:lstStyle/>
          <a:p>
            <a:r>
              <a:rPr lang="en-US" dirty="0">
                <a:latin typeface="Franklin Gothic Demi" panose="020B0703020102020204" pitchFamily="34" charset="0"/>
              </a:rPr>
              <a:t>Consultation</a:t>
            </a:r>
          </a:p>
        </p:txBody>
      </p:sp>
    </p:spTree>
    <p:extLst>
      <p:ext uri="{BB962C8B-B14F-4D97-AF65-F5344CB8AC3E}">
        <p14:creationId xmlns:p14="http://schemas.microsoft.com/office/powerpoint/2010/main" val="999342993"/>
      </p:ext>
    </p:extLst>
  </p:cSld>
  <p:clrMapOvr>
    <a:masterClrMapping/>
  </p:clrMapOvr>
</p:sld>
</file>

<file path=ppt/theme/theme1.xml><?xml version="1.0" encoding="utf-8"?>
<a:theme xmlns:a="http://schemas.openxmlformats.org/drawingml/2006/main" name="edu-aoe-power-point-presentatio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edu-aoe-power-point-presentatio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Century Gothic-Palatino Lino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2F6B283D0F1940B375B4845395C049" ma:contentTypeVersion="12" ma:contentTypeDescription="Create a new document." ma:contentTypeScope="" ma:versionID="36280ed91f61375594fea273fd44bb62">
  <xsd:schema xmlns:xsd="http://www.w3.org/2001/XMLSchema" xmlns:xs="http://www.w3.org/2001/XMLSchema" xmlns:p="http://schemas.microsoft.com/office/2006/metadata/properties" xmlns:ns1="http://schemas.microsoft.com/sharepoint/v3" xmlns:ns3="d80a4d8e-4e6b-4d9d-8f1a-ff0104432a35" xmlns:ns4="f589ccea-3ba2-4c0c-a515-510e0f56592f" targetNamespace="http://schemas.microsoft.com/office/2006/metadata/properties" ma:root="true" ma:fieldsID="6f521704c45c8cda87a858ced243b679" ns1:_="" ns3:_="" ns4:_="">
    <xsd:import namespace="http://schemas.microsoft.com/sharepoint/v3"/>
    <xsd:import namespace="d80a4d8e-4e6b-4d9d-8f1a-ff0104432a35"/>
    <xsd:import namespace="f589ccea-3ba2-4c0c-a515-510e0f56592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0a4d8e-4e6b-4d9d-8f1a-ff0104432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89ccea-3ba2-4c0c-a515-510e0f56592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18065CEA-1B60-42E4-B775-93207913BD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0a4d8e-4e6b-4d9d-8f1a-ff0104432a35"/>
    <ds:schemaRef ds:uri="f589ccea-3ba2-4c0c-a515-510e0f5659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11DC4D-9564-4AB7-9CFF-9F042E88E688}">
  <ds:schemaRefs>
    <ds:schemaRef ds:uri="http://schemas.microsoft.com/sharepoint/v3/contenttype/forms"/>
  </ds:schemaRefs>
</ds:datastoreItem>
</file>

<file path=customXml/itemProps3.xml><?xml version="1.0" encoding="utf-8"?>
<ds:datastoreItem xmlns:ds="http://schemas.openxmlformats.org/officeDocument/2006/customXml" ds:itemID="{4A371902-1C74-4093-8939-F9482A034E34}">
  <ds:schemaRefs>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d80a4d8e-4e6b-4d9d-8f1a-ff0104432a35"/>
    <ds:schemaRef ds:uri="http://schemas.openxmlformats.org/package/2006/metadata/core-properties"/>
    <ds:schemaRef ds:uri="f589ccea-3ba2-4c0c-a515-510e0f56592f"/>
    <ds:schemaRef ds:uri="http://schemas.microsoft.com/sharepoint/v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SNS.2018</Template>
  <TotalTime>9947</TotalTime>
  <Words>1506</Words>
  <Application>Microsoft Office PowerPoint</Application>
  <PresentationFormat>Widescreen</PresentationFormat>
  <Paragraphs>236</Paragraphs>
  <Slides>36</Slides>
  <Notes>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36</vt:i4>
      </vt:variant>
    </vt:vector>
  </HeadingPairs>
  <TitlesOfParts>
    <vt:vector size="48" baseType="lpstr">
      <vt:lpstr>Acumin Pro</vt:lpstr>
      <vt:lpstr>Arial</vt:lpstr>
      <vt:lpstr>Calibri</vt:lpstr>
      <vt:lpstr>Century Gothic</vt:lpstr>
      <vt:lpstr>Franklin Gothic Book</vt:lpstr>
      <vt:lpstr>Franklin Gothic Demi</vt:lpstr>
      <vt:lpstr>Gill Sans MT</vt:lpstr>
      <vt:lpstr>Palatino Linotype</vt:lpstr>
      <vt:lpstr>Segoe UI</vt:lpstr>
      <vt:lpstr>Symbol</vt:lpstr>
      <vt:lpstr>edu-aoe-power-point-presentation</vt:lpstr>
      <vt:lpstr>1_edu-aoe-power-point-presentation</vt:lpstr>
      <vt:lpstr>Equitable Services to Independent Schools</vt:lpstr>
      <vt:lpstr>Topics</vt:lpstr>
      <vt:lpstr>Equitable Services Basics</vt:lpstr>
      <vt:lpstr>Equitable Services</vt:lpstr>
      <vt:lpstr>LEA Control of Funds</vt:lpstr>
      <vt:lpstr>Services</vt:lpstr>
      <vt:lpstr>Services</vt:lpstr>
      <vt:lpstr>Obligation of Funds</vt:lpstr>
      <vt:lpstr>Consultation</vt:lpstr>
      <vt:lpstr>Consultation</vt:lpstr>
      <vt:lpstr>Consultation</vt:lpstr>
      <vt:lpstr>What is Timely? </vt:lpstr>
      <vt:lpstr>What is Meaningful?</vt:lpstr>
      <vt:lpstr>Consultation Topics</vt:lpstr>
      <vt:lpstr>Consultation Topics</vt:lpstr>
      <vt:lpstr>Consultation and Documentation</vt:lpstr>
      <vt:lpstr>Documentation</vt:lpstr>
      <vt:lpstr>Documentation</vt:lpstr>
      <vt:lpstr>Title I Part A</vt:lpstr>
      <vt:lpstr>Determining the Title IA Amount</vt:lpstr>
      <vt:lpstr>Example Title I Part A</vt:lpstr>
      <vt:lpstr>Title I Part A in GMS</vt:lpstr>
      <vt:lpstr>Does she drive Title IA funds?</vt:lpstr>
      <vt:lpstr>Title I Part A &amp; Independent School Services</vt:lpstr>
      <vt:lpstr>Allowable Uses of Title IA</vt:lpstr>
      <vt:lpstr>Student Eligibility to Participate in Service</vt:lpstr>
      <vt:lpstr>Title II Part A and Title IV Part A</vt:lpstr>
      <vt:lpstr>Determining the Title II or Title IV Amount</vt:lpstr>
      <vt:lpstr>Example of Title II/Title IV Calculation</vt:lpstr>
      <vt:lpstr>Title II/Title IV Calculation in GMS</vt:lpstr>
      <vt:lpstr>Professional Development</vt:lpstr>
      <vt:lpstr>Title III Part A</vt:lpstr>
      <vt:lpstr>Determining the Title III Part A Amount</vt:lpstr>
      <vt:lpstr>Title III Part A Amount in GMS</vt:lpstr>
      <vt:lpstr>Ombudsman</vt:lpstr>
      <vt:lpstr>Statutes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Equitable Services to Independent Schools</dc:title>
  <dc:creator>Vermont Agency of Education</dc:creator>
  <cp:lastModifiedBy>Graves, Amber</cp:lastModifiedBy>
  <cp:revision>107</cp:revision>
  <cp:lastPrinted>2020-06-11T14:36:44Z</cp:lastPrinted>
  <dcterms:created xsi:type="dcterms:W3CDTF">2019-03-25T18:56:06Z</dcterms:created>
  <dcterms:modified xsi:type="dcterms:W3CDTF">2020-06-17T15:17:02Z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0x0101005F2F6B283D0F1940B375B4845395C049</vt:lpwstr>
  </property>
</Properties>
</file>