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notesMasterIdLst>
    <p:notesMasterId r:id="rId28"/>
  </p:notesMasterIdLst>
  <p:handoutMasterIdLst>
    <p:handoutMasterId r:id="rId29"/>
  </p:handoutMasterIdLst>
  <p:sldIdLst>
    <p:sldId id="456" r:id="rId2"/>
    <p:sldId id="468" r:id="rId3"/>
    <p:sldId id="476" r:id="rId4"/>
    <p:sldId id="458" r:id="rId5"/>
    <p:sldId id="477" r:id="rId6"/>
    <p:sldId id="481" r:id="rId7"/>
    <p:sldId id="478" r:id="rId8"/>
    <p:sldId id="482" r:id="rId9"/>
    <p:sldId id="494" r:id="rId10"/>
    <p:sldId id="495" r:id="rId11"/>
    <p:sldId id="496" r:id="rId12"/>
    <p:sldId id="480" r:id="rId13"/>
    <p:sldId id="500" r:id="rId14"/>
    <p:sldId id="501" r:id="rId15"/>
    <p:sldId id="502" r:id="rId16"/>
    <p:sldId id="503" r:id="rId17"/>
    <p:sldId id="504" r:id="rId18"/>
    <p:sldId id="505" r:id="rId19"/>
    <p:sldId id="506" r:id="rId20"/>
    <p:sldId id="479" r:id="rId21"/>
    <p:sldId id="497" r:id="rId22"/>
    <p:sldId id="498" r:id="rId23"/>
    <p:sldId id="499" r:id="rId24"/>
    <p:sldId id="507" r:id="rId25"/>
    <p:sldId id="464" r:id="rId26"/>
    <p:sldId id="459" r:id="rId27"/>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70" autoAdjust="0"/>
    <p:restoredTop sz="96144" autoAdjust="0"/>
  </p:normalViewPr>
  <p:slideViewPr>
    <p:cSldViewPr>
      <p:cViewPr varScale="1">
        <p:scale>
          <a:sx n="89" d="100"/>
          <a:sy n="89" d="100"/>
        </p:scale>
        <p:origin x="222"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20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11699" cy="463408"/>
          </a:xfrm>
          <a:prstGeom prst="rect">
            <a:avLst/>
          </a:prstGeom>
        </p:spPr>
        <p:txBody>
          <a:bodyPr vert="horz" lIns="92481" tIns="46240" rIns="92481" bIns="46240" rtlCol="0"/>
          <a:lstStyle>
            <a:lvl1pPr algn="l">
              <a:defRPr sz="1200"/>
            </a:lvl1pPr>
          </a:lstStyle>
          <a:p>
            <a:endParaRPr lang="en-US" dirty="0"/>
          </a:p>
        </p:txBody>
      </p:sp>
      <p:sp>
        <p:nvSpPr>
          <p:cNvPr id="3" name="Date Placeholder 2"/>
          <p:cNvSpPr>
            <a:spLocks noGrp="1"/>
          </p:cNvSpPr>
          <p:nvPr>
            <p:ph type="dt" sz="quarter" idx="1"/>
          </p:nvPr>
        </p:nvSpPr>
        <p:spPr>
          <a:xfrm>
            <a:off x="3936770" y="2"/>
            <a:ext cx="3011699" cy="463408"/>
          </a:xfrm>
          <a:prstGeom prst="rect">
            <a:avLst/>
          </a:prstGeom>
        </p:spPr>
        <p:txBody>
          <a:bodyPr vert="horz" lIns="92481" tIns="46240" rIns="92481" bIns="46240" rtlCol="0"/>
          <a:lstStyle>
            <a:lvl1pPr algn="r">
              <a:defRPr sz="1200"/>
            </a:lvl1pPr>
          </a:lstStyle>
          <a:p>
            <a:fld id="{4E43BAD2-912A-4852-AA21-1A049AD7ECE2}" type="datetimeFigureOut">
              <a:rPr lang="en-US" smtClean="0"/>
              <a:t>4/6/2021</a:t>
            </a:fld>
            <a:endParaRPr lang="en-US" dirty="0"/>
          </a:p>
        </p:txBody>
      </p:sp>
      <p:sp>
        <p:nvSpPr>
          <p:cNvPr id="4" name="Footer Placeholder 3"/>
          <p:cNvSpPr>
            <a:spLocks noGrp="1"/>
          </p:cNvSpPr>
          <p:nvPr>
            <p:ph type="ftr" sz="quarter" idx="2"/>
          </p:nvPr>
        </p:nvSpPr>
        <p:spPr>
          <a:xfrm>
            <a:off x="0" y="8772671"/>
            <a:ext cx="3011699" cy="463407"/>
          </a:xfrm>
          <a:prstGeom prst="rect">
            <a:avLst/>
          </a:prstGeom>
        </p:spPr>
        <p:txBody>
          <a:bodyPr vert="horz" lIns="92481" tIns="46240" rIns="92481" bIns="4624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70" y="8772671"/>
            <a:ext cx="3011699" cy="463407"/>
          </a:xfrm>
          <a:prstGeom prst="rect">
            <a:avLst/>
          </a:prstGeom>
        </p:spPr>
        <p:txBody>
          <a:bodyPr vert="horz" lIns="92481" tIns="46240" rIns="92481" bIns="46240" rtlCol="0" anchor="b"/>
          <a:lstStyle>
            <a:lvl1pPr algn="r">
              <a:defRPr sz="1200"/>
            </a:lvl1pPr>
          </a:lstStyle>
          <a:p>
            <a:fld id="{811791F8-FF65-4855-B77D-9162C3A1E42D}" type="slidenum">
              <a:rPr lang="en-US" smtClean="0"/>
              <a:t>‹#›</a:t>
            </a:fld>
            <a:endParaRPr lang="en-US" dirty="0"/>
          </a:p>
        </p:txBody>
      </p:sp>
    </p:spTree>
    <p:extLst>
      <p:ext uri="{BB962C8B-B14F-4D97-AF65-F5344CB8AC3E}">
        <p14:creationId xmlns:p14="http://schemas.microsoft.com/office/powerpoint/2010/main" val="1992993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1" tIns="46240" rIns="92481" bIns="4624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36770" y="0"/>
            <a:ext cx="3011699" cy="461804"/>
          </a:xfrm>
          <a:prstGeom prst="rect">
            <a:avLst/>
          </a:prstGeom>
        </p:spPr>
        <p:txBody>
          <a:bodyPr vert="horz" lIns="92481" tIns="46240" rIns="92481" bIns="46240"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4/6/2021</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1" tIns="46240" rIns="92481" bIns="46240" rtlCol="0" anchor="ctr"/>
          <a:lstStyle/>
          <a:p>
            <a:pPr lvl="0"/>
            <a:endParaRPr lang="en-US" noProof="0"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1" tIns="46240" rIns="92481" bIns="4624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81" tIns="46240" rIns="92481" bIns="4624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36770" y="8772668"/>
            <a:ext cx="3011699" cy="461804"/>
          </a:xfrm>
          <a:prstGeom prst="rect">
            <a:avLst/>
          </a:prstGeom>
        </p:spPr>
        <p:txBody>
          <a:bodyPr vert="horz" wrap="square" lIns="92481" tIns="46240" rIns="92481" bIns="46240"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dirty="0"/>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26</a:t>
            </a:fld>
            <a:endParaRPr lang="en-US" altLang="en-US" dirty="0"/>
          </a:p>
        </p:txBody>
      </p:sp>
    </p:spTree>
    <p:extLst>
      <p:ext uri="{BB962C8B-B14F-4D97-AF65-F5344CB8AC3E}">
        <p14:creationId xmlns:p14="http://schemas.microsoft.com/office/powerpoint/2010/main" val="3558231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43097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16175"/>
            <a:ext cx="81534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3600" b="0" i="0" baseline="0">
                <a:latin typeface="Franklin Gothic Medium" panose="020B0603020102020204" pitchFamily="34" charset="0"/>
              </a:defRPr>
            </a:lvl1pPr>
          </a:lstStyle>
          <a:p>
            <a:r>
              <a:rPr lang="en-US" dirty="0"/>
              <a:t>Click to edit Master title style</a:t>
            </a:r>
          </a:p>
        </p:txBody>
      </p:sp>
      <p:sp>
        <p:nvSpPr>
          <p:cNvPr id="11" name="Text Placeholder 10"/>
          <p:cNvSpPr>
            <a:spLocks noGrp="1"/>
          </p:cNvSpPr>
          <p:nvPr>
            <p:ph type="body" sz="quarter" idx="10"/>
          </p:nvPr>
        </p:nvSpPr>
        <p:spPr>
          <a:xfrm>
            <a:off x="533400" y="1600200"/>
            <a:ext cx="8153400" cy="4343400"/>
          </a:xfrm>
        </p:spPr>
        <p:txBody>
          <a:bodyPr/>
          <a:lstStyle>
            <a:lvl1pPr>
              <a:spcAft>
                <a:spcPts val="1200"/>
              </a:spcAft>
              <a:defRPr sz="3000" baseline="0"/>
            </a:lvl1pPr>
            <a:lvl2pPr>
              <a:spcAft>
                <a:spcPts val="1200"/>
              </a:spcAft>
              <a:defRPr sz="3000" baseline="0"/>
            </a:lvl2pPr>
            <a:lvl3pPr>
              <a:spcAft>
                <a:spcPts val="1200"/>
              </a:spcAft>
              <a:defRPr sz="3000" baseline="0"/>
            </a:lvl3pPr>
            <a:lvl4pPr>
              <a:spcAft>
                <a:spcPts val="1200"/>
              </a:spcAft>
              <a:defRPr sz="3000" baseline="0"/>
            </a:lvl4pPr>
            <a:lvl5pPr>
              <a:spcAft>
                <a:spcPts val="1200"/>
              </a:spcAft>
              <a:defRPr sz="300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3600" b="0" i="0" baseline="0">
                <a:latin typeface="Franklin Gothic Medium" panose="020B0603020102020204" pitchFamily="34" charset="0"/>
              </a:defRPr>
            </a:lvl1pPr>
          </a:lstStyle>
          <a:p>
            <a:r>
              <a:rPr lang="en-US" dirty="0"/>
              <a:t>Click to edit Master title style</a:t>
            </a:r>
          </a:p>
        </p:txBody>
      </p:sp>
      <p:sp>
        <p:nvSpPr>
          <p:cNvPr id="5" name="Content Placeholder 4"/>
          <p:cNvSpPr>
            <a:spLocks noGrp="1"/>
          </p:cNvSpPr>
          <p:nvPr>
            <p:ph sz="quarter" idx="10"/>
          </p:nvPr>
        </p:nvSpPr>
        <p:spPr>
          <a:xfrm>
            <a:off x="457200" y="1600200"/>
            <a:ext cx="82296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5" name="Footer Placeholder 4"/>
          <p:cNvSpPr>
            <a:spLocks noGrp="1"/>
          </p:cNvSpPr>
          <p:nvPr>
            <p:ph type="ftr" sz="quarter" idx="3"/>
          </p:nvPr>
        </p:nvSpPr>
        <p:spPr>
          <a:xfrm>
            <a:off x="457200" y="6172200"/>
            <a:ext cx="82296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pic>
        <p:nvPicPr>
          <p:cNvPr id="1029" name="Picture 9" descr="AOEd MOM Hor 2C.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7010400" y="6248400"/>
            <a:ext cx="15906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609600" y="6491288"/>
            <a:ext cx="62484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12" r:id="rId5"/>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ts val="0"/>
        </a:spcBef>
        <a:spcAft>
          <a:spcPts val="120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ts val="0"/>
        </a:spcBef>
        <a:spcAft>
          <a:spcPts val="120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ts val="0"/>
        </a:spcBef>
        <a:spcAft>
          <a:spcPts val="120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ts val="0"/>
        </a:spcBef>
        <a:spcAft>
          <a:spcPts val="120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ts val="0"/>
        </a:spcBef>
        <a:spcAft>
          <a:spcPts val="120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hyperlink" Target="mailto:kristine.seipel@vermont.gov"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AF512-4E03-4C33-ABEB-14EC4E67B289}"/>
              </a:ext>
            </a:extLst>
          </p:cNvPr>
          <p:cNvSpPr>
            <a:spLocks noGrp="1"/>
          </p:cNvSpPr>
          <p:nvPr>
            <p:ph type="ctrTitle"/>
          </p:nvPr>
        </p:nvSpPr>
        <p:spPr/>
        <p:txBody>
          <a:bodyPr/>
          <a:lstStyle/>
          <a:p>
            <a:r>
              <a:rPr lang="en-US" dirty="0">
                <a:latin typeface="Franklin Gothic Medium" panose="020B0603020102020204" pitchFamily="34" charset="0"/>
              </a:rPr>
              <a:t>3 Fiscal Tests of Title I</a:t>
            </a:r>
          </a:p>
        </p:txBody>
      </p:sp>
      <p:sp>
        <p:nvSpPr>
          <p:cNvPr id="3" name="Subtitle 2">
            <a:extLst>
              <a:ext uri="{FF2B5EF4-FFF2-40B4-BE49-F238E27FC236}">
                <a16:creationId xmlns:a16="http://schemas.microsoft.com/office/drawing/2014/main" id="{69B8D96C-1B47-4642-B0EC-796A26F3B529}"/>
              </a:ext>
            </a:extLst>
          </p:cNvPr>
          <p:cNvSpPr>
            <a:spLocks noGrp="1"/>
          </p:cNvSpPr>
          <p:nvPr>
            <p:ph type="subTitle" idx="1"/>
          </p:nvPr>
        </p:nvSpPr>
        <p:spPr/>
        <p:txBody>
          <a:bodyPr/>
          <a:lstStyle/>
          <a:p>
            <a:r>
              <a:rPr lang="en-US" dirty="0">
                <a:solidFill>
                  <a:schemeClr val="tx1"/>
                </a:solidFill>
              </a:rPr>
              <a:t>April 7, 2021</a:t>
            </a:r>
          </a:p>
        </p:txBody>
      </p:sp>
    </p:spTree>
    <p:extLst>
      <p:ext uri="{BB962C8B-B14F-4D97-AF65-F5344CB8AC3E}">
        <p14:creationId xmlns:p14="http://schemas.microsoft.com/office/powerpoint/2010/main" val="2789173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ED87A-B7CF-43CC-B4C9-F196CA3089E2}"/>
              </a:ext>
            </a:extLst>
          </p:cNvPr>
          <p:cNvSpPr>
            <a:spLocks noGrp="1"/>
          </p:cNvSpPr>
          <p:nvPr>
            <p:ph type="title"/>
          </p:nvPr>
        </p:nvSpPr>
        <p:spPr/>
        <p:txBody>
          <a:bodyPr>
            <a:noAutofit/>
          </a:bodyPr>
          <a:lstStyle/>
          <a:p>
            <a:r>
              <a:rPr lang="en-US" sz="4000" dirty="0"/>
              <a:t>Additional Requirements of Comparability (continued)</a:t>
            </a:r>
          </a:p>
        </p:txBody>
      </p:sp>
      <p:sp>
        <p:nvSpPr>
          <p:cNvPr id="3" name="Content Placeholder 2">
            <a:extLst>
              <a:ext uri="{FF2B5EF4-FFF2-40B4-BE49-F238E27FC236}">
                <a16:creationId xmlns:a16="http://schemas.microsoft.com/office/drawing/2014/main" id="{D344D502-E811-4B65-87BF-BC7482E6128A}"/>
              </a:ext>
            </a:extLst>
          </p:cNvPr>
          <p:cNvSpPr>
            <a:spLocks noGrp="1"/>
          </p:cNvSpPr>
          <p:nvPr>
            <p:ph sz="quarter" idx="10"/>
          </p:nvPr>
        </p:nvSpPr>
        <p:spPr/>
        <p:txBody>
          <a:bodyPr/>
          <a:lstStyle/>
          <a:p>
            <a:pPr marL="457200" lvl="0" indent="-457200">
              <a:lnSpc>
                <a:spcPct val="115000"/>
              </a:lnSpc>
              <a:spcAft>
                <a:spcPts val="800"/>
              </a:spcAft>
              <a:buFont typeface="Arial" panose="020B0604020202020204" pitchFamily="34" charset="0"/>
              <a:buChar char="•"/>
            </a:pPr>
            <a:r>
              <a:rPr lang="en-US" dirty="0">
                <a:latin typeface="Palatino Linotype" panose="02040502050505030304" pitchFamily="18" charset="0"/>
                <a:ea typeface="Times New Roman" panose="02020603050405020304" pitchFamily="18" charset="0"/>
              </a:rPr>
              <a:t>A written policy to ensure equivalence among schools in the provision of curriculum materials and instructional supplies; and</a:t>
            </a:r>
            <a:endParaRPr lang="en-US" dirty="0">
              <a:latin typeface="Calibri" panose="020F0502020204030204" pitchFamily="34" charset="0"/>
              <a:ea typeface="Times New Roman" panose="02020603050405020304" pitchFamily="18" charset="0"/>
            </a:endParaRPr>
          </a:p>
          <a:p>
            <a:pPr marL="457200" lvl="0" indent="-457200">
              <a:lnSpc>
                <a:spcPct val="115000"/>
              </a:lnSpc>
              <a:spcAft>
                <a:spcPts val="800"/>
              </a:spcAft>
              <a:buFont typeface="Arial" panose="020B0604020202020204" pitchFamily="34" charset="0"/>
              <a:buChar char="•"/>
            </a:pPr>
            <a:r>
              <a:rPr lang="en-US" dirty="0">
                <a:latin typeface="Palatino Linotype" panose="02040502050505030304" pitchFamily="18" charset="0"/>
                <a:ea typeface="Times New Roman" panose="02020603050405020304" pitchFamily="18" charset="0"/>
              </a:rPr>
              <a:t>Any other supporting documentation that shows policies, procedures and/or records were maintained to demonstrate compliance.</a:t>
            </a:r>
            <a:endParaRPr lang="en-US" dirty="0">
              <a:latin typeface="Calibri" panose="020F050202020403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632049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EFE1D-B8BF-4D76-B37E-DDBBEC3E7459}"/>
              </a:ext>
            </a:extLst>
          </p:cNvPr>
          <p:cNvSpPr>
            <a:spLocks noGrp="1"/>
          </p:cNvSpPr>
          <p:nvPr>
            <p:ph type="title"/>
          </p:nvPr>
        </p:nvSpPr>
        <p:spPr/>
        <p:txBody>
          <a:bodyPr>
            <a:normAutofit/>
          </a:bodyPr>
          <a:lstStyle/>
          <a:p>
            <a:r>
              <a:rPr lang="en-US" sz="4000" dirty="0"/>
              <a:t>Exemptions From Comparability</a:t>
            </a:r>
          </a:p>
        </p:txBody>
      </p:sp>
      <p:sp>
        <p:nvSpPr>
          <p:cNvPr id="3" name="Content Placeholder 2">
            <a:extLst>
              <a:ext uri="{FF2B5EF4-FFF2-40B4-BE49-F238E27FC236}">
                <a16:creationId xmlns:a16="http://schemas.microsoft.com/office/drawing/2014/main" id="{8362F4EA-015F-4507-9508-73C147CEE0CC}"/>
              </a:ext>
            </a:extLst>
          </p:cNvPr>
          <p:cNvSpPr>
            <a:spLocks noGrp="1"/>
          </p:cNvSpPr>
          <p:nvPr>
            <p:ph sz="quarter" idx="10"/>
          </p:nvPr>
        </p:nvSpPr>
        <p:spPr/>
        <p:txBody>
          <a:bodyPr/>
          <a:lstStyle/>
          <a:p>
            <a:r>
              <a:rPr lang="en-US" dirty="0"/>
              <a:t>Some LEAs and some schools within an LEA may be excluded from the Title I comparability requirements. </a:t>
            </a:r>
          </a:p>
          <a:p>
            <a:r>
              <a:rPr lang="en-US" dirty="0"/>
              <a:t>The following may be excluded:</a:t>
            </a:r>
          </a:p>
          <a:p>
            <a:pPr marL="1200150" lvl="1" indent="-457200">
              <a:buFont typeface="Arial" panose="020B0604020202020204" pitchFamily="34" charset="0"/>
              <a:buChar char="•"/>
            </a:pPr>
            <a:r>
              <a:rPr lang="en-US" dirty="0"/>
              <a:t>an LEA that has a single school for each grade span; or</a:t>
            </a:r>
          </a:p>
          <a:p>
            <a:pPr marL="1200150" lvl="1" indent="-457200">
              <a:buFont typeface="Arial" panose="020B0604020202020204" pitchFamily="34" charset="0"/>
              <a:buChar char="•"/>
            </a:pPr>
            <a:r>
              <a:rPr lang="en-US" dirty="0"/>
              <a:t>a school within an LEA that has fewer than 100 students.</a:t>
            </a:r>
          </a:p>
        </p:txBody>
      </p:sp>
    </p:spTree>
    <p:extLst>
      <p:ext uri="{BB962C8B-B14F-4D97-AF65-F5344CB8AC3E}">
        <p14:creationId xmlns:p14="http://schemas.microsoft.com/office/powerpoint/2010/main" val="2403222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146AA-0097-4294-8B41-36325F70B7F2}"/>
              </a:ext>
            </a:extLst>
          </p:cNvPr>
          <p:cNvSpPr>
            <a:spLocks noGrp="1"/>
          </p:cNvSpPr>
          <p:nvPr>
            <p:ph type="title"/>
          </p:nvPr>
        </p:nvSpPr>
        <p:spPr/>
        <p:txBody>
          <a:bodyPr>
            <a:noAutofit/>
          </a:bodyPr>
          <a:lstStyle/>
          <a:p>
            <a:r>
              <a:rPr lang="en-US" sz="4000" dirty="0"/>
              <a:t>Supplement Not Supplant (SNS): Overview</a:t>
            </a:r>
          </a:p>
        </p:txBody>
      </p:sp>
      <p:sp>
        <p:nvSpPr>
          <p:cNvPr id="3" name="Content Placeholder 2">
            <a:extLst>
              <a:ext uri="{FF2B5EF4-FFF2-40B4-BE49-F238E27FC236}">
                <a16:creationId xmlns:a16="http://schemas.microsoft.com/office/drawing/2014/main" id="{A0C3F567-7557-4130-BED5-44DBFB3E871E}"/>
              </a:ext>
            </a:extLst>
          </p:cNvPr>
          <p:cNvSpPr>
            <a:spLocks noGrp="1"/>
          </p:cNvSpPr>
          <p:nvPr>
            <p:ph sz="quarter" idx="10"/>
          </p:nvPr>
        </p:nvSpPr>
        <p:spPr/>
        <p:txBody>
          <a:bodyPr/>
          <a:lstStyle/>
          <a:p>
            <a:pPr marL="457200" indent="-457200">
              <a:buFont typeface="Arial" panose="020B0604020202020204" pitchFamily="34" charset="0"/>
              <a:buChar char="•"/>
            </a:pPr>
            <a:r>
              <a:rPr lang="en-US" dirty="0"/>
              <a:t>Section 1118(b) of ESSA, requires an LEA to use Title I funds to supplement the funds that would, in the absence of Title I funding, be made available from State and local sources for the education of Title I students, and not to supplant such funds.</a:t>
            </a:r>
          </a:p>
        </p:txBody>
      </p:sp>
    </p:spTree>
    <p:extLst>
      <p:ext uri="{BB962C8B-B14F-4D97-AF65-F5344CB8AC3E}">
        <p14:creationId xmlns:p14="http://schemas.microsoft.com/office/powerpoint/2010/main" val="3762184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5BE73-4CF3-4EC3-941B-064DC13E756C}"/>
              </a:ext>
            </a:extLst>
          </p:cNvPr>
          <p:cNvSpPr>
            <a:spLocks noGrp="1"/>
          </p:cNvSpPr>
          <p:nvPr>
            <p:ph type="title"/>
          </p:nvPr>
        </p:nvSpPr>
        <p:spPr/>
        <p:txBody>
          <a:bodyPr>
            <a:noAutofit/>
          </a:bodyPr>
          <a:lstStyle/>
          <a:p>
            <a:r>
              <a:rPr lang="en-US" sz="4000" dirty="0"/>
              <a:t>Supplement Not Supplant </a:t>
            </a:r>
            <a:br>
              <a:rPr lang="en-US" sz="4000" dirty="0"/>
            </a:br>
            <a:r>
              <a:rPr lang="en-US" sz="4000" dirty="0"/>
              <a:t>Title I, Part A</a:t>
            </a:r>
          </a:p>
        </p:txBody>
      </p:sp>
      <p:sp>
        <p:nvSpPr>
          <p:cNvPr id="3" name="Content Placeholder 2">
            <a:extLst>
              <a:ext uri="{FF2B5EF4-FFF2-40B4-BE49-F238E27FC236}">
                <a16:creationId xmlns:a16="http://schemas.microsoft.com/office/drawing/2014/main" id="{D33F2B32-4416-439F-B6FB-BC2B0B61B173}"/>
              </a:ext>
            </a:extLst>
          </p:cNvPr>
          <p:cNvSpPr>
            <a:spLocks noGrp="1"/>
          </p:cNvSpPr>
          <p:nvPr>
            <p:ph sz="quarter" idx="10"/>
          </p:nvPr>
        </p:nvSpPr>
        <p:spPr/>
        <p:txBody>
          <a:bodyPr/>
          <a:lstStyle/>
          <a:p>
            <a:r>
              <a:rPr lang="en-US" dirty="0"/>
              <a:t>LEAs are required to: </a:t>
            </a:r>
          </a:p>
          <a:p>
            <a:pPr marL="457200" indent="-457200">
              <a:buFont typeface="Arial" panose="020B0604020202020204" pitchFamily="34" charset="0"/>
              <a:buChar char="•"/>
            </a:pPr>
            <a:r>
              <a:rPr lang="en-US" dirty="0"/>
              <a:t>Identify the methodology used to allocate State and local funds to Title I schools; and</a:t>
            </a:r>
          </a:p>
          <a:p>
            <a:pPr marL="457200" indent="-457200">
              <a:buFont typeface="Arial" panose="020B0604020202020204" pitchFamily="34" charset="0"/>
              <a:buChar char="•"/>
            </a:pPr>
            <a:r>
              <a:rPr lang="en-US" dirty="0"/>
              <a:t>Demonstrate that each school received the same amount of State and local funding it would have if it were not participating in Title I.</a:t>
            </a:r>
          </a:p>
          <a:p>
            <a:endParaRPr lang="en-US" dirty="0"/>
          </a:p>
        </p:txBody>
      </p:sp>
    </p:spTree>
    <p:extLst>
      <p:ext uri="{BB962C8B-B14F-4D97-AF65-F5344CB8AC3E}">
        <p14:creationId xmlns:p14="http://schemas.microsoft.com/office/powerpoint/2010/main" val="3246645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981DB-E1EA-4C1A-BB04-0F74D9ED3429}"/>
              </a:ext>
            </a:extLst>
          </p:cNvPr>
          <p:cNvSpPr>
            <a:spLocks noGrp="1"/>
          </p:cNvSpPr>
          <p:nvPr>
            <p:ph type="title"/>
          </p:nvPr>
        </p:nvSpPr>
        <p:spPr/>
        <p:txBody>
          <a:bodyPr>
            <a:noAutofit/>
          </a:bodyPr>
          <a:lstStyle/>
          <a:p>
            <a:r>
              <a:rPr lang="en-US" sz="4000" dirty="0"/>
              <a:t>Supplement Not Supplant </a:t>
            </a:r>
            <a:br>
              <a:rPr lang="en-US" sz="4000" dirty="0"/>
            </a:br>
            <a:r>
              <a:rPr lang="en-US" sz="4000" dirty="0"/>
              <a:t>Title I, Part A (continued)</a:t>
            </a:r>
          </a:p>
        </p:txBody>
      </p:sp>
      <p:sp>
        <p:nvSpPr>
          <p:cNvPr id="3" name="Content Placeholder 2">
            <a:extLst>
              <a:ext uri="{FF2B5EF4-FFF2-40B4-BE49-F238E27FC236}">
                <a16:creationId xmlns:a16="http://schemas.microsoft.com/office/drawing/2014/main" id="{81140080-8D3C-4593-8E91-E51E457ED98D}"/>
              </a:ext>
            </a:extLst>
          </p:cNvPr>
          <p:cNvSpPr>
            <a:spLocks noGrp="1"/>
          </p:cNvSpPr>
          <p:nvPr>
            <p:ph sz="quarter" idx="10"/>
          </p:nvPr>
        </p:nvSpPr>
        <p:spPr/>
        <p:txBody>
          <a:bodyPr/>
          <a:lstStyle/>
          <a:p>
            <a:r>
              <a:rPr lang="en-US" dirty="0"/>
              <a:t>No LEA shall be required to:</a:t>
            </a:r>
          </a:p>
          <a:p>
            <a:pPr marL="457200" indent="-457200">
              <a:buFont typeface="Arial" panose="020B0604020202020204" pitchFamily="34" charset="0"/>
              <a:buChar char="•"/>
            </a:pPr>
            <a:r>
              <a:rPr lang="en-US" dirty="0"/>
              <a:t>Identify individual costs or services as supplemental; nor</a:t>
            </a:r>
          </a:p>
          <a:p>
            <a:pPr marL="457200" indent="-457200">
              <a:buFont typeface="Arial" panose="020B0604020202020204" pitchFamily="34" charset="0"/>
              <a:buChar char="•"/>
            </a:pPr>
            <a:r>
              <a:rPr lang="en-US" dirty="0"/>
              <a:t>Provide services through a particular instructional method, or in a particular instructional setting, to demonstrate compliance.</a:t>
            </a:r>
          </a:p>
          <a:p>
            <a:endParaRPr lang="en-US" dirty="0"/>
          </a:p>
        </p:txBody>
      </p:sp>
    </p:spTree>
    <p:extLst>
      <p:ext uri="{BB962C8B-B14F-4D97-AF65-F5344CB8AC3E}">
        <p14:creationId xmlns:p14="http://schemas.microsoft.com/office/powerpoint/2010/main" val="3781364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C7C57-2DC9-4794-9048-90845A39CA19}"/>
              </a:ext>
            </a:extLst>
          </p:cNvPr>
          <p:cNvSpPr>
            <a:spLocks noGrp="1"/>
          </p:cNvSpPr>
          <p:nvPr>
            <p:ph type="title"/>
          </p:nvPr>
        </p:nvSpPr>
        <p:spPr/>
        <p:txBody>
          <a:bodyPr>
            <a:normAutofit/>
          </a:bodyPr>
          <a:lstStyle/>
          <a:p>
            <a:r>
              <a:rPr lang="en-US" sz="4000" dirty="0"/>
              <a:t>Exemptions From Title I, Part A SNS</a:t>
            </a:r>
          </a:p>
        </p:txBody>
      </p:sp>
      <p:sp>
        <p:nvSpPr>
          <p:cNvPr id="3" name="Content Placeholder 2">
            <a:extLst>
              <a:ext uri="{FF2B5EF4-FFF2-40B4-BE49-F238E27FC236}">
                <a16:creationId xmlns:a16="http://schemas.microsoft.com/office/drawing/2014/main" id="{E5CBDE95-BEA3-4DAA-8379-EDC7819AF6EB}"/>
              </a:ext>
            </a:extLst>
          </p:cNvPr>
          <p:cNvSpPr>
            <a:spLocks noGrp="1"/>
          </p:cNvSpPr>
          <p:nvPr>
            <p:ph sz="quarter" idx="10"/>
          </p:nvPr>
        </p:nvSpPr>
        <p:spPr>
          <a:xfrm>
            <a:off x="457200" y="1447800"/>
            <a:ext cx="8229600" cy="4648200"/>
          </a:xfrm>
        </p:spPr>
        <p:txBody>
          <a:bodyPr/>
          <a:lstStyle/>
          <a:p>
            <a:r>
              <a:rPr lang="en-US" sz="2600" dirty="0"/>
              <a:t>An LEA is exempt from the </a:t>
            </a:r>
            <a:r>
              <a:rPr lang="en-US" sz="2600" b="1" dirty="0"/>
              <a:t>methodology requirement </a:t>
            </a:r>
            <a:r>
              <a:rPr lang="en-US" sz="2600" dirty="0"/>
              <a:t>if it has:</a:t>
            </a:r>
          </a:p>
          <a:p>
            <a:pPr marL="457200" indent="-457200">
              <a:buFont typeface="Arial" panose="020B0604020202020204" pitchFamily="34" charset="0"/>
              <a:buChar char="•"/>
            </a:pPr>
            <a:r>
              <a:rPr lang="en-US" sz="2600" dirty="0"/>
              <a:t>Only one school;</a:t>
            </a:r>
          </a:p>
          <a:p>
            <a:pPr marL="457200" indent="-457200">
              <a:buFont typeface="Arial" panose="020B0604020202020204" pitchFamily="34" charset="0"/>
              <a:buChar char="•"/>
            </a:pPr>
            <a:r>
              <a:rPr lang="en-US" sz="2600" dirty="0"/>
              <a:t>Only Title I schools; or</a:t>
            </a:r>
          </a:p>
          <a:p>
            <a:pPr marL="457200" indent="-457200">
              <a:buFont typeface="Arial" panose="020B0604020202020204" pitchFamily="34" charset="0"/>
              <a:buChar char="•"/>
            </a:pPr>
            <a:r>
              <a:rPr lang="en-US" sz="2600" dirty="0"/>
              <a:t>All grade spans are exempt.* </a:t>
            </a:r>
          </a:p>
          <a:p>
            <a:r>
              <a:rPr lang="en-US" sz="2600" dirty="0"/>
              <a:t>*A grade span is exempt from the methodology requirement if it contains: </a:t>
            </a:r>
          </a:p>
          <a:p>
            <a:pPr marL="457200" indent="-457200">
              <a:buFont typeface="Arial" panose="020B0604020202020204" pitchFamily="34" charset="0"/>
              <a:buChar char="•"/>
            </a:pPr>
            <a:r>
              <a:rPr lang="en-US" sz="2600" dirty="0"/>
              <a:t>One school;</a:t>
            </a:r>
          </a:p>
          <a:p>
            <a:pPr marL="457200" indent="-457200">
              <a:buFont typeface="Arial" panose="020B0604020202020204" pitchFamily="34" charset="0"/>
              <a:buChar char="•"/>
            </a:pPr>
            <a:r>
              <a:rPr lang="en-US" sz="2600" dirty="0"/>
              <a:t>Only non-Title schools; or</a:t>
            </a:r>
          </a:p>
          <a:p>
            <a:pPr marL="457200" indent="-457200">
              <a:buFont typeface="Arial" panose="020B0604020202020204" pitchFamily="34" charset="0"/>
              <a:buChar char="•"/>
            </a:pPr>
            <a:r>
              <a:rPr lang="en-US" sz="2600" dirty="0"/>
              <a:t>Only Title I schools.</a:t>
            </a:r>
          </a:p>
          <a:p>
            <a:endParaRPr lang="en-US" dirty="0"/>
          </a:p>
        </p:txBody>
      </p:sp>
    </p:spTree>
    <p:extLst>
      <p:ext uri="{BB962C8B-B14F-4D97-AF65-F5344CB8AC3E}">
        <p14:creationId xmlns:p14="http://schemas.microsoft.com/office/powerpoint/2010/main" val="2296640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7DB10-8D4F-48D6-BAD0-E3D9E69D9A1E}"/>
              </a:ext>
            </a:extLst>
          </p:cNvPr>
          <p:cNvSpPr>
            <a:spLocks noGrp="1"/>
          </p:cNvSpPr>
          <p:nvPr>
            <p:ph type="title"/>
          </p:nvPr>
        </p:nvSpPr>
        <p:spPr/>
        <p:txBody>
          <a:bodyPr>
            <a:noAutofit/>
          </a:bodyPr>
          <a:lstStyle/>
          <a:p>
            <a:r>
              <a:rPr lang="en-US" sz="4000" dirty="0"/>
              <a:t>Title I, Part A </a:t>
            </a:r>
            <a:br>
              <a:rPr lang="en-US" sz="4000" dirty="0"/>
            </a:br>
            <a:r>
              <a:rPr lang="en-US" sz="4000" dirty="0"/>
              <a:t>SNS Methodology</a:t>
            </a:r>
          </a:p>
        </p:txBody>
      </p:sp>
      <p:sp>
        <p:nvSpPr>
          <p:cNvPr id="3" name="Content Placeholder 2">
            <a:extLst>
              <a:ext uri="{FF2B5EF4-FFF2-40B4-BE49-F238E27FC236}">
                <a16:creationId xmlns:a16="http://schemas.microsoft.com/office/drawing/2014/main" id="{748D4ABF-E0E6-4922-A062-0B0FC60738E7}"/>
              </a:ext>
            </a:extLst>
          </p:cNvPr>
          <p:cNvSpPr>
            <a:spLocks noGrp="1"/>
          </p:cNvSpPr>
          <p:nvPr>
            <p:ph sz="quarter" idx="10"/>
          </p:nvPr>
        </p:nvSpPr>
        <p:spPr/>
        <p:txBody>
          <a:bodyPr/>
          <a:lstStyle/>
          <a:p>
            <a:r>
              <a:rPr lang="en-US" dirty="0"/>
              <a:t>If an LEA is required to have a methodology, the methodology must:</a:t>
            </a:r>
          </a:p>
          <a:p>
            <a:pPr marL="457200" indent="-457200">
              <a:buFont typeface="Arial" panose="020B0604020202020204" pitchFamily="34" charset="0"/>
              <a:buChar char="•"/>
            </a:pPr>
            <a:r>
              <a:rPr lang="en-US" dirty="0"/>
              <a:t>Demonstrate that the methodology in place does not deprive a Title I school of State and local funds because of it’s Title I status; and</a:t>
            </a:r>
          </a:p>
          <a:p>
            <a:pPr marL="457200" indent="-457200">
              <a:buFont typeface="Arial" panose="020B0604020202020204" pitchFamily="34" charset="0"/>
              <a:buChar char="•"/>
            </a:pPr>
            <a:r>
              <a:rPr lang="en-US" dirty="0"/>
              <a:t>Be documented.</a:t>
            </a:r>
          </a:p>
          <a:p>
            <a:endParaRPr lang="en-US" dirty="0"/>
          </a:p>
        </p:txBody>
      </p:sp>
    </p:spTree>
    <p:extLst>
      <p:ext uri="{BB962C8B-B14F-4D97-AF65-F5344CB8AC3E}">
        <p14:creationId xmlns:p14="http://schemas.microsoft.com/office/powerpoint/2010/main" val="3358104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A1220-685B-4B27-BDF8-A89B25D8D0AC}"/>
              </a:ext>
            </a:extLst>
          </p:cNvPr>
          <p:cNvSpPr>
            <a:spLocks noGrp="1"/>
          </p:cNvSpPr>
          <p:nvPr>
            <p:ph type="title"/>
          </p:nvPr>
        </p:nvSpPr>
        <p:spPr/>
        <p:txBody>
          <a:bodyPr>
            <a:noAutofit/>
          </a:bodyPr>
          <a:lstStyle/>
          <a:p>
            <a:r>
              <a:rPr lang="en-US" sz="4000" dirty="0"/>
              <a:t>Title I, Part A </a:t>
            </a:r>
            <a:br>
              <a:rPr lang="en-US" sz="4000" dirty="0"/>
            </a:br>
            <a:r>
              <a:rPr lang="en-US" sz="4000" dirty="0"/>
              <a:t>SNS Methodology (continued)</a:t>
            </a:r>
          </a:p>
        </p:txBody>
      </p:sp>
      <p:sp>
        <p:nvSpPr>
          <p:cNvPr id="3" name="Content Placeholder 2">
            <a:extLst>
              <a:ext uri="{FF2B5EF4-FFF2-40B4-BE49-F238E27FC236}">
                <a16:creationId xmlns:a16="http://schemas.microsoft.com/office/drawing/2014/main" id="{9AF2D91D-E19A-4527-B565-FFE2E9FDBEF4}"/>
              </a:ext>
            </a:extLst>
          </p:cNvPr>
          <p:cNvSpPr>
            <a:spLocks noGrp="1"/>
          </p:cNvSpPr>
          <p:nvPr>
            <p:ph sz="quarter" idx="10"/>
          </p:nvPr>
        </p:nvSpPr>
        <p:spPr/>
        <p:txBody>
          <a:bodyPr/>
          <a:lstStyle/>
          <a:p>
            <a:r>
              <a:rPr lang="en-US" dirty="0"/>
              <a:t>An LEA’s methodology:</a:t>
            </a:r>
          </a:p>
          <a:p>
            <a:pPr marL="457200" indent="-457200">
              <a:buFont typeface="Arial" panose="020B0604020202020204" pitchFamily="34" charset="0"/>
              <a:buChar char="•"/>
            </a:pPr>
            <a:r>
              <a:rPr lang="en-US" dirty="0"/>
              <a:t>Is a local decision;</a:t>
            </a:r>
          </a:p>
          <a:p>
            <a:pPr marL="457200" indent="-457200">
              <a:buFont typeface="Arial" panose="020B0604020202020204" pitchFamily="34" charset="0"/>
              <a:buChar char="•"/>
            </a:pPr>
            <a:r>
              <a:rPr lang="en-US" dirty="0"/>
              <a:t>May be different for different grade spans or school types; and</a:t>
            </a:r>
          </a:p>
          <a:p>
            <a:pPr marL="457200" indent="-457200">
              <a:buFont typeface="Arial" panose="020B0604020202020204" pitchFamily="34" charset="0"/>
              <a:buChar char="•"/>
            </a:pPr>
            <a:r>
              <a:rPr lang="en-US" dirty="0"/>
              <a:t>Must be </a:t>
            </a:r>
            <a:r>
              <a:rPr lang="en-US" i="1" dirty="0"/>
              <a:t>Title I neutral.</a:t>
            </a:r>
            <a:endParaRPr lang="en-US" dirty="0"/>
          </a:p>
          <a:p>
            <a:endParaRPr lang="en-US" dirty="0"/>
          </a:p>
        </p:txBody>
      </p:sp>
    </p:spTree>
    <p:extLst>
      <p:ext uri="{BB962C8B-B14F-4D97-AF65-F5344CB8AC3E}">
        <p14:creationId xmlns:p14="http://schemas.microsoft.com/office/powerpoint/2010/main" val="3630530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4D33C-67C2-4F28-B5C6-9251E6F81140}"/>
              </a:ext>
            </a:extLst>
          </p:cNvPr>
          <p:cNvSpPr>
            <a:spLocks noGrp="1"/>
          </p:cNvSpPr>
          <p:nvPr>
            <p:ph type="title"/>
          </p:nvPr>
        </p:nvSpPr>
        <p:spPr/>
        <p:txBody>
          <a:bodyPr>
            <a:normAutofit/>
          </a:bodyPr>
          <a:lstStyle/>
          <a:p>
            <a:r>
              <a:rPr lang="en-US" sz="4000" dirty="0"/>
              <a:t>Title I Neutral Methodology</a:t>
            </a:r>
          </a:p>
        </p:txBody>
      </p:sp>
      <p:sp>
        <p:nvSpPr>
          <p:cNvPr id="3" name="Content Placeholder 2">
            <a:extLst>
              <a:ext uri="{FF2B5EF4-FFF2-40B4-BE49-F238E27FC236}">
                <a16:creationId xmlns:a16="http://schemas.microsoft.com/office/drawing/2014/main" id="{5F0B99AC-DF48-426C-B0FF-360FB08C38B3}"/>
              </a:ext>
            </a:extLst>
          </p:cNvPr>
          <p:cNvSpPr>
            <a:spLocks noGrp="1"/>
          </p:cNvSpPr>
          <p:nvPr>
            <p:ph sz="quarter" idx="10"/>
          </p:nvPr>
        </p:nvSpPr>
        <p:spPr/>
        <p:txBody>
          <a:bodyPr/>
          <a:lstStyle/>
          <a:p>
            <a:r>
              <a:rPr lang="en-US" sz="3000" dirty="0"/>
              <a:t>A methodology is </a:t>
            </a:r>
            <a:r>
              <a:rPr lang="en-US" sz="3000" i="1" dirty="0"/>
              <a:t>Title I neutral </a:t>
            </a:r>
            <a:r>
              <a:rPr lang="en-US" sz="3000" dirty="0"/>
              <a:t>if it:</a:t>
            </a:r>
          </a:p>
          <a:p>
            <a:pPr marL="457200" indent="-457200">
              <a:buFont typeface="Arial" panose="020B0604020202020204" pitchFamily="34" charset="0"/>
              <a:buChar char="•"/>
            </a:pPr>
            <a:r>
              <a:rPr lang="en-US" sz="3000" dirty="0"/>
              <a:t>Allocates State and local funds to schools without regard for Title I status; and</a:t>
            </a:r>
          </a:p>
          <a:p>
            <a:pPr marL="457200" indent="-457200">
              <a:buFont typeface="Arial" panose="020B0604020202020204" pitchFamily="34" charset="0"/>
              <a:buChar char="•"/>
            </a:pPr>
            <a:r>
              <a:rPr lang="en-US" sz="3000" dirty="0"/>
              <a:t>Does not use a proxy for Title I status such as a school’s number or percentage of students in poverty or vague terms such as ‘educational need’ that would result in a Title I school receiving fewer State or local funds than it would receive if it were a non-Title I school.</a:t>
            </a:r>
          </a:p>
          <a:p>
            <a:endParaRPr lang="en-US" dirty="0"/>
          </a:p>
        </p:txBody>
      </p:sp>
    </p:spTree>
    <p:extLst>
      <p:ext uri="{BB962C8B-B14F-4D97-AF65-F5344CB8AC3E}">
        <p14:creationId xmlns:p14="http://schemas.microsoft.com/office/powerpoint/2010/main" val="849657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422E3-F38A-4D1D-A65B-3545AD286B7C}"/>
              </a:ext>
            </a:extLst>
          </p:cNvPr>
          <p:cNvSpPr>
            <a:spLocks noGrp="1"/>
          </p:cNvSpPr>
          <p:nvPr>
            <p:ph type="title"/>
          </p:nvPr>
        </p:nvSpPr>
        <p:spPr/>
        <p:txBody>
          <a:bodyPr>
            <a:noAutofit/>
          </a:bodyPr>
          <a:lstStyle/>
          <a:p>
            <a:r>
              <a:rPr lang="en-US" sz="4000" dirty="0"/>
              <a:t>Acceptable Title I Neutral Methodologies</a:t>
            </a:r>
          </a:p>
        </p:txBody>
      </p:sp>
      <p:sp>
        <p:nvSpPr>
          <p:cNvPr id="3" name="Content Placeholder 2">
            <a:extLst>
              <a:ext uri="{FF2B5EF4-FFF2-40B4-BE49-F238E27FC236}">
                <a16:creationId xmlns:a16="http://schemas.microsoft.com/office/drawing/2014/main" id="{5D809300-27B6-48C5-BF97-580575E61778}"/>
              </a:ext>
            </a:extLst>
          </p:cNvPr>
          <p:cNvSpPr>
            <a:spLocks noGrp="1"/>
          </p:cNvSpPr>
          <p:nvPr>
            <p:ph sz="quarter" idx="10"/>
          </p:nvPr>
        </p:nvSpPr>
        <p:spPr/>
        <p:txBody>
          <a:bodyPr/>
          <a:lstStyle/>
          <a:p>
            <a:r>
              <a:rPr lang="en-US" sz="2600" dirty="0"/>
              <a:t>The U.S. Department of Education released non-regulatory guidance in June of 2019 suggesting the following ways that an LEA can consider creating a Title I-neutral methodology: </a:t>
            </a:r>
          </a:p>
          <a:p>
            <a:r>
              <a:rPr lang="en-US" sz="2600" dirty="0"/>
              <a:t>1. Allocation of State and Local Funds Based on Student Characteristics (Weighted Student Funding);</a:t>
            </a:r>
          </a:p>
          <a:p>
            <a:r>
              <a:rPr lang="en-US" sz="2600" dirty="0"/>
              <a:t>2. Allocation of State and Local Funds Based on Staffing and Supplies; or</a:t>
            </a:r>
          </a:p>
          <a:p>
            <a:r>
              <a:rPr lang="en-US" sz="2600" dirty="0"/>
              <a:t>3. Another way, determined by the LEA, that meets the Federal requirement.</a:t>
            </a:r>
          </a:p>
          <a:p>
            <a:endParaRPr lang="en-US" dirty="0"/>
          </a:p>
        </p:txBody>
      </p:sp>
    </p:spTree>
    <p:extLst>
      <p:ext uri="{BB962C8B-B14F-4D97-AF65-F5344CB8AC3E}">
        <p14:creationId xmlns:p14="http://schemas.microsoft.com/office/powerpoint/2010/main" val="64096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C444D-B663-476F-AEB1-36C898A77B6C}"/>
              </a:ext>
            </a:extLst>
          </p:cNvPr>
          <p:cNvSpPr>
            <a:spLocks noGrp="1"/>
          </p:cNvSpPr>
          <p:nvPr>
            <p:ph type="title"/>
          </p:nvPr>
        </p:nvSpPr>
        <p:spPr/>
        <p:txBody>
          <a:bodyPr/>
          <a:lstStyle/>
          <a:p>
            <a:r>
              <a:rPr lang="en-US" sz="4000" dirty="0"/>
              <a:t>For Today’s Presentation…</a:t>
            </a:r>
            <a:endParaRPr lang="en-US" dirty="0"/>
          </a:p>
        </p:txBody>
      </p:sp>
      <p:sp>
        <p:nvSpPr>
          <p:cNvPr id="3" name="Content Placeholder 2">
            <a:extLst>
              <a:ext uri="{FF2B5EF4-FFF2-40B4-BE49-F238E27FC236}">
                <a16:creationId xmlns:a16="http://schemas.microsoft.com/office/drawing/2014/main" id="{134CA7F7-4A63-4AD7-B884-CFD0211428BD}"/>
              </a:ext>
            </a:extLst>
          </p:cNvPr>
          <p:cNvSpPr>
            <a:spLocks noGrp="1"/>
          </p:cNvSpPr>
          <p:nvPr>
            <p:ph sz="quarter" idx="10"/>
          </p:nvPr>
        </p:nvSpPr>
        <p:spPr/>
        <p:txBody>
          <a:bodyPr/>
          <a:lstStyle/>
          <a:p>
            <a:pPr marL="457200" indent="-457200">
              <a:buFont typeface="Arial" panose="020B0604020202020204" pitchFamily="34" charset="0"/>
              <a:buChar char="•"/>
            </a:pPr>
            <a:r>
              <a:rPr lang="en-US" dirty="0"/>
              <a:t>Please mute your microphone</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Please turn off your web cam</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Ask questions in the chat function</a:t>
            </a:r>
          </a:p>
          <a:p>
            <a:endParaRPr lang="en-US" dirty="0"/>
          </a:p>
        </p:txBody>
      </p:sp>
      <p:pic>
        <p:nvPicPr>
          <p:cNvPr id="4" name="Picture 3" descr="Picture of control panel used in Microsoft Teams that shows buttons for participant list, chat, raise hand function, video, microphone and leave the meeting. ">
            <a:extLst>
              <a:ext uri="{FF2B5EF4-FFF2-40B4-BE49-F238E27FC236}">
                <a16:creationId xmlns:a16="http://schemas.microsoft.com/office/drawing/2014/main" id="{351928C6-FD14-4603-8849-D8E2ACC6ADCA}"/>
              </a:ext>
            </a:extLst>
          </p:cNvPr>
          <p:cNvPicPr>
            <a:picLocks noChangeAspect="1"/>
          </p:cNvPicPr>
          <p:nvPr/>
        </p:nvPicPr>
        <p:blipFill>
          <a:blip r:embed="rId2"/>
          <a:stretch>
            <a:fillRect/>
          </a:stretch>
        </p:blipFill>
        <p:spPr>
          <a:xfrm>
            <a:off x="702329" y="4953001"/>
            <a:ext cx="7739342" cy="1142999"/>
          </a:xfrm>
          <a:prstGeom prst="rect">
            <a:avLst/>
          </a:prstGeom>
        </p:spPr>
      </p:pic>
      <p:sp>
        <p:nvSpPr>
          <p:cNvPr id="9" name="Oval 8" descr="Red circle around the video icon to indicate where it is located on the toolbar. ">
            <a:extLst>
              <a:ext uri="{FF2B5EF4-FFF2-40B4-BE49-F238E27FC236}">
                <a16:creationId xmlns:a16="http://schemas.microsoft.com/office/drawing/2014/main" id="{04D7D40E-23CC-4546-83DC-1006DD1F7575}"/>
              </a:ext>
            </a:extLst>
          </p:cNvPr>
          <p:cNvSpPr/>
          <p:nvPr/>
        </p:nvSpPr>
        <p:spPr>
          <a:xfrm>
            <a:off x="4572000" y="5193384"/>
            <a:ext cx="6096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descr="Red circle around the microphone icon to indicate where it is located on the toolbar. ">
            <a:extLst>
              <a:ext uri="{FF2B5EF4-FFF2-40B4-BE49-F238E27FC236}">
                <a16:creationId xmlns:a16="http://schemas.microsoft.com/office/drawing/2014/main" id="{31F021B1-59C6-4978-A5FF-B7CCFC48B734}"/>
              </a:ext>
            </a:extLst>
          </p:cNvPr>
          <p:cNvSpPr/>
          <p:nvPr/>
        </p:nvSpPr>
        <p:spPr>
          <a:xfrm>
            <a:off x="5257800" y="5181600"/>
            <a:ext cx="6096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descr="Red circle around the chat icon to indicate where it is located on the toolbar. ">
            <a:extLst>
              <a:ext uri="{FF2B5EF4-FFF2-40B4-BE49-F238E27FC236}">
                <a16:creationId xmlns:a16="http://schemas.microsoft.com/office/drawing/2014/main" id="{3287188A-A850-4A5E-BA82-06B7CC08E48B}"/>
              </a:ext>
            </a:extLst>
          </p:cNvPr>
          <p:cNvSpPr/>
          <p:nvPr/>
        </p:nvSpPr>
        <p:spPr>
          <a:xfrm>
            <a:off x="2286000" y="5181600"/>
            <a:ext cx="6096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358824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56DE4-37CE-442F-A39E-4CA183FB30EE}"/>
              </a:ext>
            </a:extLst>
          </p:cNvPr>
          <p:cNvSpPr>
            <a:spLocks noGrp="1"/>
          </p:cNvSpPr>
          <p:nvPr>
            <p:ph type="title"/>
          </p:nvPr>
        </p:nvSpPr>
        <p:spPr/>
        <p:txBody>
          <a:bodyPr>
            <a:normAutofit/>
          </a:bodyPr>
          <a:lstStyle/>
          <a:p>
            <a:r>
              <a:rPr lang="en-US" sz="4000" dirty="0"/>
              <a:t>Maintenance of Effort: Overview</a:t>
            </a:r>
          </a:p>
        </p:txBody>
      </p:sp>
      <p:sp>
        <p:nvSpPr>
          <p:cNvPr id="3" name="Content Placeholder 2">
            <a:extLst>
              <a:ext uri="{FF2B5EF4-FFF2-40B4-BE49-F238E27FC236}">
                <a16:creationId xmlns:a16="http://schemas.microsoft.com/office/drawing/2014/main" id="{70FC7A88-BD73-4AFF-A6A6-EAD04217D9F0}"/>
              </a:ext>
            </a:extLst>
          </p:cNvPr>
          <p:cNvSpPr>
            <a:spLocks noGrp="1"/>
          </p:cNvSpPr>
          <p:nvPr>
            <p:ph sz="quarter" idx="10"/>
          </p:nvPr>
        </p:nvSpPr>
        <p:spPr/>
        <p:txBody>
          <a:bodyPr/>
          <a:lstStyle/>
          <a:p>
            <a:pPr marL="457200" indent="-457200">
              <a:buFont typeface="Arial" panose="020B0604020202020204" pitchFamily="34" charset="0"/>
              <a:buChar char="•"/>
            </a:pPr>
            <a:r>
              <a:rPr lang="en-US" dirty="0"/>
              <a:t>Section 1118(a) of ESSA, permits an LEA to receive Federal Title I funds only if the State Educational Agency (SEA) involved finds that the LEA has maintained it’s fiscal effort.</a:t>
            </a:r>
          </a:p>
          <a:p>
            <a:pPr marL="457200" indent="-457200">
              <a:buFont typeface="Arial" panose="020B0604020202020204" pitchFamily="34" charset="0"/>
              <a:buChar char="•"/>
            </a:pPr>
            <a:r>
              <a:rPr lang="en-US" dirty="0"/>
              <a:t>Maintenance of Effort (MOE) is a year-by-year analysis to ensure that LEAs maintain a consistent level of non-federal funding to support public education.  </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841873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8C8E-BD83-481B-B4B6-2CC7A0B7917C}"/>
              </a:ext>
            </a:extLst>
          </p:cNvPr>
          <p:cNvSpPr>
            <a:spLocks noGrp="1"/>
          </p:cNvSpPr>
          <p:nvPr>
            <p:ph type="title"/>
          </p:nvPr>
        </p:nvSpPr>
        <p:spPr/>
        <p:txBody>
          <a:bodyPr>
            <a:noAutofit/>
          </a:bodyPr>
          <a:lstStyle/>
          <a:p>
            <a:r>
              <a:rPr lang="en-US" sz="4000" dirty="0"/>
              <a:t>Maintenance of Effort</a:t>
            </a:r>
            <a:br>
              <a:rPr lang="en-US" sz="4000" dirty="0"/>
            </a:br>
            <a:r>
              <a:rPr lang="en-US" sz="4000" dirty="0"/>
              <a:t>Acceptable Calculations</a:t>
            </a:r>
          </a:p>
        </p:txBody>
      </p:sp>
      <p:sp>
        <p:nvSpPr>
          <p:cNvPr id="3" name="Content Placeholder 2">
            <a:extLst>
              <a:ext uri="{FF2B5EF4-FFF2-40B4-BE49-F238E27FC236}">
                <a16:creationId xmlns:a16="http://schemas.microsoft.com/office/drawing/2014/main" id="{A5CF3F31-8E0F-45FD-86A2-903D73835712}"/>
              </a:ext>
            </a:extLst>
          </p:cNvPr>
          <p:cNvSpPr>
            <a:spLocks noGrp="1"/>
          </p:cNvSpPr>
          <p:nvPr>
            <p:ph sz="quarter" idx="10"/>
          </p:nvPr>
        </p:nvSpPr>
        <p:spPr/>
        <p:txBody>
          <a:bodyPr/>
          <a:lstStyle/>
          <a:p>
            <a:r>
              <a:rPr lang="en-US" sz="2600" dirty="0"/>
              <a:t>LEAs demonstrate MOE if either: </a:t>
            </a:r>
          </a:p>
          <a:p>
            <a:pPr marL="457200" indent="-457200">
              <a:buFont typeface="Arial" panose="020B0604020202020204" pitchFamily="34" charset="0"/>
              <a:buChar char="•"/>
            </a:pPr>
            <a:r>
              <a:rPr lang="en-US" sz="2600" dirty="0"/>
              <a:t>the combined fiscal effort per student OR</a:t>
            </a:r>
          </a:p>
          <a:p>
            <a:pPr marL="457200" indent="-457200">
              <a:buFont typeface="Arial" panose="020B0604020202020204" pitchFamily="34" charset="0"/>
              <a:buChar char="•"/>
            </a:pPr>
            <a:r>
              <a:rPr lang="en-US" sz="2600" dirty="0"/>
              <a:t>the aggregate expenditures (non-federal funds) </a:t>
            </a:r>
          </a:p>
          <a:p>
            <a:r>
              <a:rPr lang="en-US" sz="2600" dirty="0"/>
              <a:t>for the preceding fiscal year was not less than 90 percent of combined fiscal effort or aggregate expenditure for the second preceding fiscal year.</a:t>
            </a:r>
          </a:p>
          <a:p>
            <a:r>
              <a:rPr lang="en-US" sz="2600" dirty="0"/>
              <a:t>Example: To receive funds available July 2021, AOE would compare 2019-2020 school year expenditures to 2018-2019 school year expenditures.</a:t>
            </a:r>
          </a:p>
          <a:p>
            <a:endParaRPr lang="en-US" dirty="0"/>
          </a:p>
          <a:p>
            <a:endParaRPr lang="en-US" dirty="0"/>
          </a:p>
        </p:txBody>
      </p:sp>
    </p:spTree>
    <p:extLst>
      <p:ext uri="{BB962C8B-B14F-4D97-AF65-F5344CB8AC3E}">
        <p14:creationId xmlns:p14="http://schemas.microsoft.com/office/powerpoint/2010/main" val="2588038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2B516-925B-438B-914C-67918B078ECE}"/>
              </a:ext>
            </a:extLst>
          </p:cNvPr>
          <p:cNvSpPr>
            <a:spLocks noGrp="1"/>
          </p:cNvSpPr>
          <p:nvPr>
            <p:ph type="title"/>
          </p:nvPr>
        </p:nvSpPr>
        <p:spPr/>
        <p:txBody>
          <a:bodyPr>
            <a:noAutofit/>
          </a:bodyPr>
          <a:lstStyle/>
          <a:p>
            <a:r>
              <a:rPr lang="en-US" sz="4000" dirty="0"/>
              <a:t>Maintenance of Effort </a:t>
            </a:r>
            <a:br>
              <a:rPr lang="en-US" sz="4000" dirty="0"/>
            </a:br>
            <a:r>
              <a:rPr lang="en-US" sz="4000" dirty="0"/>
              <a:t>Consequences of Failure</a:t>
            </a:r>
          </a:p>
        </p:txBody>
      </p:sp>
      <p:sp>
        <p:nvSpPr>
          <p:cNvPr id="3" name="Content Placeholder 2">
            <a:extLst>
              <a:ext uri="{FF2B5EF4-FFF2-40B4-BE49-F238E27FC236}">
                <a16:creationId xmlns:a16="http://schemas.microsoft.com/office/drawing/2014/main" id="{8E0FAA37-11A4-4A7E-AE27-B1255651B222}"/>
              </a:ext>
            </a:extLst>
          </p:cNvPr>
          <p:cNvSpPr>
            <a:spLocks noGrp="1"/>
          </p:cNvSpPr>
          <p:nvPr>
            <p:ph sz="quarter" idx="10"/>
          </p:nvPr>
        </p:nvSpPr>
        <p:spPr/>
        <p:txBody>
          <a:bodyPr/>
          <a:lstStyle/>
          <a:p>
            <a:r>
              <a:rPr lang="en-US" dirty="0"/>
              <a:t>The State must reduce the amount of the allocation in the exact proportion by which the LEA fails to maintain effort by falling below 90 percent in the previous year and at least once in the prior five years.</a:t>
            </a:r>
          </a:p>
        </p:txBody>
      </p:sp>
    </p:spTree>
    <p:extLst>
      <p:ext uri="{BB962C8B-B14F-4D97-AF65-F5344CB8AC3E}">
        <p14:creationId xmlns:p14="http://schemas.microsoft.com/office/powerpoint/2010/main" val="3417511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447F9-7CE3-4185-9AD1-5DD46837A4B0}"/>
              </a:ext>
            </a:extLst>
          </p:cNvPr>
          <p:cNvSpPr>
            <a:spLocks noGrp="1"/>
          </p:cNvSpPr>
          <p:nvPr>
            <p:ph type="title"/>
          </p:nvPr>
        </p:nvSpPr>
        <p:spPr/>
        <p:txBody>
          <a:bodyPr>
            <a:noAutofit/>
          </a:bodyPr>
          <a:lstStyle/>
          <a:p>
            <a:r>
              <a:rPr lang="en-US" sz="4000" dirty="0"/>
              <a:t>Maintenance of Effort</a:t>
            </a:r>
            <a:br>
              <a:rPr lang="en-US" sz="4000" dirty="0"/>
            </a:br>
            <a:r>
              <a:rPr lang="en-US" sz="4000" dirty="0"/>
              <a:t>Waivers</a:t>
            </a:r>
          </a:p>
        </p:txBody>
      </p:sp>
      <p:sp>
        <p:nvSpPr>
          <p:cNvPr id="3" name="Content Placeholder 2">
            <a:extLst>
              <a:ext uri="{FF2B5EF4-FFF2-40B4-BE49-F238E27FC236}">
                <a16:creationId xmlns:a16="http://schemas.microsoft.com/office/drawing/2014/main" id="{17B171C3-0234-4465-9EF2-179F953DFDE7}"/>
              </a:ext>
            </a:extLst>
          </p:cNvPr>
          <p:cNvSpPr>
            <a:spLocks noGrp="1"/>
          </p:cNvSpPr>
          <p:nvPr>
            <p:ph sz="quarter" idx="10"/>
          </p:nvPr>
        </p:nvSpPr>
        <p:spPr/>
        <p:txBody>
          <a:bodyPr/>
          <a:lstStyle/>
          <a:p>
            <a:r>
              <a:rPr lang="en-US" sz="2400" dirty="0"/>
              <a:t>U.S. Department of Education Secretary may waive if:</a:t>
            </a:r>
          </a:p>
          <a:p>
            <a:pPr marL="342900" indent="-342900">
              <a:buFont typeface="Arial" panose="020B0604020202020204" pitchFamily="34" charset="0"/>
              <a:buChar char="•"/>
            </a:pPr>
            <a:r>
              <a:rPr lang="en-US" sz="2400" dirty="0"/>
              <a:t>There are exceptional or uncontrollable circumstances, such as</a:t>
            </a:r>
          </a:p>
          <a:p>
            <a:pPr marL="1085850" lvl="1" indent="-342900">
              <a:buFont typeface="Arial" panose="020B0604020202020204" pitchFamily="34" charset="0"/>
              <a:buChar char="•"/>
            </a:pPr>
            <a:r>
              <a:rPr lang="en-US" sz="2400" dirty="0"/>
              <a:t>a natural disaster; or </a:t>
            </a:r>
          </a:p>
          <a:p>
            <a:pPr marL="1085850" lvl="1" indent="-342900">
              <a:buFont typeface="Arial" panose="020B0604020202020204" pitchFamily="34" charset="0"/>
              <a:buChar char="•"/>
            </a:pPr>
            <a:r>
              <a:rPr lang="en-US" sz="2400" dirty="0"/>
              <a:t>change in organizational structure of the LEA ; or</a:t>
            </a:r>
          </a:p>
          <a:p>
            <a:pPr marL="1085850" lvl="1" indent="-342900">
              <a:buFont typeface="Arial" panose="020B0604020202020204" pitchFamily="34" charset="0"/>
              <a:buChar char="•"/>
            </a:pPr>
            <a:r>
              <a:rPr lang="en-US" sz="2400" dirty="0"/>
              <a:t>a precipitous decline in financial resources of the LEA.</a:t>
            </a:r>
          </a:p>
          <a:p>
            <a:pPr marL="342900" indent="-342900">
              <a:buFont typeface="Arial" panose="020B0604020202020204" pitchFamily="34" charset="0"/>
              <a:buChar char="•"/>
            </a:pPr>
            <a:r>
              <a:rPr lang="en-US" sz="2400" dirty="0"/>
              <a:t>In addition, there can be exceptional or uncontrollable circumstances that warrant when a waiver request is considered.</a:t>
            </a:r>
          </a:p>
        </p:txBody>
      </p:sp>
    </p:spTree>
    <p:extLst>
      <p:ext uri="{BB962C8B-B14F-4D97-AF65-F5344CB8AC3E}">
        <p14:creationId xmlns:p14="http://schemas.microsoft.com/office/powerpoint/2010/main" val="2106485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AD0F8-1DDA-4C43-9AB2-710243847D30}"/>
              </a:ext>
            </a:extLst>
          </p:cNvPr>
          <p:cNvSpPr>
            <a:spLocks noGrp="1"/>
          </p:cNvSpPr>
          <p:nvPr>
            <p:ph type="title"/>
          </p:nvPr>
        </p:nvSpPr>
        <p:spPr/>
        <p:txBody>
          <a:bodyPr>
            <a:normAutofit/>
          </a:bodyPr>
          <a:lstStyle/>
          <a:p>
            <a:r>
              <a:rPr lang="en-US" sz="4000" dirty="0"/>
              <a:t>Best Practices</a:t>
            </a:r>
          </a:p>
        </p:txBody>
      </p:sp>
      <p:sp>
        <p:nvSpPr>
          <p:cNvPr id="3" name="Content Placeholder 2">
            <a:extLst>
              <a:ext uri="{FF2B5EF4-FFF2-40B4-BE49-F238E27FC236}">
                <a16:creationId xmlns:a16="http://schemas.microsoft.com/office/drawing/2014/main" id="{CCA7918E-4290-49E1-B121-B8A5FEAB85BD}"/>
              </a:ext>
            </a:extLst>
          </p:cNvPr>
          <p:cNvSpPr>
            <a:spLocks noGrp="1"/>
          </p:cNvSpPr>
          <p:nvPr>
            <p:ph sz="quarter" idx="10"/>
          </p:nvPr>
        </p:nvSpPr>
        <p:spPr/>
        <p:txBody>
          <a:bodyPr/>
          <a:lstStyle/>
          <a:p>
            <a:pPr marL="457200" indent="-457200">
              <a:buFont typeface="Arial" panose="020B0604020202020204" pitchFamily="34" charset="0"/>
              <a:buChar char="•"/>
            </a:pPr>
            <a:r>
              <a:rPr lang="en-US" dirty="0"/>
              <a:t>Be aware of and understand each of the fiscal tests of Title I;</a:t>
            </a:r>
          </a:p>
          <a:p>
            <a:pPr marL="457200" indent="-457200">
              <a:buFont typeface="Arial" panose="020B0604020202020204" pitchFamily="34" charset="0"/>
              <a:buChar char="•"/>
            </a:pPr>
            <a:r>
              <a:rPr lang="en-US" dirty="0"/>
              <a:t>Communicate with appropriate colleagues who may have key information;</a:t>
            </a:r>
          </a:p>
          <a:p>
            <a:pPr marL="457200" indent="-457200">
              <a:buFont typeface="Arial" panose="020B0604020202020204" pitchFamily="34" charset="0"/>
              <a:buChar char="•"/>
            </a:pPr>
            <a:r>
              <a:rPr lang="en-US" dirty="0"/>
              <a:t>Document processes and efforts showing compliance for each of the fiscal tests; and</a:t>
            </a:r>
          </a:p>
          <a:p>
            <a:pPr marL="457200" indent="-457200">
              <a:buFont typeface="Arial" panose="020B0604020202020204" pitchFamily="34" charset="0"/>
              <a:buChar char="•"/>
            </a:pPr>
            <a:r>
              <a:rPr lang="en-US" dirty="0"/>
              <a:t>Reach out to the AOE with questions. </a:t>
            </a:r>
          </a:p>
        </p:txBody>
      </p:sp>
    </p:spTree>
    <p:extLst>
      <p:ext uri="{BB962C8B-B14F-4D97-AF65-F5344CB8AC3E}">
        <p14:creationId xmlns:p14="http://schemas.microsoft.com/office/powerpoint/2010/main" val="756069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B287B-95F4-479E-8902-DD0E93341ABC}"/>
              </a:ext>
            </a:extLst>
          </p:cNvPr>
          <p:cNvSpPr>
            <a:spLocks noGrp="1"/>
          </p:cNvSpPr>
          <p:nvPr>
            <p:ph type="title"/>
          </p:nvPr>
        </p:nvSpPr>
        <p:spPr/>
        <p:txBody>
          <a:bodyPr>
            <a:normAutofit/>
          </a:bodyPr>
          <a:lstStyle/>
          <a:p>
            <a:r>
              <a:rPr lang="en-US" sz="4000" dirty="0"/>
              <a:t>Questions</a:t>
            </a:r>
          </a:p>
        </p:txBody>
      </p:sp>
      <p:pic>
        <p:nvPicPr>
          <p:cNvPr id="1026" name="Picture 2" descr="Image asking if there are any questions? ">
            <a:extLst>
              <a:ext uri="{FF2B5EF4-FFF2-40B4-BE49-F238E27FC236}">
                <a16:creationId xmlns:a16="http://schemas.microsoft.com/office/drawing/2014/main" id="{CB4CFD90-4EED-404E-8E3D-0C57E8C7CBA7}"/>
              </a:ext>
            </a:extLst>
          </p:cNvPr>
          <p:cNvPicPr>
            <a:picLocks noGrp="1" noChangeAspect="1" noChangeArrowheads="1"/>
          </p:cNvPicPr>
          <p:nvPr>
            <p:ph sz="quarter" idx="10"/>
          </p:nvPr>
        </p:nvPicPr>
        <p:blipFill>
          <a:blip r:embed="rId2">
            <a:grayscl/>
            <a:extLst>
              <a:ext uri="{28A0092B-C50C-407E-A947-70E740481C1C}">
                <a14:useLocalDpi xmlns:a14="http://schemas.microsoft.com/office/drawing/2010/main" val="0"/>
              </a:ext>
            </a:extLst>
          </a:blip>
          <a:srcRect/>
          <a:stretch>
            <a:fillRect/>
          </a:stretch>
        </p:blipFill>
        <p:spPr bwMode="auto">
          <a:xfrm>
            <a:off x="575733" y="1600200"/>
            <a:ext cx="7992533" cy="449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66303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FE00E-6665-413E-A204-C037FF600FCE}"/>
              </a:ext>
            </a:extLst>
          </p:cNvPr>
          <p:cNvSpPr>
            <a:spLocks noGrp="1"/>
          </p:cNvSpPr>
          <p:nvPr>
            <p:ph type="title"/>
          </p:nvPr>
        </p:nvSpPr>
        <p:spPr/>
        <p:txBody>
          <a:bodyPr>
            <a:noAutofit/>
          </a:bodyPr>
          <a:lstStyle/>
          <a:p>
            <a:r>
              <a:rPr lang="en-US" sz="4000" dirty="0"/>
              <a:t>AOE Contact</a:t>
            </a:r>
            <a:br>
              <a:rPr lang="en-US" sz="4000" dirty="0"/>
            </a:br>
            <a:r>
              <a:rPr lang="en-US" sz="4000" dirty="0"/>
              <a:t>3 Fiscal Tests of Title I</a:t>
            </a:r>
          </a:p>
        </p:txBody>
      </p:sp>
      <p:sp>
        <p:nvSpPr>
          <p:cNvPr id="3" name="Content Placeholder 2">
            <a:extLst>
              <a:ext uri="{FF2B5EF4-FFF2-40B4-BE49-F238E27FC236}">
                <a16:creationId xmlns:a16="http://schemas.microsoft.com/office/drawing/2014/main" id="{ABA9978D-9397-47BC-9E2F-6C833E7BBFFD}"/>
              </a:ext>
            </a:extLst>
          </p:cNvPr>
          <p:cNvSpPr>
            <a:spLocks noGrp="1"/>
          </p:cNvSpPr>
          <p:nvPr>
            <p:ph sz="quarter" idx="10"/>
          </p:nvPr>
        </p:nvSpPr>
        <p:spPr/>
        <p:txBody>
          <a:bodyPr/>
          <a:lstStyle/>
          <a:p>
            <a:endParaRPr lang="en-US" dirty="0"/>
          </a:p>
          <a:p>
            <a:r>
              <a:rPr lang="en-US" dirty="0"/>
              <a:t>Kristine Seipel</a:t>
            </a:r>
          </a:p>
          <a:p>
            <a:r>
              <a:rPr lang="en-US" dirty="0"/>
              <a:t>State Title I Director</a:t>
            </a:r>
          </a:p>
          <a:p>
            <a:r>
              <a:rPr lang="en-US" dirty="0"/>
              <a:t>802-828-1447</a:t>
            </a:r>
          </a:p>
          <a:p>
            <a:r>
              <a:rPr lang="en-US" u="sng" dirty="0">
                <a:hlinkClick r:id="rId3"/>
              </a:rPr>
              <a:t>kristine.seipel@vermont.gov</a:t>
            </a:r>
            <a:endParaRPr lang="en-US" dirty="0"/>
          </a:p>
          <a:p>
            <a:endParaRPr lang="en-US" dirty="0"/>
          </a:p>
        </p:txBody>
      </p:sp>
    </p:spTree>
    <p:extLst>
      <p:ext uri="{BB962C8B-B14F-4D97-AF65-F5344CB8AC3E}">
        <p14:creationId xmlns:p14="http://schemas.microsoft.com/office/powerpoint/2010/main" val="2558668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60164-0212-4863-AD76-CEBF8C756C78}"/>
              </a:ext>
            </a:extLst>
          </p:cNvPr>
          <p:cNvSpPr>
            <a:spLocks noGrp="1"/>
          </p:cNvSpPr>
          <p:nvPr>
            <p:ph type="title"/>
          </p:nvPr>
        </p:nvSpPr>
        <p:spPr/>
        <p:txBody>
          <a:bodyPr>
            <a:normAutofit/>
          </a:bodyPr>
          <a:lstStyle/>
          <a:p>
            <a:r>
              <a:rPr lang="en-US" altLang="en-US" sz="4000" dirty="0"/>
              <a:t>Resources</a:t>
            </a:r>
            <a:endParaRPr lang="en-US" sz="4000" dirty="0"/>
          </a:p>
        </p:txBody>
      </p:sp>
      <p:sp>
        <p:nvSpPr>
          <p:cNvPr id="3" name="Content Placeholder 2">
            <a:extLst>
              <a:ext uri="{FF2B5EF4-FFF2-40B4-BE49-F238E27FC236}">
                <a16:creationId xmlns:a16="http://schemas.microsoft.com/office/drawing/2014/main" id="{75DEB68A-A5B7-4AAA-9016-A46ACF1224C6}"/>
              </a:ext>
            </a:extLst>
          </p:cNvPr>
          <p:cNvSpPr>
            <a:spLocks noGrp="1"/>
          </p:cNvSpPr>
          <p:nvPr>
            <p:ph sz="quarter" idx="10"/>
          </p:nvPr>
        </p:nvSpPr>
        <p:spPr/>
        <p:txBody>
          <a:bodyPr/>
          <a:lstStyle/>
          <a:p>
            <a:r>
              <a:rPr lang="en-US" dirty="0"/>
              <a:t>Resources and guidance referenced during this session can be found on the AOE website:</a:t>
            </a:r>
          </a:p>
          <a:p>
            <a:pPr lvl="1">
              <a:buFont typeface="Arial" panose="020B0604020202020204" pitchFamily="34" charset="0"/>
              <a:buChar char="•"/>
            </a:pPr>
            <a:r>
              <a:rPr lang="en-US" sz="3200" dirty="0"/>
              <a:t>Go to education.vermont.gov</a:t>
            </a:r>
          </a:p>
          <a:p>
            <a:pPr lvl="1">
              <a:buFont typeface="Arial" panose="020B0604020202020204" pitchFamily="34" charset="0"/>
              <a:buChar char="•"/>
            </a:pPr>
            <a:r>
              <a:rPr lang="en-US" sz="3200" dirty="0"/>
              <a:t>In the left-hand sidebar, click on </a:t>
            </a:r>
          </a:p>
          <a:p>
            <a:pPr marL="1371577" lvl="2" indent="-457200">
              <a:buFont typeface="+mj-lt"/>
              <a:buAutoNum type="arabicPeriod"/>
            </a:pPr>
            <a:r>
              <a:rPr lang="en-US" sz="3200" dirty="0"/>
              <a:t>“Student Support”</a:t>
            </a:r>
            <a:endParaRPr lang="en-US" sz="3200" dirty="0">
              <a:sym typeface="Wingdings" panose="05000000000000000000" pitchFamily="2" charset="2"/>
            </a:endParaRPr>
          </a:p>
          <a:p>
            <a:pPr marL="1371577" lvl="2" indent="-457200">
              <a:buFont typeface="+mj-lt"/>
              <a:buAutoNum type="arabicPeriod"/>
            </a:pPr>
            <a:r>
              <a:rPr lang="en-US" sz="3200" dirty="0">
                <a:sym typeface="Wingdings" panose="05000000000000000000" pitchFamily="2" charset="2"/>
              </a:rPr>
              <a:t>“Federal Programs Under ESSA” </a:t>
            </a:r>
          </a:p>
          <a:p>
            <a:pPr marL="1371577" lvl="2" indent="-457200">
              <a:buFont typeface="+mj-lt"/>
              <a:buAutoNum type="arabicPeriod"/>
            </a:pPr>
            <a:r>
              <a:rPr lang="en-US" sz="3200" dirty="0">
                <a:sym typeface="Wingdings" panose="05000000000000000000" pitchFamily="2" charset="2"/>
              </a:rPr>
              <a:t>“Consolidated Federal Programs”</a:t>
            </a:r>
            <a:endParaRPr lang="en-US" altLang="en-US" sz="3200" dirty="0"/>
          </a:p>
        </p:txBody>
      </p:sp>
    </p:spTree>
    <p:extLst>
      <p:ext uri="{BB962C8B-B14F-4D97-AF65-F5344CB8AC3E}">
        <p14:creationId xmlns:p14="http://schemas.microsoft.com/office/powerpoint/2010/main" val="2754518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058AB-A266-452F-BE1E-913753C0BE37}"/>
              </a:ext>
            </a:extLst>
          </p:cNvPr>
          <p:cNvSpPr>
            <a:spLocks noGrp="1"/>
          </p:cNvSpPr>
          <p:nvPr>
            <p:ph type="title"/>
          </p:nvPr>
        </p:nvSpPr>
        <p:spPr/>
        <p:txBody>
          <a:bodyPr>
            <a:normAutofit/>
          </a:bodyPr>
          <a:lstStyle/>
          <a:p>
            <a:r>
              <a:rPr lang="en-US" sz="4000" dirty="0"/>
              <a:t>Agenda</a:t>
            </a:r>
          </a:p>
        </p:txBody>
      </p:sp>
      <p:sp>
        <p:nvSpPr>
          <p:cNvPr id="3" name="Content Placeholder 2">
            <a:extLst>
              <a:ext uri="{FF2B5EF4-FFF2-40B4-BE49-F238E27FC236}">
                <a16:creationId xmlns:a16="http://schemas.microsoft.com/office/drawing/2014/main" id="{2F218B2C-A08F-4EBE-B90B-C4660A72E5A8}"/>
              </a:ext>
            </a:extLst>
          </p:cNvPr>
          <p:cNvSpPr>
            <a:spLocks noGrp="1"/>
          </p:cNvSpPr>
          <p:nvPr>
            <p:ph sz="quarter" idx="10"/>
          </p:nvPr>
        </p:nvSpPr>
        <p:spPr/>
        <p:txBody>
          <a:bodyPr/>
          <a:lstStyle/>
          <a:p>
            <a:pPr marL="457200" indent="-457200">
              <a:buFont typeface="Arial" panose="020B0604020202020204" pitchFamily="34" charset="0"/>
              <a:buChar char="•"/>
            </a:pPr>
            <a:r>
              <a:rPr lang="en-US" dirty="0"/>
              <a:t>Overview of the 3 Fiscal Tests of Title I</a:t>
            </a:r>
          </a:p>
          <a:p>
            <a:pPr marL="457200" indent="-457200">
              <a:buFont typeface="Arial" panose="020B0604020202020204" pitchFamily="34" charset="0"/>
              <a:buChar char="•"/>
            </a:pPr>
            <a:r>
              <a:rPr lang="en-US" dirty="0"/>
              <a:t>Comparability</a:t>
            </a:r>
          </a:p>
          <a:p>
            <a:pPr marL="457200" indent="-457200">
              <a:buFont typeface="Arial" panose="020B0604020202020204" pitchFamily="34" charset="0"/>
              <a:buChar char="•"/>
            </a:pPr>
            <a:r>
              <a:rPr lang="en-US" dirty="0"/>
              <a:t>Supplement Not Supplant (SNS)</a:t>
            </a:r>
          </a:p>
          <a:p>
            <a:pPr marL="457200" indent="-457200">
              <a:buFont typeface="Arial" panose="020B0604020202020204" pitchFamily="34" charset="0"/>
              <a:buChar char="•"/>
            </a:pPr>
            <a:r>
              <a:rPr lang="en-US" dirty="0"/>
              <a:t>Maintenance of Effort</a:t>
            </a:r>
          </a:p>
          <a:p>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051770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2B9CE-CCCE-4963-8776-DE40AC559269}"/>
              </a:ext>
            </a:extLst>
          </p:cNvPr>
          <p:cNvSpPr>
            <a:spLocks noGrp="1"/>
          </p:cNvSpPr>
          <p:nvPr>
            <p:ph type="title"/>
          </p:nvPr>
        </p:nvSpPr>
        <p:spPr/>
        <p:txBody>
          <a:bodyPr>
            <a:noAutofit/>
          </a:bodyPr>
          <a:lstStyle/>
          <a:p>
            <a:r>
              <a:rPr lang="en-US" sz="4000" dirty="0"/>
              <a:t>Overview: 3 Fiscal Tests of Title I</a:t>
            </a:r>
          </a:p>
        </p:txBody>
      </p:sp>
      <p:sp>
        <p:nvSpPr>
          <p:cNvPr id="3" name="Content Placeholder 2">
            <a:extLst>
              <a:ext uri="{FF2B5EF4-FFF2-40B4-BE49-F238E27FC236}">
                <a16:creationId xmlns:a16="http://schemas.microsoft.com/office/drawing/2014/main" id="{7D313F67-22D2-463B-932D-CE4664BCE667}"/>
              </a:ext>
            </a:extLst>
          </p:cNvPr>
          <p:cNvSpPr>
            <a:spLocks noGrp="1"/>
          </p:cNvSpPr>
          <p:nvPr>
            <p:ph sz="quarter" idx="10"/>
          </p:nvPr>
        </p:nvSpPr>
        <p:spPr/>
        <p:txBody>
          <a:bodyPr/>
          <a:lstStyle/>
          <a:p>
            <a:pPr marL="457200" indent="-457200">
              <a:buFont typeface="Arial" panose="020B0604020202020204" pitchFamily="34" charset="0"/>
              <a:buChar char="•"/>
            </a:pPr>
            <a:r>
              <a:rPr lang="en-US" sz="3000" dirty="0"/>
              <a:t>Includes Comparability, Supplement Not Supplant (SNS) and Maintenance of Effort.</a:t>
            </a:r>
          </a:p>
          <a:p>
            <a:pPr marL="457200" indent="-457200">
              <a:buFont typeface="Arial" panose="020B0604020202020204" pitchFamily="34" charset="0"/>
              <a:buChar char="•"/>
            </a:pPr>
            <a:r>
              <a:rPr lang="en-US" sz="3000" dirty="0"/>
              <a:t>The three fiscal tests are used to ensure that funds made available under Title I, Part A are used to provide services that are in addition to the regular services normally provided by a Local Educational Agency (LEA) for participating children.</a:t>
            </a:r>
          </a:p>
        </p:txBody>
      </p:sp>
    </p:spTree>
    <p:extLst>
      <p:ext uri="{BB962C8B-B14F-4D97-AF65-F5344CB8AC3E}">
        <p14:creationId xmlns:p14="http://schemas.microsoft.com/office/powerpoint/2010/main" val="1123255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76B45-F898-49F5-A75E-E1E5E09C29AD}"/>
              </a:ext>
            </a:extLst>
          </p:cNvPr>
          <p:cNvSpPr>
            <a:spLocks noGrp="1"/>
          </p:cNvSpPr>
          <p:nvPr>
            <p:ph type="title"/>
          </p:nvPr>
        </p:nvSpPr>
        <p:spPr/>
        <p:txBody>
          <a:bodyPr>
            <a:noAutofit/>
          </a:bodyPr>
          <a:lstStyle/>
          <a:p>
            <a:r>
              <a:rPr lang="en-US" sz="4000" dirty="0"/>
              <a:t>Overview: 3 Fiscal Tests of Title I (continued)</a:t>
            </a:r>
          </a:p>
        </p:txBody>
      </p:sp>
      <p:sp>
        <p:nvSpPr>
          <p:cNvPr id="3" name="Content Placeholder 2">
            <a:extLst>
              <a:ext uri="{FF2B5EF4-FFF2-40B4-BE49-F238E27FC236}">
                <a16:creationId xmlns:a16="http://schemas.microsoft.com/office/drawing/2014/main" id="{44FABE65-BAD6-4384-8151-2439527166E4}"/>
              </a:ext>
            </a:extLst>
          </p:cNvPr>
          <p:cNvSpPr>
            <a:spLocks noGrp="1"/>
          </p:cNvSpPr>
          <p:nvPr>
            <p:ph sz="quarter" idx="10"/>
          </p:nvPr>
        </p:nvSpPr>
        <p:spPr/>
        <p:txBody>
          <a:bodyPr/>
          <a:lstStyle/>
          <a:p>
            <a:pPr marL="457200" indent="-457200">
              <a:buFont typeface="Arial" panose="020B0604020202020204" pitchFamily="34" charset="0"/>
              <a:buChar char="•"/>
            </a:pPr>
            <a:r>
              <a:rPr lang="en-US" dirty="0"/>
              <a:t>These requirements are critical to the success of Title I, Part A because they ensure that the Federal investment has an impact on at-risk students the program is designed to serve.</a:t>
            </a:r>
          </a:p>
          <a:p>
            <a:pPr marL="457200" indent="-457200">
              <a:buFont typeface="Arial" panose="020B0604020202020204" pitchFamily="34" charset="0"/>
              <a:buChar char="•"/>
            </a:pPr>
            <a:r>
              <a:rPr lang="en-US" dirty="0"/>
              <a:t>This would not occur if Federal dollars replaced State and local resources that would otherwise be made available to these at-risk students. </a:t>
            </a:r>
          </a:p>
        </p:txBody>
      </p:sp>
    </p:spTree>
    <p:extLst>
      <p:ext uri="{BB962C8B-B14F-4D97-AF65-F5344CB8AC3E}">
        <p14:creationId xmlns:p14="http://schemas.microsoft.com/office/powerpoint/2010/main" val="1504626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35151-9B20-4688-B113-F5A94F742968}"/>
              </a:ext>
            </a:extLst>
          </p:cNvPr>
          <p:cNvSpPr>
            <a:spLocks noGrp="1"/>
          </p:cNvSpPr>
          <p:nvPr>
            <p:ph type="title"/>
          </p:nvPr>
        </p:nvSpPr>
        <p:spPr/>
        <p:txBody>
          <a:bodyPr>
            <a:normAutofit/>
          </a:bodyPr>
          <a:lstStyle/>
          <a:p>
            <a:r>
              <a:rPr lang="en-US" sz="4000" dirty="0"/>
              <a:t>Comparability: Overview</a:t>
            </a:r>
          </a:p>
        </p:txBody>
      </p:sp>
      <p:sp>
        <p:nvSpPr>
          <p:cNvPr id="3" name="Content Placeholder 2">
            <a:extLst>
              <a:ext uri="{FF2B5EF4-FFF2-40B4-BE49-F238E27FC236}">
                <a16:creationId xmlns:a16="http://schemas.microsoft.com/office/drawing/2014/main" id="{2F7615BB-ECBC-4F8C-BBE8-05D297B696A8}"/>
              </a:ext>
            </a:extLst>
          </p:cNvPr>
          <p:cNvSpPr>
            <a:spLocks noGrp="1"/>
          </p:cNvSpPr>
          <p:nvPr>
            <p:ph sz="quarter" idx="10"/>
          </p:nvPr>
        </p:nvSpPr>
        <p:spPr>
          <a:xfrm>
            <a:off x="457200" y="1295400"/>
            <a:ext cx="8229600" cy="4800600"/>
          </a:xfrm>
        </p:spPr>
        <p:txBody>
          <a:bodyPr/>
          <a:lstStyle/>
          <a:p>
            <a:pPr marL="457200" indent="-457200">
              <a:buFont typeface="Arial" panose="020B0604020202020204" pitchFamily="34" charset="0"/>
              <a:buChar char="•"/>
            </a:pPr>
            <a:r>
              <a:rPr lang="en-US" sz="3000" dirty="0"/>
              <a:t>Section 1118(c) of ESSA, permits an LEA to receive Federal Title I funds only if State and local funds support services in Title I schools that are “at least comparable” to services in non-Title I schools.</a:t>
            </a:r>
          </a:p>
          <a:p>
            <a:pPr marL="457200" indent="-457200">
              <a:buFont typeface="Arial" panose="020B0604020202020204" pitchFamily="34" charset="0"/>
              <a:buChar char="•"/>
            </a:pPr>
            <a:r>
              <a:rPr lang="en-US" sz="3000" b="1" dirty="0"/>
              <a:t>LEAs must determine comparability annually. </a:t>
            </a:r>
          </a:p>
          <a:p>
            <a:pPr marL="457200" indent="-457200">
              <a:buFont typeface="Arial" panose="020B0604020202020204" pitchFamily="34" charset="0"/>
              <a:buChar char="•"/>
            </a:pPr>
            <a:r>
              <a:rPr lang="en-US" sz="3000" dirty="0"/>
              <a:t>The Agency of Education (AOE) is only required to collect comparability data at least once every two years. </a:t>
            </a:r>
          </a:p>
          <a:p>
            <a:endParaRPr lang="en-US" dirty="0"/>
          </a:p>
        </p:txBody>
      </p:sp>
    </p:spTree>
    <p:extLst>
      <p:ext uri="{BB962C8B-B14F-4D97-AF65-F5344CB8AC3E}">
        <p14:creationId xmlns:p14="http://schemas.microsoft.com/office/powerpoint/2010/main" val="3373981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2B7A0-26E7-4E51-8524-2278034A6551}"/>
              </a:ext>
            </a:extLst>
          </p:cNvPr>
          <p:cNvSpPr>
            <a:spLocks noGrp="1"/>
          </p:cNvSpPr>
          <p:nvPr>
            <p:ph type="title"/>
          </p:nvPr>
        </p:nvSpPr>
        <p:spPr/>
        <p:txBody>
          <a:bodyPr>
            <a:normAutofit/>
          </a:bodyPr>
          <a:lstStyle/>
          <a:p>
            <a:r>
              <a:rPr lang="en-US" sz="4000" dirty="0"/>
              <a:t>Comparability: Overview (continued)</a:t>
            </a:r>
          </a:p>
        </p:txBody>
      </p:sp>
      <p:sp>
        <p:nvSpPr>
          <p:cNvPr id="3" name="Content Placeholder 2">
            <a:extLst>
              <a:ext uri="{FF2B5EF4-FFF2-40B4-BE49-F238E27FC236}">
                <a16:creationId xmlns:a16="http://schemas.microsoft.com/office/drawing/2014/main" id="{087B917A-DDD6-4EC5-BFE9-98C4EF6C76C2}"/>
              </a:ext>
            </a:extLst>
          </p:cNvPr>
          <p:cNvSpPr>
            <a:spLocks noGrp="1"/>
          </p:cNvSpPr>
          <p:nvPr>
            <p:ph sz="quarter" idx="10"/>
          </p:nvPr>
        </p:nvSpPr>
        <p:spPr/>
        <p:txBody>
          <a:bodyPr/>
          <a:lstStyle/>
          <a:p>
            <a:pPr marL="457200" indent="-457200">
              <a:buFont typeface="Arial" panose="020B0604020202020204" pitchFamily="34" charset="0"/>
              <a:buChar char="•"/>
            </a:pPr>
            <a:r>
              <a:rPr lang="en-US" sz="3000" dirty="0"/>
              <a:t>Comparability is completed in the fall as  LEAs need to review current-year resources and make adjustments for the current year as necessary based on the results of the comparability calculations.</a:t>
            </a:r>
          </a:p>
          <a:p>
            <a:pPr marL="457200" indent="-457200">
              <a:buFont typeface="Arial" panose="020B0604020202020204" pitchFamily="34" charset="0"/>
              <a:buChar char="•"/>
            </a:pPr>
            <a:r>
              <a:rPr lang="en-US" sz="3000" dirty="0"/>
              <a:t>The comparability calculation can be done using the Student to Instructional Staff Ratio Method, High-Low Enrollment or Poverty Alternative Method or the Per Pupil Allocation Alternative Method.</a:t>
            </a:r>
          </a:p>
        </p:txBody>
      </p:sp>
    </p:spTree>
    <p:extLst>
      <p:ext uri="{BB962C8B-B14F-4D97-AF65-F5344CB8AC3E}">
        <p14:creationId xmlns:p14="http://schemas.microsoft.com/office/powerpoint/2010/main" val="3978662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76C08-BB05-4260-80B2-0A54F3AC707E}"/>
              </a:ext>
            </a:extLst>
          </p:cNvPr>
          <p:cNvSpPr>
            <a:spLocks noGrp="1"/>
          </p:cNvSpPr>
          <p:nvPr>
            <p:ph type="title"/>
          </p:nvPr>
        </p:nvSpPr>
        <p:spPr/>
        <p:txBody>
          <a:bodyPr>
            <a:noAutofit/>
          </a:bodyPr>
          <a:lstStyle/>
          <a:p>
            <a:r>
              <a:rPr lang="en-US" sz="4000" dirty="0"/>
              <a:t>Additional Requirements of Comparability</a:t>
            </a:r>
          </a:p>
        </p:txBody>
      </p:sp>
      <p:sp>
        <p:nvSpPr>
          <p:cNvPr id="3" name="Content Placeholder 2">
            <a:extLst>
              <a:ext uri="{FF2B5EF4-FFF2-40B4-BE49-F238E27FC236}">
                <a16:creationId xmlns:a16="http://schemas.microsoft.com/office/drawing/2014/main" id="{0AEA6C21-78B7-46F5-8AB5-38CB885A3343}"/>
              </a:ext>
            </a:extLst>
          </p:cNvPr>
          <p:cNvSpPr>
            <a:spLocks noGrp="1"/>
          </p:cNvSpPr>
          <p:nvPr>
            <p:ph sz="quarter" idx="10"/>
          </p:nvPr>
        </p:nvSpPr>
        <p:spPr/>
        <p:txBody>
          <a:bodyPr/>
          <a:lstStyle/>
          <a:p>
            <a:pPr marL="457200" marR="0" lvl="0" indent="-457200">
              <a:lnSpc>
                <a:spcPct val="115000"/>
              </a:lnSpc>
              <a:spcBef>
                <a:spcPts val="600"/>
              </a:spcBef>
              <a:spcAft>
                <a:spcPts val="0"/>
              </a:spcAft>
              <a:buFont typeface="Arial" panose="020B0604020202020204" pitchFamily="34" charset="0"/>
              <a:buChar char="•"/>
            </a:pPr>
            <a:r>
              <a:rPr lang="en-US" dirty="0">
                <a:latin typeface="Palatino Linotype" panose="02040502050505030304" pitchFamily="18" charset="0"/>
                <a:ea typeface="Times New Roman" panose="02020603050405020304" pitchFamily="18" charset="0"/>
              </a:rPr>
              <a:t>Procedures and records that are updated biennially to demonstrate compliance;</a:t>
            </a:r>
            <a:endParaRPr lang="en-US" dirty="0">
              <a:latin typeface="Calibri" panose="020F0502020204030204" pitchFamily="34" charset="0"/>
              <a:ea typeface="Times New Roman" panose="02020603050405020304" pitchFamily="18" charset="0"/>
            </a:endParaRPr>
          </a:p>
          <a:p>
            <a:pPr marL="457200" lvl="0" indent="-457200">
              <a:lnSpc>
                <a:spcPct val="115000"/>
              </a:lnSpc>
              <a:spcAft>
                <a:spcPts val="0"/>
              </a:spcAft>
              <a:buFont typeface="Arial" panose="020B0604020202020204" pitchFamily="34" charset="0"/>
              <a:buChar char="•"/>
            </a:pPr>
            <a:r>
              <a:rPr lang="en-US" dirty="0">
                <a:latin typeface="Palatino Linotype" panose="02040502050505030304" pitchFamily="18" charset="0"/>
                <a:ea typeface="Times New Roman" panose="02020603050405020304" pitchFamily="18" charset="0"/>
              </a:rPr>
              <a:t>An LEA-wide salary schedule;</a:t>
            </a:r>
            <a:endParaRPr lang="en-US" dirty="0">
              <a:latin typeface="Calibri" panose="020F0502020204030204" pitchFamily="34" charset="0"/>
              <a:ea typeface="Times New Roman" panose="02020603050405020304" pitchFamily="18" charset="0"/>
            </a:endParaRPr>
          </a:p>
          <a:p>
            <a:pPr marL="457200" lvl="0" indent="-457200">
              <a:lnSpc>
                <a:spcPct val="115000"/>
              </a:lnSpc>
              <a:spcAft>
                <a:spcPts val="800"/>
              </a:spcAft>
              <a:buFont typeface="Arial" panose="020B0604020202020204" pitchFamily="34" charset="0"/>
              <a:buChar char="•"/>
            </a:pPr>
            <a:r>
              <a:rPr lang="en-US" dirty="0">
                <a:latin typeface="Palatino Linotype" panose="02040502050505030304" pitchFamily="18" charset="0"/>
                <a:ea typeface="Times New Roman" panose="02020603050405020304" pitchFamily="18" charset="0"/>
              </a:rPr>
              <a:t>A written policy to ensure equivalence among schools in teachers, administrators and other staff;</a:t>
            </a:r>
            <a:endParaRPr lang="en-US" dirty="0">
              <a:latin typeface="Calibri" panose="020F050202020403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707419094"/>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edu-aoe-power-point-presentation</Template>
  <TotalTime>4484</TotalTime>
  <Words>1312</Words>
  <Application>Microsoft Office PowerPoint</Application>
  <PresentationFormat>On-screen Show (4:3)</PresentationFormat>
  <Paragraphs>116</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Franklin Gothic Book</vt:lpstr>
      <vt:lpstr>Franklin Gothic Medium</vt:lpstr>
      <vt:lpstr>Palatino Linotype</vt:lpstr>
      <vt:lpstr>Custom Design</vt:lpstr>
      <vt:lpstr>3 Fiscal Tests of Title I</vt:lpstr>
      <vt:lpstr>For Today’s Presentation…</vt:lpstr>
      <vt:lpstr>Resources</vt:lpstr>
      <vt:lpstr>Agenda</vt:lpstr>
      <vt:lpstr>Overview: 3 Fiscal Tests of Title I</vt:lpstr>
      <vt:lpstr>Overview: 3 Fiscal Tests of Title I (continued)</vt:lpstr>
      <vt:lpstr>Comparability: Overview</vt:lpstr>
      <vt:lpstr>Comparability: Overview (continued)</vt:lpstr>
      <vt:lpstr>Additional Requirements of Comparability</vt:lpstr>
      <vt:lpstr>Additional Requirements of Comparability (continued)</vt:lpstr>
      <vt:lpstr>Exemptions From Comparability</vt:lpstr>
      <vt:lpstr>Supplement Not Supplant (SNS): Overview</vt:lpstr>
      <vt:lpstr>Supplement Not Supplant  Title I, Part A</vt:lpstr>
      <vt:lpstr>Supplement Not Supplant  Title I, Part A (continued)</vt:lpstr>
      <vt:lpstr>Exemptions From Title I, Part A SNS</vt:lpstr>
      <vt:lpstr>Title I, Part A  SNS Methodology</vt:lpstr>
      <vt:lpstr>Title I, Part A  SNS Methodology (continued)</vt:lpstr>
      <vt:lpstr>Title I Neutral Methodology</vt:lpstr>
      <vt:lpstr>Acceptable Title I Neutral Methodologies</vt:lpstr>
      <vt:lpstr>Maintenance of Effort: Overview</vt:lpstr>
      <vt:lpstr>Maintenance of Effort Acceptable Calculations</vt:lpstr>
      <vt:lpstr>Maintenance of Effort  Consequences of Failure</vt:lpstr>
      <vt:lpstr>Maintenance of Effort Waivers</vt:lpstr>
      <vt:lpstr>Best Practices</vt:lpstr>
      <vt:lpstr>Questions</vt:lpstr>
      <vt:lpstr>AOE Contact 3 Fiscal Tests of Title I</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Vermont Agency of Education</dc:creator>
  <cp:lastModifiedBy>Graves, Amber</cp:lastModifiedBy>
  <cp:revision>315</cp:revision>
  <cp:lastPrinted>2018-10-31T16:42:36Z</cp:lastPrinted>
  <dcterms:created xsi:type="dcterms:W3CDTF">2016-07-25T13:30:01Z</dcterms:created>
  <dcterms:modified xsi:type="dcterms:W3CDTF">2021-04-06T18:16:01Z</dcterms:modified>
</cp:coreProperties>
</file>