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47"/>
  </p:notesMasterIdLst>
  <p:handoutMasterIdLst>
    <p:handoutMasterId r:id="rId48"/>
  </p:handoutMasterIdLst>
  <p:sldIdLst>
    <p:sldId id="256" r:id="rId5"/>
    <p:sldId id="264" r:id="rId6"/>
    <p:sldId id="281" r:id="rId7"/>
    <p:sldId id="265" r:id="rId8"/>
    <p:sldId id="292" r:id="rId9"/>
    <p:sldId id="307" r:id="rId10"/>
    <p:sldId id="289" r:id="rId11"/>
    <p:sldId id="322" r:id="rId12"/>
    <p:sldId id="290" r:id="rId13"/>
    <p:sldId id="310" r:id="rId14"/>
    <p:sldId id="286" r:id="rId15"/>
    <p:sldId id="266" r:id="rId16"/>
    <p:sldId id="259" r:id="rId17"/>
    <p:sldId id="294" r:id="rId18"/>
    <p:sldId id="260" r:id="rId19"/>
    <p:sldId id="295" r:id="rId20"/>
    <p:sldId id="312" r:id="rId21"/>
    <p:sldId id="313" r:id="rId22"/>
    <p:sldId id="263" r:id="rId23"/>
    <p:sldId id="324" r:id="rId24"/>
    <p:sldId id="302" r:id="rId25"/>
    <p:sldId id="296" r:id="rId26"/>
    <p:sldId id="287" r:id="rId27"/>
    <p:sldId id="267" r:id="rId28"/>
    <p:sldId id="278" r:id="rId29"/>
    <p:sldId id="291" r:id="rId30"/>
    <p:sldId id="305" r:id="rId31"/>
    <p:sldId id="306" r:id="rId32"/>
    <p:sldId id="279" r:id="rId33"/>
    <p:sldId id="304" r:id="rId34"/>
    <p:sldId id="300" r:id="rId35"/>
    <p:sldId id="288" r:id="rId36"/>
    <p:sldId id="275" r:id="rId37"/>
    <p:sldId id="308" r:id="rId38"/>
    <p:sldId id="268" r:id="rId39"/>
    <p:sldId id="282" r:id="rId40"/>
    <p:sldId id="309" r:id="rId41"/>
    <p:sldId id="274" r:id="rId42"/>
    <p:sldId id="325" r:id="rId43"/>
    <p:sldId id="303" r:id="rId44"/>
    <p:sldId id="258" r:id="rId45"/>
    <p:sldId id="301" r:id="rId46"/>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FFFF66"/>
    <a:srgbClr val="FFCC66"/>
    <a:srgbClr val="FF9933"/>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B8B96E-8D80-4D06-AE8D-C59BB8955421}" v="285" dt="2020-10-16T13:20:54.2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83302" autoAdjust="0"/>
  </p:normalViewPr>
  <p:slideViewPr>
    <p:cSldViewPr>
      <p:cViewPr varScale="1">
        <p:scale>
          <a:sx n="71" d="100"/>
          <a:sy n="71" d="100"/>
        </p:scale>
        <p:origin x="612" y="60"/>
      </p:cViewPr>
      <p:guideLst/>
    </p:cSldViewPr>
  </p:slideViewPr>
  <p:notesTextViewPr>
    <p:cViewPr>
      <p:scale>
        <a:sx n="1" d="1"/>
        <a:sy n="1" d="1"/>
      </p:scale>
      <p:origin x="0" y="0"/>
    </p:cViewPr>
  </p:notesTextViewPr>
  <p:notesViewPr>
    <p:cSldViewPr>
      <p:cViewPr varScale="1">
        <p:scale>
          <a:sx n="82" d="100"/>
          <a:sy n="8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E43BAD2-912A-4852-AA21-1A049AD7ECE2}" type="datetimeFigureOut">
              <a:rPr lang="en-US" smtClean="0"/>
              <a:t>12/10/2020</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12/10/2020</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16</a:t>
            </a:fld>
            <a:endParaRPr lang="en-US" altLang="en-US" dirty="0"/>
          </a:p>
        </p:txBody>
      </p:sp>
    </p:spTree>
    <p:extLst>
      <p:ext uri="{BB962C8B-B14F-4D97-AF65-F5344CB8AC3E}">
        <p14:creationId xmlns:p14="http://schemas.microsoft.com/office/powerpoint/2010/main" val="3886697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19</a:t>
            </a:fld>
            <a:endParaRPr lang="en-US" altLang="en-US" dirty="0"/>
          </a:p>
        </p:txBody>
      </p:sp>
    </p:spTree>
    <p:extLst>
      <p:ext uri="{BB962C8B-B14F-4D97-AF65-F5344CB8AC3E}">
        <p14:creationId xmlns:p14="http://schemas.microsoft.com/office/powerpoint/2010/main" val="428165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22</a:t>
            </a:fld>
            <a:endParaRPr lang="en-US" altLang="en-US" dirty="0"/>
          </a:p>
        </p:txBody>
      </p:sp>
    </p:spTree>
    <p:extLst>
      <p:ext uri="{BB962C8B-B14F-4D97-AF65-F5344CB8AC3E}">
        <p14:creationId xmlns:p14="http://schemas.microsoft.com/office/powerpoint/2010/main" val="1739320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23</a:t>
            </a:fld>
            <a:endParaRPr lang="en-US" altLang="en-US" dirty="0"/>
          </a:p>
        </p:txBody>
      </p:sp>
    </p:spTree>
    <p:extLst>
      <p:ext uri="{BB962C8B-B14F-4D97-AF65-F5344CB8AC3E}">
        <p14:creationId xmlns:p14="http://schemas.microsoft.com/office/powerpoint/2010/main" val="2186672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25</a:t>
            </a:fld>
            <a:endParaRPr lang="en-US" altLang="en-US" dirty="0"/>
          </a:p>
        </p:txBody>
      </p:sp>
    </p:spTree>
    <p:extLst>
      <p:ext uri="{BB962C8B-B14F-4D97-AF65-F5344CB8AC3E}">
        <p14:creationId xmlns:p14="http://schemas.microsoft.com/office/powerpoint/2010/main" val="1694866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31</a:t>
            </a:fld>
            <a:endParaRPr lang="en-US" altLang="en-US" dirty="0"/>
          </a:p>
        </p:txBody>
      </p:sp>
    </p:spTree>
    <p:extLst>
      <p:ext uri="{BB962C8B-B14F-4D97-AF65-F5344CB8AC3E}">
        <p14:creationId xmlns:p14="http://schemas.microsoft.com/office/powerpoint/2010/main" val="37300302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35</a:t>
            </a:fld>
            <a:endParaRPr lang="en-US" altLang="en-US" dirty="0"/>
          </a:p>
        </p:txBody>
      </p:sp>
    </p:spTree>
    <p:extLst>
      <p:ext uri="{BB962C8B-B14F-4D97-AF65-F5344CB8AC3E}">
        <p14:creationId xmlns:p14="http://schemas.microsoft.com/office/powerpoint/2010/main" val="23634019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41</a:t>
            </a:fld>
            <a:endParaRPr lang="en-US" altLang="en-US" dirty="0"/>
          </a:p>
        </p:txBody>
      </p:sp>
    </p:spTree>
    <p:extLst>
      <p:ext uri="{BB962C8B-B14F-4D97-AF65-F5344CB8AC3E}">
        <p14:creationId xmlns:p14="http://schemas.microsoft.com/office/powerpoint/2010/main" val="1971158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a:t>
            </a:fld>
            <a:endParaRPr lang="en-US" altLang="en-US" dirty="0"/>
          </a:p>
        </p:txBody>
      </p:sp>
    </p:spTree>
    <p:extLst>
      <p:ext uri="{BB962C8B-B14F-4D97-AF65-F5344CB8AC3E}">
        <p14:creationId xmlns:p14="http://schemas.microsoft.com/office/powerpoint/2010/main" val="4122048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a:t>
            </a:fld>
            <a:endParaRPr lang="en-US" altLang="en-US" dirty="0"/>
          </a:p>
        </p:txBody>
      </p:sp>
    </p:spTree>
    <p:extLst>
      <p:ext uri="{BB962C8B-B14F-4D97-AF65-F5344CB8AC3E}">
        <p14:creationId xmlns:p14="http://schemas.microsoft.com/office/powerpoint/2010/main" val="3821193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5</a:t>
            </a:fld>
            <a:endParaRPr lang="en-US" altLang="en-US" dirty="0"/>
          </a:p>
        </p:txBody>
      </p:sp>
    </p:spTree>
    <p:extLst>
      <p:ext uri="{BB962C8B-B14F-4D97-AF65-F5344CB8AC3E}">
        <p14:creationId xmlns:p14="http://schemas.microsoft.com/office/powerpoint/2010/main" val="40400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7</a:t>
            </a:fld>
            <a:endParaRPr lang="en-US" altLang="en-US" dirty="0"/>
          </a:p>
        </p:txBody>
      </p:sp>
    </p:spTree>
    <p:extLst>
      <p:ext uri="{BB962C8B-B14F-4D97-AF65-F5344CB8AC3E}">
        <p14:creationId xmlns:p14="http://schemas.microsoft.com/office/powerpoint/2010/main" val="2530811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9</a:t>
            </a:fld>
            <a:endParaRPr lang="en-US" altLang="en-US" dirty="0"/>
          </a:p>
        </p:txBody>
      </p:sp>
    </p:spTree>
    <p:extLst>
      <p:ext uri="{BB962C8B-B14F-4D97-AF65-F5344CB8AC3E}">
        <p14:creationId xmlns:p14="http://schemas.microsoft.com/office/powerpoint/2010/main" val="3286031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13</a:t>
            </a:fld>
            <a:endParaRPr lang="en-US" altLang="en-US" dirty="0"/>
          </a:p>
        </p:txBody>
      </p:sp>
    </p:spTree>
    <p:extLst>
      <p:ext uri="{BB962C8B-B14F-4D97-AF65-F5344CB8AC3E}">
        <p14:creationId xmlns:p14="http://schemas.microsoft.com/office/powerpoint/2010/main" val="1652207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14</a:t>
            </a:fld>
            <a:endParaRPr lang="en-US" altLang="en-US" dirty="0"/>
          </a:p>
        </p:txBody>
      </p:sp>
    </p:spTree>
    <p:extLst>
      <p:ext uri="{BB962C8B-B14F-4D97-AF65-F5344CB8AC3E}">
        <p14:creationId xmlns:p14="http://schemas.microsoft.com/office/powerpoint/2010/main" val="875341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15</a:t>
            </a:fld>
            <a:endParaRPr lang="en-US" altLang="en-US" dirty="0"/>
          </a:p>
        </p:txBody>
      </p:sp>
    </p:spTree>
    <p:extLst>
      <p:ext uri="{BB962C8B-B14F-4D97-AF65-F5344CB8AC3E}">
        <p14:creationId xmlns:p14="http://schemas.microsoft.com/office/powerpoint/2010/main" val="2550893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3"/>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8"/>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3"/>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2" y="6248403"/>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hyperlink" Target="mailto:Katy.preston@vermont.gov"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2209800" y="1958976"/>
            <a:ext cx="7772400" cy="1470025"/>
          </a:xfrm>
        </p:spPr>
        <p:txBody>
          <a:bodyPr/>
          <a:lstStyle/>
          <a:p>
            <a:r>
              <a:rPr lang="en-US" altLang="en-US" b="1" dirty="0"/>
              <a:t>Title IV, Part A Overview</a:t>
            </a:r>
          </a:p>
        </p:txBody>
      </p:sp>
      <p:sp>
        <p:nvSpPr>
          <p:cNvPr id="3" name="Subtitle 2"/>
          <p:cNvSpPr>
            <a:spLocks noGrp="1"/>
          </p:cNvSpPr>
          <p:nvPr>
            <p:ph type="subTitle" idx="1"/>
          </p:nvPr>
        </p:nvSpPr>
        <p:spPr/>
        <p:txBody>
          <a:bodyPr rtlCol="0">
            <a:normAutofit/>
          </a:bodyPr>
          <a:lstStyle/>
          <a:p>
            <a:pPr fontAlgn="auto">
              <a:spcAft>
                <a:spcPts val="0"/>
              </a:spcAft>
              <a:defRPr/>
            </a:pPr>
            <a:r>
              <a:rPr lang="en-US" dirty="0">
                <a:solidFill>
                  <a:schemeClr val="tx1"/>
                </a:solidFill>
              </a:rPr>
              <a:t>CFP 101</a:t>
            </a:r>
          </a:p>
          <a:p>
            <a:pPr fontAlgn="auto">
              <a:spcAft>
                <a:spcPts val="0"/>
              </a:spcAft>
              <a:defRPr/>
            </a:pPr>
            <a:r>
              <a:rPr lang="en-US" dirty="0">
                <a:solidFill>
                  <a:schemeClr val="tx1"/>
                </a:solidFill>
              </a:rPr>
              <a:t>October 16,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00C3E-2B68-4032-97FD-E94DFAA804DA}"/>
              </a:ext>
            </a:extLst>
          </p:cNvPr>
          <p:cNvSpPr>
            <a:spLocks noGrp="1"/>
          </p:cNvSpPr>
          <p:nvPr>
            <p:ph type="title"/>
          </p:nvPr>
        </p:nvSpPr>
        <p:spPr/>
        <p:txBody>
          <a:bodyPr>
            <a:normAutofit/>
          </a:bodyPr>
          <a:lstStyle/>
          <a:p>
            <a:r>
              <a:rPr lang="en-US" dirty="0"/>
              <a:t>Leveraging Federal, State and Local Resources</a:t>
            </a:r>
          </a:p>
        </p:txBody>
      </p:sp>
      <p:sp>
        <p:nvSpPr>
          <p:cNvPr id="3" name="Text Placeholder 2">
            <a:extLst>
              <a:ext uri="{FF2B5EF4-FFF2-40B4-BE49-F238E27FC236}">
                <a16:creationId xmlns:a16="http://schemas.microsoft.com/office/drawing/2014/main" id="{D0192108-0C86-4F94-97E4-398566C1F1BD}"/>
              </a:ext>
            </a:extLst>
          </p:cNvPr>
          <p:cNvSpPr>
            <a:spLocks noGrp="1"/>
          </p:cNvSpPr>
          <p:nvPr>
            <p:ph type="body" sz="quarter" idx="10"/>
          </p:nvPr>
        </p:nvSpPr>
        <p:spPr>
          <a:xfrm>
            <a:off x="609600" y="1447800"/>
            <a:ext cx="10871200" cy="4343400"/>
          </a:xfrm>
        </p:spPr>
        <p:txBody>
          <a:bodyPr/>
          <a:lstStyle/>
          <a:p>
            <a:r>
              <a:rPr lang="en-US" sz="2400" dirty="0"/>
              <a:t>LEAs should consider how other Federal, State and local funds may be leveraged to support a holistic approach to well-rounded education</a:t>
            </a:r>
          </a:p>
          <a:p>
            <a:endParaRPr lang="en-US" sz="2400" dirty="0"/>
          </a:p>
          <a:p>
            <a:r>
              <a:rPr lang="en-US" sz="2400" dirty="0"/>
              <a:t>LEAs are encouraged to coordinate and integrate Title IV-A programs with activities authorized under other sections of ESSA</a:t>
            </a:r>
          </a:p>
          <a:p>
            <a:endParaRPr lang="en-US" sz="2400" dirty="0"/>
          </a:p>
          <a:p>
            <a:r>
              <a:rPr lang="en-US" sz="2400" dirty="0"/>
              <a:t>In order to maximize the use of Title IV-A program resources LEAs and schools may partner with organizations such as nonprofits, institutions of higher education (IHEs), museums, and community organizations to offer programs and services to students</a:t>
            </a:r>
          </a:p>
          <a:p>
            <a:endParaRPr lang="en-US" sz="2400" dirty="0"/>
          </a:p>
          <a:p>
            <a:r>
              <a:rPr lang="en-US" sz="2400" dirty="0"/>
              <a:t>LEAs may apply for Title IV funds in consortium </a:t>
            </a:r>
          </a:p>
          <a:p>
            <a:pPr marL="0" indent="0">
              <a:buNone/>
            </a:pPr>
            <a:endParaRPr lang="en-US" sz="2400" dirty="0"/>
          </a:p>
        </p:txBody>
      </p:sp>
    </p:spTree>
    <p:extLst>
      <p:ext uri="{BB962C8B-B14F-4D97-AF65-F5344CB8AC3E}">
        <p14:creationId xmlns:p14="http://schemas.microsoft.com/office/powerpoint/2010/main" val="3978623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FE3C3-DBAF-4E81-8755-5C5DC420321A}"/>
              </a:ext>
            </a:extLst>
          </p:cNvPr>
          <p:cNvSpPr>
            <a:spLocks noGrp="1"/>
          </p:cNvSpPr>
          <p:nvPr>
            <p:ph type="title"/>
          </p:nvPr>
        </p:nvSpPr>
        <p:spPr/>
        <p:txBody>
          <a:bodyPr/>
          <a:lstStyle/>
          <a:p>
            <a:r>
              <a:rPr lang="en-US" dirty="0"/>
              <a:t>Title IV Allowable Uses </a:t>
            </a:r>
          </a:p>
        </p:txBody>
      </p:sp>
      <p:sp>
        <p:nvSpPr>
          <p:cNvPr id="3" name="Text Placeholder 2">
            <a:extLst>
              <a:ext uri="{FF2B5EF4-FFF2-40B4-BE49-F238E27FC236}">
                <a16:creationId xmlns:a16="http://schemas.microsoft.com/office/drawing/2014/main" id="{D4FF8A97-AAA7-45BA-A379-B4DE0060D547}"/>
              </a:ext>
            </a:extLst>
          </p:cNvPr>
          <p:cNvSpPr>
            <a:spLocks noGrp="1"/>
          </p:cNvSpPr>
          <p:nvPr>
            <p:ph type="body" sz="quarter" idx="10"/>
          </p:nvPr>
        </p:nvSpPr>
        <p:spPr/>
        <p:txBody>
          <a:bodyPr/>
          <a:lstStyle/>
          <a:p>
            <a:endParaRPr lang="en-US" dirty="0"/>
          </a:p>
          <a:p>
            <a:pPr marL="0" indent="0" algn="ctr">
              <a:buNone/>
            </a:pPr>
            <a:endParaRPr lang="en-US" dirty="0"/>
          </a:p>
          <a:p>
            <a:pPr marL="0" indent="0" algn="ctr">
              <a:buNone/>
            </a:pPr>
            <a:r>
              <a:rPr lang="en-US" dirty="0"/>
              <a:t>What can the LEA do with Title IV, Part A funds?</a:t>
            </a:r>
          </a:p>
        </p:txBody>
      </p:sp>
    </p:spTree>
    <p:extLst>
      <p:ext uri="{BB962C8B-B14F-4D97-AF65-F5344CB8AC3E}">
        <p14:creationId xmlns:p14="http://schemas.microsoft.com/office/powerpoint/2010/main" val="3596230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D5ADD-8F3D-4AAF-B3C9-AD588BCCA07D}"/>
              </a:ext>
            </a:extLst>
          </p:cNvPr>
          <p:cNvSpPr>
            <a:spLocks noGrp="1"/>
          </p:cNvSpPr>
          <p:nvPr>
            <p:ph type="title"/>
          </p:nvPr>
        </p:nvSpPr>
        <p:spPr/>
        <p:txBody>
          <a:bodyPr/>
          <a:lstStyle/>
          <a:p>
            <a:r>
              <a:rPr lang="en-US" dirty="0"/>
              <a:t>Allowable Uses</a:t>
            </a:r>
          </a:p>
        </p:txBody>
      </p:sp>
      <p:sp>
        <p:nvSpPr>
          <p:cNvPr id="3" name="Text Placeholder 2">
            <a:extLst>
              <a:ext uri="{FF2B5EF4-FFF2-40B4-BE49-F238E27FC236}">
                <a16:creationId xmlns:a16="http://schemas.microsoft.com/office/drawing/2014/main" id="{A7ABEF52-EF41-40F0-8BF3-5FBC216AA7FE}"/>
              </a:ext>
            </a:extLst>
          </p:cNvPr>
          <p:cNvSpPr>
            <a:spLocks noGrp="1"/>
          </p:cNvSpPr>
          <p:nvPr>
            <p:ph type="body" sz="quarter" idx="10"/>
          </p:nvPr>
        </p:nvSpPr>
        <p:spPr>
          <a:xfrm>
            <a:off x="609600" y="1447800"/>
            <a:ext cx="10871200" cy="4343400"/>
          </a:xfrm>
        </p:spPr>
        <p:txBody>
          <a:bodyPr/>
          <a:lstStyle/>
          <a:p>
            <a:pPr marL="0" indent="0">
              <a:buNone/>
            </a:pPr>
            <a:r>
              <a:rPr lang="en-US" dirty="0"/>
              <a:t>Allowable uses under each of the three content areas may include:</a:t>
            </a:r>
          </a:p>
          <a:p>
            <a:pPr lvl="1"/>
            <a:r>
              <a:rPr lang="en-US" dirty="0"/>
              <a:t>Direct services for students</a:t>
            </a:r>
          </a:p>
          <a:p>
            <a:pPr lvl="1"/>
            <a:r>
              <a:rPr lang="en-US" dirty="0"/>
              <a:t>Professional development for teachers and administrators</a:t>
            </a:r>
          </a:p>
          <a:p>
            <a:pPr lvl="1"/>
            <a:r>
              <a:rPr lang="en-US" dirty="0"/>
              <a:t>Salaries of personnel to carry out identified programs and services</a:t>
            </a:r>
          </a:p>
          <a:p>
            <a:pPr lvl="1"/>
            <a:r>
              <a:rPr lang="en-US" dirty="0"/>
              <a:t>Supplemental educational resources and equipment</a:t>
            </a:r>
          </a:p>
        </p:txBody>
      </p:sp>
    </p:spTree>
    <p:extLst>
      <p:ext uri="{BB962C8B-B14F-4D97-AF65-F5344CB8AC3E}">
        <p14:creationId xmlns:p14="http://schemas.microsoft.com/office/powerpoint/2010/main" val="3276526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altLang="en-US" dirty="0"/>
              <a:t>Well-Rounded Educational Opportunities</a:t>
            </a:r>
          </a:p>
        </p:txBody>
      </p:sp>
      <p:sp>
        <p:nvSpPr>
          <p:cNvPr id="13315" name="Text Placeholder 2"/>
          <p:cNvSpPr>
            <a:spLocks noGrp="1"/>
          </p:cNvSpPr>
          <p:nvPr>
            <p:ph type="body" sz="quarter" idx="10"/>
          </p:nvPr>
        </p:nvSpPr>
        <p:spPr>
          <a:xfrm>
            <a:off x="762000" y="1447800"/>
            <a:ext cx="10972800" cy="4343400"/>
          </a:xfrm>
        </p:spPr>
        <p:txBody>
          <a:bodyPr/>
          <a:lstStyle/>
          <a:p>
            <a:pPr marL="0" indent="0">
              <a:buNone/>
            </a:pPr>
            <a:r>
              <a:rPr lang="en-US" altLang="en-US" sz="2800" dirty="0"/>
              <a:t>Purpose:</a:t>
            </a:r>
          </a:p>
          <a:p>
            <a:pPr marL="0" indent="0">
              <a:buNone/>
            </a:pPr>
            <a:r>
              <a:rPr lang="en-US" altLang="en-US" sz="2800" dirty="0"/>
              <a:t>To provide an enriched curriculum and education experiences to all students </a:t>
            </a:r>
          </a:p>
          <a:p>
            <a:r>
              <a:rPr lang="en-US" altLang="en-US" sz="2800" dirty="0"/>
              <a:t>Diverse learning experiences that engage students across a variety of courses, activities, and programs</a:t>
            </a:r>
          </a:p>
          <a:p>
            <a:r>
              <a:rPr lang="en-US" altLang="en-US" sz="2800" dirty="0"/>
              <a:t>Allows students to make connections between subjects</a:t>
            </a:r>
          </a:p>
          <a:p>
            <a:r>
              <a:rPr lang="en-US" altLang="en-US" sz="2800" dirty="0"/>
              <a:t>Provides all students access to a holistic education</a:t>
            </a:r>
          </a:p>
        </p:txBody>
      </p:sp>
    </p:spTree>
    <p:extLst>
      <p:ext uri="{BB962C8B-B14F-4D97-AF65-F5344CB8AC3E}">
        <p14:creationId xmlns:p14="http://schemas.microsoft.com/office/powerpoint/2010/main" val="2165100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09987-45B0-436D-8852-87734EC24B03}"/>
              </a:ext>
            </a:extLst>
          </p:cNvPr>
          <p:cNvSpPr>
            <a:spLocks noGrp="1"/>
          </p:cNvSpPr>
          <p:nvPr>
            <p:ph type="title"/>
          </p:nvPr>
        </p:nvSpPr>
        <p:spPr/>
        <p:txBody>
          <a:bodyPr/>
          <a:lstStyle/>
          <a:p>
            <a:r>
              <a:rPr lang="en-US" dirty="0"/>
              <a:t>Well-Rounded: Allowable Uses</a:t>
            </a:r>
          </a:p>
        </p:txBody>
      </p:sp>
      <p:sp>
        <p:nvSpPr>
          <p:cNvPr id="3" name="Text Placeholder 2">
            <a:extLst>
              <a:ext uri="{FF2B5EF4-FFF2-40B4-BE49-F238E27FC236}">
                <a16:creationId xmlns:a16="http://schemas.microsoft.com/office/drawing/2014/main" id="{7D6099E6-324D-40A5-B83D-DD3A51EF3CE1}"/>
              </a:ext>
            </a:extLst>
          </p:cNvPr>
          <p:cNvSpPr>
            <a:spLocks noGrp="1"/>
          </p:cNvSpPr>
          <p:nvPr>
            <p:ph type="body" sz="quarter" idx="10"/>
          </p:nvPr>
        </p:nvSpPr>
        <p:spPr>
          <a:xfrm>
            <a:off x="609600" y="1371600"/>
            <a:ext cx="10972800" cy="5105400"/>
          </a:xfrm>
        </p:spPr>
        <p:txBody>
          <a:bodyPr numCol="1"/>
          <a:lstStyle/>
          <a:p>
            <a:r>
              <a:rPr lang="en-US" sz="2800" dirty="0"/>
              <a:t>Programs and activities to improve instruction and student engagement in STEM subjects </a:t>
            </a:r>
          </a:p>
          <a:p>
            <a:r>
              <a:rPr lang="en-US" sz="2800" dirty="0"/>
              <a:t>Accelerated learning programs</a:t>
            </a:r>
          </a:p>
          <a:p>
            <a:r>
              <a:rPr lang="en-US" sz="2800" dirty="0"/>
              <a:t>College and Career counseling</a:t>
            </a:r>
          </a:p>
          <a:p>
            <a:r>
              <a:rPr lang="en-US" sz="2800" dirty="0"/>
              <a:t>Social-Emotional Learning</a:t>
            </a:r>
          </a:p>
          <a:p>
            <a:r>
              <a:rPr lang="en-US" sz="2800" dirty="0"/>
              <a:t>Programs and activities that support:</a:t>
            </a:r>
          </a:p>
          <a:p>
            <a:pPr lvl="1"/>
            <a:r>
              <a:rPr lang="en-US" sz="2400" dirty="0"/>
              <a:t>Music &amp; art</a:t>
            </a:r>
          </a:p>
          <a:p>
            <a:pPr lvl="1"/>
            <a:r>
              <a:rPr lang="en-US" sz="2400" dirty="0"/>
              <a:t>History, civics, government, economics, geography </a:t>
            </a:r>
          </a:p>
          <a:p>
            <a:pPr lvl="1"/>
            <a:r>
              <a:rPr lang="en-US" sz="2400" dirty="0"/>
              <a:t>Foreign languages</a:t>
            </a:r>
          </a:p>
          <a:p>
            <a:pPr lvl="1"/>
            <a:r>
              <a:rPr lang="en-US" sz="2400" dirty="0"/>
              <a:t>Environmental education</a:t>
            </a:r>
          </a:p>
        </p:txBody>
      </p:sp>
    </p:spTree>
    <p:extLst>
      <p:ext uri="{BB962C8B-B14F-4D97-AF65-F5344CB8AC3E}">
        <p14:creationId xmlns:p14="http://schemas.microsoft.com/office/powerpoint/2010/main" val="4035394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Safe and Healthy Students</a:t>
            </a:r>
          </a:p>
        </p:txBody>
      </p:sp>
      <p:sp>
        <p:nvSpPr>
          <p:cNvPr id="13315" name="Text Placeholder 2"/>
          <p:cNvSpPr>
            <a:spLocks noGrp="1"/>
          </p:cNvSpPr>
          <p:nvPr>
            <p:ph type="body" sz="quarter" idx="10"/>
          </p:nvPr>
        </p:nvSpPr>
        <p:spPr>
          <a:xfrm>
            <a:off x="609600" y="1447800"/>
            <a:ext cx="10871200" cy="4343400"/>
          </a:xfrm>
        </p:spPr>
        <p:txBody>
          <a:bodyPr/>
          <a:lstStyle/>
          <a:p>
            <a:pPr marL="0" indent="0">
              <a:buNone/>
            </a:pPr>
            <a:r>
              <a:rPr lang="en-US" altLang="en-US" dirty="0"/>
              <a:t>Purpose:</a:t>
            </a:r>
          </a:p>
          <a:p>
            <a:pPr marL="0" indent="0">
              <a:buNone/>
            </a:pPr>
            <a:r>
              <a:rPr lang="en-US" altLang="en-US" dirty="0"/>
              <a:t>To improve school conditions for student learning</a:t>
            </a:r>
          </a:p>
          <a:p>
            <a:r>
              <a:rPr lang="en-US" altLang="en-US" dirty="0"/>
              <a:t>Safe and supportive schools</a:t>
            </a:r>
          </a:p>
          <a:p>
            <a:r>
              <a:rPr lang="en-US" altLang="en-US" dirty="0"/>
              <a:t>Student physical and mental health</a:t>
            </a:r>
          </a:p>
        </p:txBody>
      </p:sp>
    </p:spTree>
    <p:extLst>
      <p:ext uri="{BB962C8B-B14F-4D97-AF65-F5344CB8AC3E}">
        <p14:creationId xmlns:p14="http://schemas.microsoft.com/office/powerpoint/2010/main" val="4012718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3D20F-5C12-447F-928B-32C7B313CCC2}"/>
              </a:ext>
            </a:extLst>
          </p:cNvPr>
          <p:cNvSpPr>
            <a:spLocks noGrp="1"/>
          </p:cNvSpPr>
          <p:nvPr>
            <p:ph type="title"/>
          </p:nvPr>
        </p:nvSpPr>
        <p:spPr/>
        <p:txBody>
          <a:bodyPr>
            <a:normAutofit/>
          </a:bodyPr>
          <a:lstStyle/>
          <a:p>
            <a:r>
              <a:rPr lang="en-US" dirty="0"/>
              <a:t>Safe &amp; Healthy Students: Allowable Uses</a:t>
            </a:r>
          </a:p>
        </p:txBody>
      </p:sp>
      <p:sp>
        <p:nvSpPr>
          <p:cNvPr id="3" name="Text Placeholder 2">
            <a:extLst>
              <a:ext uri="{FF2B5EF4-FFF2-40B4-BE49-F238E27FC236}">
                <a16:creationId xmlns:a16="http://schemas.microsoft.com/office/drawing/2014/main" id="{EA1532B9-0773-45A4-BC5A-01100AA0FA0A}"/>
              </a:ext>
            </a:extLst>
          </p:cNvPr>
          <p:cNvSpPr>
            <a:spLocks noGrp="1"/>
          </p:cNvSpPr>
          <p:nvPr>
            <p:ph type="body" sz="quarter" idx="10"/>
          </p:nvPr>
        </p:nvSpPr>
        <p:spPr>
          <a:xfrm>
            <a:off x="609600" y="1447800"/>
            <a:ext cx="10972800" cy="4191000"/>
          </a:xfrm>
        </p:spPr>
        <p:txBody>
          <a:bodyPr numCol="2"/>
          <a:lstStyle/>
          <a:p>
            <a:pPr marL="0" indent="0">
              <a:buNone/>
            </a:pPr>
            <a:r>
              <a:rPr lang="en-US" sz="2400" b="1" dirty="0"/>
              <a:t>Safe &amp; Supportive Schools</a:t>
            </a:r>
          </a:p>
          <a:p>
            <a:r>
              <a:rPr lang="en-US" sz="2400" dirty="0"/>
              <a:t>Preventing bullying and harassment</a:t>
            </a:r>
          </a:p>
          <a:p>
            <a:r>
              <a:rPr lang="en-US" sz="2400" dirty="0"/>
              <a:t>School dropout prevention</a:t>
            </a:r>
          </a:p>
          <a:p>
            <a:r>
              <a:rPr lang="en-US" sz="2400" dirty="0"/>
              <a:t>Reducing use of exclusionary discipline practices</a:t>
            </a:r>
          </a:p>
          <a:p>
            <a:r>
              <a:rPr lang="en-US" sz="2400" dirty="0"/>
              <a:t>Building school and community relationships</a:t>
            </a:r>
          </a:p>
          <a:p>
            <a:r>
              <a:rPr lang="en-US" sz="2400" dirty="0"/>
              <a:t>Culturally Responsive Teaching</a:t>
            </a:r>
          </a:p>
          <a:p>
            <a:endParaRPr lang="en-US" sz="2400" dirty="0"/>
          </a:p>
          <a:p>
            <a:endParaRPr lang="en-US" sz="2400" dirty="0"/>
          </a:p>
          <a:p>
            <a:pPr marL="0" indent="0">
              <a:buNone/>
            </a:pPr>
            <a:r>
              <a:rPr lang="en-US" sz="2400" b="1" dirty="0"/>
              <a:t>Student Physical &amp; Mental Health</a:t>
            </a:r>
          </a:p>
          <a:p>
            <a:r>
              <a:rPr lang="en-US" sz="2400" dirty="0"/>
              <a:t>Healthy, active lifestyles</a:t>
            </a:r>
          </a:p>
          <a:p>
            <a:r>
              <a:rPr lang="en-US" sz="2400" dirty="0"/>
              <a:t>Nutritional education</a:t>
            </a:r>
          </a:p>
          <a:p>
            <a:r>
              <a:rPr lang="en-US" sz="2400" dirty="0"/>
              <a:t>Trauma-informed classroom</a:t>
            </a:r>
          </a:p>
          <a:p>
            <a:r>
              <a:rPr lang="en-US" sz="2400" dirty="0"/>
              <a:t>Drug and violence prevention</a:t>
            </a:r>
          </a:p>
          <a:p>
            <a:r>
              <a:rPr lang="en-US" sz="2400" dirty="0"/>
              <a:t>School-based health and mental health services</a:t>
            </a:r>
          </a:p>
          <a:p>
            <a:r>
              <a:rPr lang="en-US" sz="2400" dirty="0"/>
              <a:t>Preventing use of alcohol, tobacco, etc.</a:t>
            </a:r>
          </a:p>
          <a:p>
            <a:endParaRPr lang="en-US" sz="2800" dirty="0"/>
          </a:p>
        </p:txBody>
      </p:sp>
      <p:sp>
        <p:nvSpPr>
          <p:cNvPr id="4" name="TextBox 3">
            <a:extLst>
              <a:ext uri="{FF2B5EF4-FFF2-40B4-BE49-F238E27FC236}">
                <a16:creationId xmlns:a16="http://schemas.microsoft.com/office/drawing/2014/main" id="{21FC6891-1256-4916-BBAB-83E29B46011A}"/>
              </a:ext>
            </a:extLst>
          </p:cNvPr>
          <p:cNvSpPr txBox="1"/>
          <p:nvPr/>
        </p:nvSpPr>
        <p:spPr>
          <a:xfrm>
            <a:off x="2095500" y="5638800"/>
            <a:ext cx="8001000" cy="523220"/>
          </a:xfrm>
          <a:prstGeom prst="rect">
            <a:avLst/>
          </a:prstGeom>
          <a:noFill/>
        </p:spPr>
        <p:txBody>
          <a:bodyPr wrap="square" rtlCol="0">
            <a:spAutoFit/>
          </a:bodyPr>
          <a:lstStyle/>
          <a:p>
            <a:pPr algn="ctr"/>
            <a:r>
              <a:rPr lang="en-US" sz="2800" dirty="0"/>
              <a:t>Cross cutting activities</a:t>
            </a:r>
          </a:p>
        </p:txBody>
      </p:sp>
    </p:spTree>
    <p:extLst>
      <p:ext uri="{BB962C8B-B14F-4D97-AF65-F5344CB8AC3E}">
        <p14:creationId xmlns:p14="http://schemas.microsoft.com/office/powerpoint/2010/main" val="3907041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8188A-3DB9-4D07-9FA1-54B4EB4635C1}"/>
              </a:ext>
            </a:extLst>
          </p:cNvPr>
          <p:cNvSpPr>
            <a:spLocks noGrp="1"/>
          </p:cNvSpPr>
          <p:nvPr>
            <p:ph type="title"/>
          </p:nvPr>
        </p:nvSpPr>
        <p:spPr/>
        <p:txBody>
          <a:bodyPr>
            <a:normAutofit/>
          </a:bodyPr>
          <a:lstStyle/>
          <a:p>
            <a:r>
              <a:rPr lang="en-US" dirty="0"/>
              <a:t>Safe and Healthy Students: Parent Permission</a:t>
            </a:r>
          </a:p>
        </p:txBody>
      </p:sp>
      <p:sp>
        <p:nvSpPr>
          <p:cNvPr id="3" name="Text Placeholder 2">
            <a:extLst>
              <a:ext uri="{FF2B5EF4-FFF2-40B4-BE49-F238E27FC236}">
                <a16:creationId xmlns:a16="http://schemas.microsoft.com/office/drawing/2014/main" id="{A583645E-09FE-4C25-937D-E212108CB7C7}"/>
              </a:ext>
            </a:extLst>
          </p:cNvPr>
          <p:cNvSpPr>
            <a:spLocks noGrp="1"/>
          </p:cNvSpPr>
          <p:nvPr>
            <p:ph type="body" sz="quarter" idx="10"/>
          </p:nvPr>
        </p:nvSpPr>
        <p:spPr/>
        <p:txBody>
          <a:bodyPr/>
          <a:lstStyle/>
          <a:p>
            <a:pPr marL="0" indent="0">
              <a:buNone/>
            </a:pPr>
            <a:r>
              <a:rPr lang="en-US" sz="2400" dirty="0"/>
              <a:t>Highlight on student mental health:</a:t>
            </a:r>
          </a:p>
          <a:p>
            <a:r>
              <a:rPr lang="en-US" sz="2400" dirty="0"/>
              <a:t>Schools that identify and include specific mental health services for students increase the likelihood of students’ academic success</a:t>
            </a:r>
          </a:p>
          <a:p>
            <a:endParaRPr lang="en-US" sz="2400" dirty="0"/>
          </a:p>
          <a:p>
            <a:r>
              <a:rPr lang="en-US" sz="2400" dirty="0"/>
              <a:t>Section 4108 (safe and healthy students) funds can be used for a wide array of programs and activities that directly support student health and wellness as well as professional development and training for school personnel</a:t>
            </a:r>
          </a:p>
          <a:p>
            <a:endParaRPr lang="en-US" sz="2400" dirty="0"/>
          </a:p>
          <a:p>
            <a:r>
              <a:rPr lang="en-US" sz="2400" dirty="0"/>
              <a:t>An LEA must obtain prior written, informed consent from the parent of each child who is under the age of 18 to participate in any mental health assessment or service that is funded with Title IV, Part A </a:t>
            </a:r>
          </a:p>
          <a:p>
            <a:endParaRPr lang="en-US" sz="2400" dirty="0"/>
          </a:p>
          <a:p>
            <a:pPr marL="0" indent="0">
              <a:buNone/>
            </a:pPr>
            <a:endParaRPr lang="en-US" sz="2400" dirty="0"/>
          </a:p>
        </p:txBody>
      </p:sp>
    </p:spTree>
    <p:extLst>
      <p:ext uri="{BB962C8B-B14F-4D97-AF65-F5344CB8AC3E}">
        <p14:creationId xmlns:p14="http://schemas.microsoft.com/office/powerpoint/2010/main" val="1531658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51796-ED95-419E-B21B-8D75ED2CD8FF}"/>
              </a:ext>
            </a:extLst>
          </p:cNvPr>
          <p:cNvSpPr>
            <a:spLocks noGrp="1"/>
          </p:cNvSpPr>
          <p:nvPr>
            <p:ph type="title"/>
          </p:nvPr>
        </p:nvSpPr>
        <p:spPr>
          <a:xfrm>
            <a:off x="660400" y="342900"/>
            <a:ext cx="10972800" cy="1143000"/>
          </a:xfrm>
        </p:spPr>
        <p:txBody>
          <a:bodyPr>
            <a:normAutofit/>
          </a:bodyPr>
          <a:lstStyle/>
          <a:p>
            <a:r>
              <a:rPr lang="en-US" dirty="0"/>
              <a:t>Safe and Healthy Students: Parent Permission</a:t>
            </a:r>
            <a:endParaRPr lang="en-US" dirty="0">
              <a:latin typeface="+mn-lt"/>
            </a:endParaRPr>
          </a:p>
        </p:txBody>
      </p:sp>
      <p:sp>
        <p:nvSpPr>
          <p:cNvPr id="3" name="Text Placeholder 2">
            <a:extLst>
              <a:ext uri="{FF2B5EF4-FFF2-40B4-BE49-F238E27FC236}">
                <a16:creationId xmlns:a16="http://schemas.microsoft.com/office/drawing/2014/main" id="{7CEC6F1E-B032-45A3-999A-30D72BD191FB}"/>
              </a:ext>
            </a:extLst>
          </p:cNvPr>
          <p:cNvSpPr>
            <a:spLocks noGrp="1"/>
          </p:cNvSpPr>
          <p:nvPr>
            <p:ph type="body" sz="quarter" idx="10"/>
          </p:nvPr>
        </p:nvSpPr>
        <p:spPr>
          <a:xfrm>
            <a:off x="660400" y="1485900"/>
            <a:ext cx="10871200" cy="4343400"/>
          </a:xfrm>
        </p:spPr>
        <p:txBody>
          <a:bodyPr/>
          <a:lstStyle/>
          <a:p>
            <a:r>
              <a:rPr lang="en-US" sz="2400" dirty="0"/>
              <a:t>Prior written, informed consent means </a:t>
            </a:r>
            <a:r>
              <a:rPr lang="en-US" sz="2400" i="1" dirty="0"/>
              <a:t>active consent</a:t>
            </a:r>
            <a:r>
              <a:rPr lang="en-US" sz="2400" dirty="0"/>
              <a:t>; silent (passive) consent </a:t>
            </a:r>
            <a:r>
              <a:rPr lang="en-US" sz="2400" i="1" u="sng" dirty="0"/>
              <a:t>does not </a:t>
            </a:r>
            <a:r>
              <a:rPr lang="en-US" sz="2400" dirty="0"/>
              <a:t>constitute prior written, informed consent and is therefore not sufficient. </a:t>
            </a:r>
          </a:p>
          <a:p>
            <a:endParaRPr lang="en-US" sz="2400" dirty="0"/>
          </a:p>
          <a:p>
            <a:r>
              <a:rPr lang="en-US" sz="2400" dirty="0"/>
              <a:t>Section 4001 of the ESEA describes in detail the contents of such consent, as well as limitations and exceptions to when prior, written informed consent is required.                                               </a:t>
            </a:r>
          </a:p>
          <a:p>
            <a:pPr marL="0" indent="0">
              <a:buNone/>
            </a:pPr>
            <a:r>
              <a:rPr lang="en-US" sz="2000" dirty="0"/>
              <a:t> </a:t>
            </a:r>
          </a:p>
          <a:p>
            <a:pPr marL="0" indent="0">
              <a:buNone/>
            </a:pPr>
            <a:r>
              <a:rPr lang="en-US" sz="2000" dirty="0"/>
              <a:t> </a:t>
            </a:r>
          </a:p>
        </p:txBody>
      </p:sp>
    </p:spTree>
    <p:extLst>
      <p:ext uri="{BB962C8B-B14F-4D97-AF65-F5344CB8AC3E}">
        <p14:creationId xmlns:p14="http://schemas.microsoft.com/office/powerpoint/2010/main" val="1820135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Use of Technology</a:t>
            </a:r>
          </a:p>
        </p:txBody>
      </p:sp>
      <p:sp>
        <p:nvSpPr>
          <p:cNvPr id="3" name="Text Placeholder 2"/>
          <p:cNvSpPr>
            <a:spLocks noGrp="1"/>
          </p:cNvSpPr>
          <p:nvPr>
            <p:ph type="body" sz="quarter" idx="10"/>
          </p:nvPr>
        </p:nvSpPr>
        <p:spPr>
          <a:xfrm>
            <a:off x="609600" y="1447800"/>
            <a:ext cx="10972800" cy="4343400"/>
          </a:xfrm>
        </p:spPr>
        <p:txBody>
          <a:bodyPr/>
          <a:lstStyle/>
          <a:p>
            <a:pPr marL="0" indent="0">
              <a:buNone/>
            </a:pPr>
            <a:r>
              <a:rPr lang="en-US" sz="2800" dirty="0"/>
              <a:t>Purpose:</a:t>
            </a:r>
          </a:p>
          <a:p>
            <a:pPr marL="0" indent="0">
              <a:buNone/>
            </a:pPr>
            <a:r>
              <a:rPr lang="en-US" sz="2800" dirty="0"/>
              <a:t>To increase the effective use of technology to improve the academic achievement, academic growth, and digital literacy of all students</a:t>
            </a:r>
          </a:p>
          <a:p>
            <a:r>
              <a:rPr lang="en-US" sz="2800" dirty="0"/>
              <a:t>Expanding growth and learning opportunities</a:t>
            </a:r>
          </a:p>
          <a:p>
            <a:r>
              <a:rPr lang="en-US" sz="2800" dirty="0"/>
              <a:t>Building capacity for blended learning opportunities </a:t>
            </a:r>
          </a:p>
          <a:p>
            <a:pPr marL="0" indent="0">
              <a:buNone/>
            </a:pPr>
            <a:endParaRPr lang="en-US" sz="2400" dirty="0"/>
          </a:p>
        </p:txBody>
      </p:sp>
    </p:spTree>
    <p:extLst>
      <p:ext uri="{BB962C8B-B14F-4D97-AF65-F5344CB8AC3E}">
        <p14:creationId xmlns:p14="http://schemas.microsoft.com/office/powerpoint/2010/main" val="4055266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sp>
        <p:nvSpPr>
          <p:cNvPr id="3" name="Text Placeholder 2"/>
          <p:cNvSpPr>
            <a:spLocks noGrp="1"/>
          </p:cNvSpPr>
          <p:nvPr>
            <p:ph type="body" sz="quarter" idx="10"/>
          </p:nvPr>
        </p:nvSpPr>
        <p:spPr>
          <a:xfrm>
            <a:off x="609600" y="1444752"/>
            <a:ext cx="10871200" cy="4343400"/>
          </a:xfrm>
        </p:spPr>
        <p:txBody>
          <a:bodyPr/>
          <a:lstStyle/>
          <a:p>
            <a:pPr>
              <a:spcAft>
                <a:spcPts val="1200"/>
              </a:spcAft>
            </a:pPr>
            <a:r>
              <a:rPr lang="en-US" dirty="0"/>
              <a:t>Title IV Overview</a:t>
            </a:r>
          </a:p>
          <a:p>
            <a:pPr lvl="1">
              <a:spcAft>
                <a:spcPts val="1200"/>
              </a:spcAft>
            </a:pPr>
            <a:r>
              <a:rPr lang="en-US" dirty="0"/>
              <a:t>Program &amp; Application Requirements</a:t>
            </a:r>
          </a:p>
          <a:p>
            <a:pPr>
              <a:spcAft>
                <a:spcPts val="1200"/>
              </a:spcAft>
            </a:pPr>
            <a:r>
              <a:rPr lang="en-US" dirty="0"/>
              <a:t>Allowable Uses</a:t>
            </a:r>
          </a:p>
          <a:p>
            <a:pPr>
              <a:spcAft>
                <a:spcPts val="1200"/>
              </a:spcAft>
            </a:pPr>
            <a:r>
              <a:rPr lang="en-US" dirty="0"/>
              <a:t>Budgeting Requirements</a:t>
            </a:r>
          </a:p>
          <a:p>
            <a:pPr>
              <a:spcAft>
                <a:spcPts val="1200"/>
              </a:spcAft>
            </a:pPr>
            <a:r>
              <a:rPr lang="en-US" dirty="0"/>
              <a:t>Writing Title IV Investments</a:t>
            </a:r>
          </a:p>
          <a:p>
            <a:pPr>
              <a:spcAft>
                <a:spcPts val="1200"/>
              </a:spcAft>
            </a:pPr>
            <a:r>
              <a:rPr lang="en-US" dirty="0"/>
              <a:t>Reporting Requirements</a:t>
            </a:r>
          </a:p>
        </p:txBody>
      </p:sp>
    </p:spTree>
    <p:extLst>
      <p:ext uri="{BB962C8B-B14F-4D97-AF65-F5344CB8AC3E}">
        <p14:creationId xmlns:p14="http://schemas.microsoft.com/office/powerpoint/2010/main" val="3278728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A153-66C4-491A-A207-5569EFE7B0C6}"/>
              </a:ext>
            </a:extLst>
          </p:cNvPr>
          <p:cNvSpPr>
            <a:spLocks noGrp="1"/>
          </p:cNvSpPr>
          <p:nvPr>
            <p:ph type="title"/>
          </p:nvPr>
        </p:nvSpPr>
        <p:spPr/>
        <p:txBody>
          <a:bodyPr/>
          <a:lstStyle/>
          <a:p>
            <a:r>
              <a:rPr lang="en-US" dirty="0"/>
              <a:t>Effective Use of Technology</a:t>
            </a:r>
          </a:p>
        </p:txBody>
      </p:sp>
      <p:sp>
        <p:nvSpPr>
          <p:cNvPr id="3" name="Text Placeholder 2">
            <a:extLst>
              <a:ext uri="{FF2B5EF4-FFF2-40B4-BE49-F238E27FC236}">
                <a16:creationId xmlns:a16="http://schemas.microsoft.com/office/drawing/2014/main" id="{737225FC-0C02-41C7-BDAC-EBDF5E0C1315}"/>
              </a:ext>
            </a:extLst>
          </p:cNvPr>
          <p:cNvSpPr>
            <a:spLocks noGrp="1"/>
          </p:cNvSpPr>
          <p:nvPr>
            <p:ph type="body" sz="quarter" idx="10"/>
          </p:nvPr>
        </p:nvSpPr>
        <p:spPr>
          <a:xfrm>
            <a:off x="609600" y="1447800"/>
            <a:ext cx="10871200" cy="4343400"/>
          </a:xfrm>
        </p:spPr>
        <p:txBody>
          <a:bodyPr/>
          <a:lstStyle/>
          <a:p>
            <a:pPr marL="0" indent="0">
              <a:buNone/>
            </a:pPr>
            <a:r>
              <a:rPr lang="en-US" sz="2400" dirty="0"/>
              <a:t>Program funds may be used to provide educators, school leaders, and administrators with the professional learning tools, devices, content and resources to do the following activities: </a:t>
            </a:r>
            <a:endParaRPr lang="en-US" sz="2000" dirty="0"/>
          </a:p>
          <a:p>
            <a:r>
              <a:rPr lang="en-US" sz="2000" dirty="0"/>
              <a:t>Provide personalized learning</a:t>
            </a:r>
          </a:p>
          <a:p>
            <a:r>
              <a:rPr lang="en-US" sz="2000" dirty="0"/>
              <a:t>Discover, adapt, and share high-quality resources</a:t>
            </a:r>
          </a:p>
          <a:p>
            <a:r>
              <a:rPr lang="en-US" sz="2000" dirty="0"/>
              <a:t>Implement blended learning strategies</a:t>
            </a:r>
          </a:p>
          <a:p>
            <a:r>
              <a:rPr lang="en-US" sz="2000" dirty="0"/>
              <a:t>Implement school- and district-wide approaches to inform instruction, support teacher collaboration, and support personalized learning</a:t>
            </a:r>
            <a:endParaRPr lang="en-US" sz="1800" dirty="0"/>
          </a:p>
          <a:p>
            <a:r>
              <a:rPr lang="en-US" sz="2000" dirty="0"/>
              <a:t>Help educators learn how to use technology to increase the engagement of English learner (EL) students; </a:t>
            </a:r>
          </a:p>
          <a:p>
            <a:r>
              <a:rPr lang="en-US" sz="2000" dirty="0"/>
              <a:t>Develop or implement specialized or rigorous academic courses using technology; and  </a:t>
            </a:r>
          </a:p>
          <a:p>
            <a:r>
              <a:rPr lang="en-US" sz="2000" dirty="0"/>
              <a:t>Support professional learning for STEM, including computer science </a:t>
            </a:r>
          </a:p>
          <a:p>
            <a:endParaRPr lang="en-US" dirty="0"/>
          </a:p>
        </p:txBody>
      </p:sp>
    </p:spTree>
    <p:extLst>
      <p:ext uri="{BB962C8B-B14F-4D97-AF65-F5344CB8AC3E}">
        <p14:creationId xmlns:p14="http://schemas.microsoft.com/office/powerpoint/2010/main" val="3644493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40394-C6C6-4809-9BFA-FAD3D28DDF61}"/>
              </a:ext>
            </a:extLst>
          </p:cNvPr>
          <p:cNvSpPr>
            <a:spLocks noGrp="1"/>
          </p:cNvSpPr>
          <p:nvPr>
            <p:ph type="title"/>
          </p:nvPr>
        </p:nvSpPr>
        <p:spPr/>
        <p:txBody>
          <a:bodyPr>
            <a:normAutofit/>
          </a:bodyPr>
          <a:lstStyle/>
          <a:p>
            <a:r>
              <a:rPr lang="en-US" dirty="0"/>
              <a:t>Effective Use of Technology: Special Rule</a:t>
            </a:r>
          </a:p>
        </p:txBody>
      </p:sp>
      <p:sp>
        <p:nvSpPr>
          <p:cNvPr id="3" name="Text Placeholder 2">
            <a:extLst>
              <a:ext uri="{FF2B5EF4-FFF2-40B4-BE49-F238E27FC236}">
                <a16:creationId xmlns:a16="http://schemas.microsoft.com/office/drawing/2014/main" id="{7AFF5C9C-1BA5-4A1E-9E82-FF349E95842F}"/>
              </a:ext>
            </a:extLst>
          </p:cNvPr>
          <p:cNvSpPr>
            <a:spLocks noGrp="1"/>
          </p:cNvSpPr>
          <p:nvPr>
            <p:ph type="body" sz="quarter" idx="10"/>
          </p:nvPr>
        </p:nvSpPr>
        <p:spPr>
          <a:xfrm>
            <a:off x="609600" y="1447800"/>
            <a:ext cx="10972800" cy="4495800"/>
          </a:xfrm>
        </p:spPr>
        <p:txBody>
          <a:bodyPr/>
          <a:lstStyle/>
          <a:p>
            <a:r>
              <a:rPr lang="en-US" sz="2800" dirty="0"/>
              <a:t>The majority of spending under EUT must be used to support:</a:t>
            </a:r>
          </a:p>
          <a:p>
            <a:pPr lvl="1"/>
            <a:r>
              <a:rPr lang="en-US" sz="2400" dirty="0"/>
              <a:t>Professional development activities </a:t>
            </a:r>
          </a:p>
          <a:p>
            <a:pPr lvl="1"/>
            <a:r>
              <a:rPr lang="en-US" sz="2400" dirty="0"/>
              <a:t>Strategies for building capacity </a:t>
            </a:r>
          </a:p>
          <a:p>
            <a:pPr lvl="1"/>
            <a:r>
              <a:rPr lang="en-US" sz="2400" dirty="0"/>
              <a:t>Other activities directly related to improving how educational technology is used</a:t>
            </a:r>
            <a:endParaRPr lang="en-US" sz="3200" dirty="0"/>
          </a:p>
          <a:p>
            <a:r>
              <a:rPr lang="en-US" sz="2800" dirty="0"/>
              <a:t>No more than 15% of spending under EUT may be used to purchase technology infrastructure </a:t>
            </a:r>
          </a:p>
          <a:p>
            <a:r>
              <a:rPr lang="en-US" sz="2800" dirty="0"/>
              <a:t>Infrastructure:</a:t>
            </a:r>
          </a:p>
          <a:p>
            <a:pPr lvl="1"/>
            <a:r>
              <a:rPr lang="en-US" sz="2400" dirty="0"/>
              <a:t>Devices, equipment, software applications, platforms, digital instructional resources, other one-time IT purchases</a:t>
            </a:r>
          </a:p>
          <a:p>
            <a:pPr lvl="1"/>
            <a:r>
              <a:rPr lang="en-US" sz="2400" dirty="0"/>
              <a:t>Needed to address readiness shortfalls</a:t>
            </a:r>
          </a:p>
        </p:txBody>
      </p:sp>
    </p:spTree>
    <p:extLst>
      <p:ext uri="{BB962C8B-B14F-4D97-AF65-F5344CB8AC3E}">
        <p14:creationId xmlns:p14="http://schemas.microsoft.com/office/powerpoint/2010/main" val="3031058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4363F-A2F4-46F3-BDA8-6F9BFB036C80}"/>
              </a:ext>
            </a:extLst>
          </p:cNvPr>
          <p:cNvSpPr>
            <a:spLocks noGrp="1"/>
          </p:cNvSpPr>
          <p:nvPr>
            <p:ph type="title"/>
          </p:nvPr>
        </p:nvSpPr>
        <p:spPr>
          <a:xfrm>
            <a:off x="1524000" y="304800"/>
            <a:ext cx="9144000" cy="1143000"/>
          </a:xfrm>
        </p:spPr>
        <p:txBody>
          <a:bodyPr>
            <a:normAutofit fontScale="90000"/>
          </a:bodyPr>
          <a:lstStyle/>
          <a:p>
            <a:r>
              <a:rPr lang="en-US" dirty="0"/>
              <a:t>Effective Use of Technology: Allowable Uses</a:t>
            </a:r>
          </a:p>
        </p:txBody>
      </p:sp>
      <p:sp>
        <p:nvSpPr>
          <p:cNvPr id="3" name="Text Placeholder 2">
            <a:extLst>
              <a:ext uri="{FF2B5EF4-FFF2-40B4-BE49-F238E27FC236}">
                <a16:creationId xmlns:a16="http://schemas.microsoft.com/office/drawing/2014/main" id="{46A54D5B-1888-4484-8264-9F2E78A5A09D}"/>
              </a:ext>
            </a:extLst>
          </p:cNvPr>
          <p:cNvSpPr>
            <a:spLocks noGrp="1"/>
          </p:cNvSpPr>
          <p:nvPr>
            <p:ph type="body" sz="quarter" idx="10"/>
          </p:nvPr>
        </p:nvSpPr>
        <p:spPr>
          <a:xfrm>
            <a:off x="533400" y="1371600"/>
            <a:ext cx="10972800" cy="5181600"/>
          </a:xfrm>
        </p:spPr>
        <p:txBody>
          <a:bodyPr/>
          <a:lstStyle/>
          <a:p>
            <a:r>
              <a:rPr lang="en-US" sz="2800" dirty="0"/>
              <a:t>Non-infrastructure </a:t>
            </a:r>
          </a:p>
          <a:p>
            <a:pPr lvl="1"/>
            <a:r>
              <a:rPr lang="en-US" sz="2400" dirty="0"/>
              <a:t>Professional development </a:t>
            </a:r>
          </a:p>
          <a:p>
            <a:pPr lvl="2"/>
            <a:r>
              <a:rPr lang="en-US" dirty="0"/>
              <a:t>Using technology effectively in the classroom</a:t>
            </a:r>
          </a:p>
          <a:p>
            <a:pPr lvl="2"/>
            <a:r>
              <a:rPr lang="en-US" dirty="0"/>
              <a:t>Using technology to inform instruction</a:t>
            </a:r>
          </a:p>
          <a:p>
            <a:pPr lvl="1"/>
            <a:r>
              <a:rPr lang="en-US" sz="2400" dirty="0"/>
              <a:t>Programs and activities that support:</a:t>
            </a:r>
          </a:p>
          <a:p>
            <a:pPr lvl="2"/>
            <a:r>
              <a:rPr lang="en-US" dirty="0"/>
              <a:t>Digital literacy and citizenship</a:t>
            </a:r>
          </a:p>
          <a:p>
            <a:pPr lvl="2"/>
            <a:r>
              <a:rPr lang="en-US" dirty="0"/>
              <a:t>Personalized learning</a:t>
            </a:r>
          </a:p>
          <a:p>
            <a:pPr lvl="2"/>
            <a:r>
              <a:rPr lang="en-US" dirty="0"/>
              <a:t>Blended learning</a:t>
            </a:r>
          </a:p>
          <a:p>
            <a:r>
              <a:rPr lang="en-US" sz="2800" dirty="0"/>
              <a:t>Infrastructure </a:t>
            </a:r>
          </a:p>
          <a:p>
            <a:pPr lvl="1"/>
            <a:r>
              <a:rPr lang="en-US" sz="2400" dirty="0"/>
              <a:t>Purchasing devices, equipment, and software applications to address readiness shortfalls</a:t>
            </a:r>
          </a:p>
          <a:p>
            <a:pPr lvl="1"/>
            <a:endParaRPr lang="en-US" dirty="0"/>
          </a:p>
        </p:txBody>
      </p:sp>
    </p:spTree>
    <p:extLst>
      <p:ext uri="{BB962C8B-B14F-4D97-AF65-F5344CB8AC3E}">
        <p14:creationId xmlns:p14="http://schemas.microsoft.com/office/powerpoint/2010/main" val="90036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EBB2-2C55-4957-B37C-C10892959A89}"/>
              </a:ext>
            </a:extLst>
          </p:cNvPr>
          <p:cNvSpPr>
            <a:spLocks noGrp="1"/>
          </p:cNvSpPr>
          <p:nvPr>
            <p:ph type="title"/>
          </p:nvPr>
        </p:nvSpPr>
        <p:spPr/>
        <p:txBody>
          <a:bodyPr/>
          <a:lstStyle/>
          <a:p>
            <a:r>
              <a:rPr lang="en-US" dirty="0"/>
              <a:t>Title IV Budgeting Requirements</a:t>
            </a:r>
          </a:p>
        </p:txBody>
      </p:sp>
      <p:sp>
        <p:nvSpPr>
          <p:cNvPr id="3" name="Text Placeholder 2">
            <a:extLst>
              <a:ext uri="{FF2B5EF4-FFF2-40B4-BE49-F238E27FC236}">
                <a16:creationId xmlns:a16="http://schemas.microsoft.com/office/drawing/2014/main" id="{34D5EB37-0587-4C75-B776-C6EE8A87AB64}"/>
              </a:ext>
            </a:extLst>
          </p:cNvPr>
          <p:cNvSpPr>
            <a:spLocks noGrp="1"/>
          </p:cNvSpPr>
          <p:nvPr>
            <p:ph type="body" sz="quarter" idx="10"/>
          </p:nvPr>
        </p:nvSpPr>
        <p:spPr>
          <a:xfrm>
            <a:off x="660400" y="2225040"/>
            <a:ext cx="10871200" cy="4343400"/>
          </a:xfrm>
        </p:spPr>
        <p:txBody>
          <a:bodyPr/>
          <a:lstStyle/>
          <a:p>
            <a:pPr marL="0" indent="0">
              <a:buNone/>
            </a:pPr>
            <a:endParaRPr lang="en-US" dirty="0"/>
          </a:p>
          <a:p>
            <a:pPr marL="0" indent="0" algn="ctr">
              <a:buNone/>
            </a:pPr>
            <a:r>
              <a:rPr lang="en-US" dirty="0"/>
              <a:t>How much can the LEA spend on activities?</a:t>
            </a:r>
          </a:p>
          <a:p>
            <a:pPr marL="0" indent="0" algn="ctr">
              <a:buNone/>
            </a:pPr>
            <a:r>
              <a:rPr lang="en-US" dirty="0"/>
              <a:t>and</a:t>
            </a:r>
          </a:p>
          <a:p>
            <a:pPr marL="0" indent="0" algn="ctr">
              <a:buNone/>
            </a:pPr>
            <a:r>
              <a:rPr lang="en-US" dirty="0"/>
              <a:t>How much does the LEA </a:t>
            </a:r>
            <a:r>
              <a:rPr lang="en-US" u="sng" dirty="0"/>
              <a:t>have</a:t>
            </a:r>
            <a:r>
              <a:rPr lang="en-US" dirty="0"/>
              <a:t> to spend?</a:t>
            </a:r>
          </a:p>
        </p:txBody>
      </p:sp>
    </p:spTree>
    <p:extLst>
      <p:ext uri="{BB962C8B-B14F-4D97-AF65-F5344CB8AC3E}">
        <p14:creationId xmlns:p14="http://schemas.microsoft.com/office/powerpoint/2010/main" val="935767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94A1-EEDC-4D69-8A84-F89EC471EFE0}"/>
              </a:ext>
            </a:extLst>
          </p:cNvPr>
          <p:cNvSpPr>
            <a:spLocks noGrp="1"/>
          </p:cNvSpPr>
          <p:nvPr>
            <p:ph type="title"/>
          </p:nvPr>
        </p:nvSpPr>
        <p:spPr/>
        <p:txBody>
          <a:bodyPr/>
          <a:lstStyle/>
          <a:p>
            <a:r>
              <a:rPr lang="en-US" dirty="0"/>
              <a:t>Budgeting Requirements</a:t>
            </a:r>
          </a:p>
        </p:txBody>
      </p:sp>
      <p:sp>
        <p:nvSpPr>
          <p:cNvPr id="3" name="Text Placeholder 2">
            <a:extLst>
              <a:ext uri="{FF2B5EF4-FFF2-40B4-BE49-F238E27FC236}">
                <a16:creationId xmlns:a16="http://schemas.microsoft.com/office/drawing/2014/main" id="{F065B840-20DC-4786-AA45-44E7C530E92F}"/>
              </a:ext>
            </a:extLst>
          </p:cNvPr>
          <p:cNvSpPr>
            <a:spLocks noGrp="1"/>
          </p:cNvSpPr>
          <p:nvPr>
            <p:ph type="body" sz="quarter" idx="10"/>
          </p:nvPr>
        </p:nvSpPr>
        <p:spPr>
          <a:xfrm>
            <a:off x="609600" y="1447800"/>
            <a:ext cx="10972800" cy="4343400"/>
          </a:xfrm>
        </p:spPr>
        <p:txBody>
          <a:bodyPr/>
          <a:lstStyle/>
          <a:p>
            <a:pPr marL="0" indent="0">
              <a:buNone/>
            </a:pPr>
            <a:r>
              <a:rPr lang="en-US" dirty="0"/>
              <a:t>If an LEA receives more than $30,000 in </a:t>
            </a:r>
            <a:r>
              <a:rPr lang="en-US" u="sng" dirty="0"/>
              <a:t>unconsolidated</a:t>
            </a:r>
            <a:r>
              <a:rPr lang="en-US" dirty="0"/>
              <a:t> Title IV funds, the LEA must meet </a:t>
            </a:r>
            <a:r>
              <a:rPr lang="en-US" u="sng" dirty="0"/>
              <a:t>all three </a:t>
            </a:r>
            <a:r>
              <a:rPr lang="en-US" dirty="0"/>
              <a:t>budgeting requirements:</a:t>
            </a:r>
          </a:p>
          <a:p>
            <a:pPr lvl="1"/>
            <a:r>
              <a:rPr lang="en-US" dirty="0"/>
              <a:t>Minimum 20% in well-rounded,</a:t>
            </a:r>
          </a:p>
          <a:p>
            <a:pPr lvl="1"/>
            <a:r>
              <a:rPr lang="en-US" dirty="0"/>
              <a:t>Minimum 20% in safe and healthy, </a:t>
            </a:r>
            <a:r>
              <a:rPr lang="en-US" b="1" dirty="0"/>
              <a:t>AND</a:t>
            </a:r>
          </a:p>
          <a:p>
            <a:pPr lvl="1"/>
            <a:r>
              <a:rPr lang="en-US" dirty="0"/>
              <a:t>A portion of the allocation (up to 60%) in effective use of technology  </a:t>
            </a:r>
          </a:p>
          <a:p>
            <a:pPr marL="57150" indent="0">
              <a:buNone/>
            </a:pPr>
            <a:endParaRPr lang="en-US" sz="2400" dirty="0"/>
          </a:p>
        </p:txBody>
      </p:sp>
    </p:spTree>
    <p:extLst>
      <p:ext uri="{BB962C8B-B14F-4D97-AF65-F5344CB8AC3E}">
        <p14:creationId xmlns:p14="http://schemas.microsoft.com/office/powerpoint/2010/main" val="31628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4C25D-A111-4ABE-9C1D-A5D2544AA7CE}"/>
              </a:ext>
            </a:extLst>
          </p:cNvPr>
          <p:cNvSpPr>
            <a:spLocks noGrp="1"/>
          </p:cNvSpPr>
          <p:nvPr>
            <p:ph type="title"/>
          </p:nvPr>
        </p:nvSpPr>
        <p:spPr/>
        <p:txBody>
          <a:bodyPr/>
          <a:lstStyle/>
          <a:p>
            <a:r>
              <a:rPr lang="en-US" dirty="0"/>
              <a:t>Budgeting Requirements</a:t>
            </a:r>
          </a:p>
        </p:txBody>
      </p:sp>
      <p:sp>
        <p:nvSpPr>
          <p:cNvPr id="3" name="Text Placeholder 2">
            <a:extLst>
              <a:ext uri="{FF2B5EF4-FFF2-40B4-BE49-F238E27FC236}">
                <a16:creationId xmlns:a16="http://schemas.microsoft.com/office/drawing/2014/main" id="{860F4C97-1E27-4D46-8996-DA4E2038B172}"/>
              </a:ext>
            </a:extLst>
          </p:cNvPr>
          <p:cNvSpPr>
            <a:spLocks noGrp="1"/>
          </p:cNvSpPr>
          <p:nvPr>
            <p:ph type="body" sz="quarter" idx="10"/>
          </p:nvPr>
        </p:nvSpPr>
        <p:spPr>
          <a:xfrm>
            <a:off x="609600" y="1447800"/>
            <a:ext cx="10871200" cy="4343400"/>
          </a:xfrm>
        </p:spPr>
        <p:txBody>
          <a:bodyPr/>
          <a:lstStyle/>
          <a:p>
            <a:pPr marL="0" indent="0">
              <a:buNone/>
            </a:pPr>
            <a:r>
              <a:rPr lang="en-US" dirty="0"/>
              <a:t>If an LEA receives less than $30,000 in </a:t>
            </a:r>
            <a:r>
              <a:rPr lang="en-US" u="sng" dirty="0"/>
              <a:t>unconsolidated</a:t>
            </a:r>
            <a:r>
              <a:rPr lang="en-US" dirty="0"/>
              <a:t> Title IV funds, the LEA must meet </a:t>
            </a:r>
            <a:r>
              <a:rPr lang="en-US" u="sng" dirty="0"/>
              <a:t>at least one </a:t>
            </a:r>
            <a:r>
              <a:rPr lang="en-US" dirty="0"/>
              <a:t>of the budgeting requirements:</a:t>
            </a:r>
          </a:p>
          <a:p>
            <a:pPr lvl="1"/>
            <a:r>
              <a:rPr lang="en-US" dirty="0"/>
              <a:t>Minimum 20% in well-rounded,  </a:t>
            </a:r>
          </a:p>
          <a:p>
            <a:pPr lvl="1"/>
            <a:r>
              <a:rPr lang="en-US" dirty="0"/>
              <a:t>Minimum 20% in safe and healthy, </a:t>
            </a:r>
            <a:r>
              <a:rPr lang="en-US" b="1" dirty="0"/>
              <a:t>OR</a:t>
            </a:r>
          </a:p>
          <a:p>
            <a:pPr lvl="1"/>
            <a:r>
              <a:rPr lang="en-US" dirty="0"/>
              <a:t>A portion of the allocation (up to 60%) in effective use of technology</a:t>
            </a:r>
          </a:p>
          <a:p>
            <a:pPr marL="457200" lvl="1" indent="0">
              <a:buNone/>
            </a:pPr>
            <a:endParaRPr lang="en-US" dirty="0"/>
          </a:p>
        </p:txBody>
      </p:sp>
    </p:spTree>
    <p:extLst>
      <p:ext uri="{BB962C8B-B14F-4D97-AF65-F5344CB8AC3E}">
        <p14:creationId xmlns:p14="http://schemas.microsoft.com/office/powerpoint/2010/main" val="2894364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6C6D9-199B-4917-ACEA-7AD4819A6244}"/>
              </a:ext>
            </a:extLst>
          </p:cNvPr>
          <p:cNvSpPr>
            <a:spLocks noGrp="1"/>
          </p:cNvSpPr>
          <p:nvPr>
            <p:ph type="title"/>
          </p:nvPr>
        </p:nvSpPr>
        <p:spPr/>
        <p:txBody>
          <a:bodyPr>
            <a:normAutofit/>
          </a:bodyPr>
          <a:lstStyle/>
          <a:p>
            <a:r>
              <a:rPr lang="en-US" dirty="0"/>
              <a:t>Title IV, Part A Special Rule: EUT</a:t>
            </a:r>
          </a:p>
        </p:txBody>
      </p:sp>
      <p:sp>
        <p:nvSpPr>
          <p:cNvPr id="3" name="Text Placeholder 2">
            <a:extLst>
              <a:ext uri="{FF2B5EF4-FFF2-40B4-BE49-F238E27FC236}">
                <a16:creationId xmlns:a16="http://schemas.microsoft.com/office/drawing/2014/main" id="{73699CF0-B4B5-4918-B285-12E3F402B9F4}"/>
              </a:ext>
            </a:extLst>
          </p:cNvPr>
          <p:cNvSpPr>
            <a:spLocks noGrp="1"/>
          </p:cNvSpPr>
          <p:nvPr>
            <p:ph type="body" sz="quarter" idx="10"/>
          </p:nvPr>
        </p:nvSpPr>
        <p:spPr>
          <a:xfrm>
            <a:off x="609600" y="1447800"/>
            <a:ext cx="10871200" cy="4343400"/>
          </a:xfrm>
        </p:spPr>
        <p:txBody>
          <a:bodyPr/>
          <a:lstStyle/>
          <a:p>
            <a:pPr marL="0" indent="0">
              <a:buNone/>
            </a:pPr>
            <a:r>
              <a:rPr lang="en-US" sz="2800" dirty="0"/>
              <a:t>At least </a:t>
            </a:r>
            <a:r>
              <a:rPr lang="en-US" sz="2800" b="1" dirty="0"/>
              <a:t>85% </a:t>
            </a:r>
            <a:r>
              <a:rPr lang="en-US" sz="2800" dirty="0"/>
              <a:t>of the effective use of technology funds must</a:t>
            </a:r>
            <a:r>
              <a:rPr lang="en-US" sz="2800" b="1" i="1" dirty="0"/>
              <a:t> </a:t>
            </a:r>
            <a:r>
              <a:rPr lang="en-US" sz="2800" dirty="0"/>
              <a:t>be used to support professional learning to enable the effective use of educational technology, which may include collaborative efforts to develop and disseminate best practices and resources</a:t>
            </a:r>
          </a:p>
          <a:p>
            <a:pPr marL="0" indent="0">
              <a:buNone/>
            </a:pPr>
            <a:endParaRPr lang="en-US" sz="2800" dirty="0"/>
          </a:p>
          <a:p>
            <a:pPr marL="0" indent="0">
              <a:buNone/>
            </a:pPr>
            <a:r>
              <a:rPr lang="en-US" sz="2800" dirty="0"/>
              <a:t> LEAs or consortiums of LEAs </a:t>
            </a:r>
            <a:r>
              <a:rPr lang="en-US" sz="2800" b="1" dirty="0"/>
              <a:t>may not </a:t>
            </a:r>
            <a:r>
              <a:rPr lang="en-US" sz="2800" dirty="0"/>
              <a:t>spend more than 15% of the funds available in this section on infrastructure (devices, equipment, software applications, platforms, digital instructional resources and other one-time IT purchases)</a:t>
            </a:r>
          </a:p>
        </p:txBody>
      </p:sp>
    </p:spTree>
    <p:extLst>
      <p:ext uri="{BB962C8B-B14F-4D97-AF65-F5344CB8AC3E}">
        <p14:creationId xmlns:p14="http://schemas.microsoft.com/office/powerpoint/2010/main" val="2571170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lowchart: Alternate Process 41">
            <a:extLst>
              <a:ext uri="{FF2B5EF4-FFF2-40B4-BE49-F238E27FC236}">
                <a16:creationId xmlns:a16="http://schemas.microsoft.com/office/drawing/2014/main" id="{059C06AD-935E-45BB-B7E4-FA7E76A36360}"/>
              </a:ext>
            </a:extLst>
          </p:cNvPr>
          <p:cNvSpPr/>
          <p:nvPr/>
        </p:nvSpPr>
        <p:spPr>
          <a:xfrm>
            <a:off x="3961256" y="3505226"/>
            <a:ext cx="1750308" cy="1380040"/>
          </a:xfrm>
          <a:prstGeom prst="flowChartAlternate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lowchart: Alternate Process 40">
            <a:extLst>
              <a:ext uri="{FF2B5EF4-FFF2-40B4-BE49-F238E27FC236}">
                <a16:creationId xmlns:a16="http://schemas.microsoft.com/office/drawing/2014/main" id="{A4A73D1D-465A-4002-ACA1-D51150EC2027}"/>
              </a:ext>
            </a:extLst>
          </p:cNvPr>
          <p:cNvSpPr/>
          <p:nvPr/>
        </p:nvSpPr>
        <p:spPr>
          <a:xfrm>
            <a:off x="901854" y="3525509"/>
            <a:ext cx="1750308" cy="1380040"/>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lowchart: Alternate Process 37">
            <a:extLst>
              <a:ext uri="{FF2B5EF4-FFF2-40B4-BE49-F238E27FC236}">
                <a16:creationId xmlns:a16="http://schemas.microsoft.com/office/drawing/2014/main" id="{D6101649-754B-4F09-8588-3A90789BA109}"/>
              </a:ext>
            </a:extLst>
          </p:cNvPr>
          <p:cNvSpPr/>
          <p:nvPr/>
        </p:nvSpPr>
        <p:spPr>
          <a:xfrm>
            <a:off x="6862575" y="3480196"/>
            <a:ext cx="3681220" cy="1380040"/>
          </a:xfrm>
          <a:prstGeom prst="flowChartAlternateProcess">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6C233B-93CE-4ACB-B6A1-1EB6C1A32C23}"/>
              </a:ext>
            </a:extLst>
          </p:cNvPr>
          <p:cNvSpPr>
            <a:spLocks noGrp="1"/>
          </p:cNvSpPr>
          <p:nvPr>
            <p:ph type="title"/>
          </p:nvPr>
        </p:nvSpPr>
        <p:spPr>
          <a:xfrm>
            <a:off x="609600" y="256674"/>
            <a:ext cx="10972800" cy="1143000"/>
          </a:xfrm>
        </p:spPr>
        <p:txBody>
          <a:bodyPr/>
          <a:lstStyle/>
          <a:p>
            <a:r>
              <a:rPr lang="en-US" dirty="0"/>
              <a:t>Distribution Requirements: More than $30,000</a:t>
            </a:r>
          </a:p>
        </p:txBody>
      </p:sp>
      <p:sp>
        <p:nvSpPr>
          <p:cNvPr id="4" name="Flowchart: Alternate Process 3">
            <a:extLst>
              <a:ext uri="{FF2B5EF4-FFF2-40B4-BE49-F238E27FC236}">
                <a16:creationId xmlns:a16="http://schemas.microsoft.com/office/drawing/2014/main" id="{CD0AC6F8-195C-4B24-AE3A-B188FF72AC09}"/>
              </a:ext>
            </a:extLst>
          </p:cNvPr>
          <p:cNvSpPr/>
          <p:nvPr/>
        </p:nvSpPr>
        <p:spPr>
          <a:xfrm>
            <a:off x="4153689" y="1380777"/>
            <a:ext cx="3954592" cy="851333"/>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94FDA19A-3B62-45ED-B00B-096CECBAE42E}"/>
              </a:ext>
            </a:extLst>
          </p:cNvPr>
          <p:cNvCxnSpPr>
            <a:cxnSpLocks/>
          </p:cNvCxnSpPr>
          <p:nvPr/>
        </p:nvCxnSpPr>
        <p:spPr>
          <a:xfrm>
            <a:off x="1771648" y="2590800"/>
            <a:ext cx="69913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2A27AE5-739C-4E10-85EC-B35016706658}"/>
              </a:ext>
            </a:extLst>
          </p:cNvPr>
          <p:cNvCxnSpPr>
            <a:cxnSpLocks/>
          </p:cNvCxnSpPr>
          <p:nvPr/>
        </p:nvCxnSpPr>
        <p:spPr>
          <a:xfrm flipV="1">
            <a:off x="6095999" y="2234949"/>
            <a:ext cx="0" cy="3558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BFD1AFD-8569-48AC-B4E7-183B7899C97D}"/>
              </a:ext>
            </a:extLst>
          </p:cNvPr>
          <p:cNvCxnSpPr>
            <a:cxnSpLocks/>
          </p:cNvCxnSpPr>
          <p:nvPr/>
        </p:nvCxnSpPr>
        <p:spPr>
          <a:xfrm flipH="1">
            <a:off x="1771648" y="2590800"/>
            <a:ext cx="1" cy="558643"/>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48FFFD1-D702-4BB0-9569-A1D18D7F093B}"/>
              </a:ext>
            </a:extLst>
          </p:cNvPr>
          <p:cNvSpPr txBox="1"/>
          <p:nvPr/>
        </p:nvSpPr>
        <p:spPr>
          <a:xfrm>
            <a:off x="3843332" y="1499771"/>
            <a:ext cx="4505334" cy="646331"/>
          </a:xfrm>
          <a:prstGeom prst="rect">
            <a:avLst/>
          </a:prstGeom>
          <a:noFill/>
        </p:spPr>
        <p:txBody>
          <a:bodyPr wrap="square" rtlCol="0">
            <a:spAutoFit/>
          </a:bodyPr>
          <a:lstStyle/>
          <a:p>
            <a:pPr algn="ctr"/>
            <a:r>
              <a:rPr lang="en-US" dirty="0"/>
              <a:t>Unconsolidated Title IV Allocation</a:t>
            </a:r>
          </a:p>
          <a:p>
            <a:pPr algn="ctr"/>
            <a:r>
              <a:rPr lang="en-US" dirty="0"/>
              <a:t>Over $30,000</a:t>
            </a:r>
          </a:p>
        </p:txBody>
      </p:sp>
      <p:sp>
        <p:nvSpPr>
          <p:cNvPr id="22" name="TextBox 21">
            <a:extLst>
              <a:ext uri="{FF2B5EF4-FFF2-40B4-BE49-F238E27FC236}">
                <a16:creationId xmlns:a16="http://schemas.microsoft.com/office/drawing/2014/main" id="{9065EF77-D9FD-461D-9248-1FCA8021BDAB}"/>
              </a:ext>
            </a:extLst>
          </p:cNvPr>
          <p:cNvSpPr txBox="1"/>
          <p:nvPr/>
        </p:nvSpPr>
        <p:spPr>
          <a:xfrm>
            <a:off x="933448" y="3847050"/>
            <a:ext cx="1676400" cy="646331"/>
          </a:xfrm>
          <a:prstGeom prst="rect">
            <a:avLst/>
          </a:prstGeom>
          <a:noFill/>
        </p:spPr>
        <p:txBody>
          <a:bodyPr wrap="square" rtlCol="0">
            <a:spAutoFit/>
          </a:bodyPr>
          <a:lstStyle/>
          <a:p>
            <a:pPr algn="ctr"/>
            <a:r>
              <a:rPr lang="en-US" u="sng" dirty="0"/>
              <a:t>Must</a:t>
            </a:r>
            <a:r>
              <a:rPr lang="en-US" dirty="0"/>
              <a:t> budget at least 20%</a:t>
            </a:r>
          </a:p>
        </p:txBody>
      </p:sp>
      <p:sp>
        <p:nvSpPr>
          <p:cNvPr id="23" name="TextBox 22">
            <a:extLst>
              <a:ext uri="{FF2B5EF4-FFF2-40B4-BE49-F238E27FC236}">
                <a16:creationId xmlns:a16="http://schemas.microsoft.com/office/drawing/2014/main" id="{8D4DE170-22F3-459B-90FF-6311EE363133}"/>
              </a:ext>
            </a:extLst>
          </p:cNvPr>
          <p:cNvSpPr txBox="1"/>
          <p:nvPr/>
        </p:nvSpPr>
        <p:spPr>
          <a:xfrm>
            <a:off x="4046408" y="3847050"/>
            <a:ext cx="1580004" cy="646331"/>
          </a:xfrm>
          <a:prstGeom prst="rect">
            <a:avLst/>
          </a:prstGeom>
          <a:noFill/>
        </p:spPr>
        <p:txBody>
          <a:bodyPr wrap="square" rtlCol="0">
            <a:spAutoFit/>
          </a:bodyPr>
          <a:lstStyle/>
          <a:p>
            <a:pPr algn="ctr"/>
            <a:r>
              <a:rPr lang="en-US" u="sng" dirty="0"/>
              <a:t>Must</a:t>
            </a:r>
            <a:r>
              <a:rPr lang="en-US" dirty="0"/>
              <a:t> budget at least 20%</a:t>
            </a:r>
          </a:p>
        </p:txBody>
      </p:sp>
      <p:sp>
        <p:nvSpPr>
          <p:cNvPr id="24" name="TextBox 23">
            <a:extLst>
              <a:ext uri="{FF2B5EF4-FFF2-40B4-BE49-F238E27FC236}">
                <a16:creationId xmlns:a16="http://schemas.microsoft.com/office/drawing/2014/main" id="{891CF821-1CCB-4A6C-B61D-C3D3D14B3A5F}"/>
              </a:ext>
            </a:extLst>
          </p:cNvPr>
          <p:cNvSpPr txBox="1"/>
          <p:nvPr/>
        </p:nvSpPr>
        <p:spPr>
          <a:xfrm>
            <a:off x="6862575" y="3838538"/>
            <a:ext cx="3681220" cy="646331"/>
          </a:xfrm>
          <a:prstGeom prst="rect">
            <a:avLst/>
          </a:prstGeom>
          <a:noFill/>
        </p:spPr>
        <p:txBody>
          <a:bodyPr wrap="square" rtlCol="0">
            <a:spAutoFit/>
          </a:bodyPr>
          <a:lstStyle/>
          <a:p>
            <a:pPr algn="ctr"/>
            <a:r>
              <a:rPr lang="en-US" u="sng" dirty="0"/>
              <a:t>Must</a:t>
            </a:r>
            <a:r>
              <a:rPr lang="en-US" dirty="0"/>
              <a:t> budget some portion of the allocation - no more than 60%</a:t>
            </a:r>
          </a:p>
        </p:txBody>
      </p:sp>
      <p:sp>
        <p:nvSpPr>
          <p:cNvPr id="26" name="TextBox 25">
            <a:extLst>
              <a:ext uri="{FF2B5EF4-FFF2-40B4-BE49-F238E27FC236}">
                <a16:creationId xmlns:a16="http://schemas.microsoft.com/office/drawing/2014/main" id="{250E7D3F-AAA6-45D8-A84F-83E662977292}"/>
              </a:ext>
            </a:extLst>
          </p:cNvPr>
          <p:cNvSpPr txBox="1"/>
          <p:nvPr/>
        </p:nvSpPr>
        <p:spPr>
          <a:xfrm>
            <a:off x="533400" y="3103766"/>
            <a:ext cx="3048000" cy="369332"/>
          </a:xfrm>
          <a:prstGeom prst="rect">
            <a:avLst/>
          </a:prstGeom>
          <a:noFill/>
        </p:spPr>
        <p:txBody>
          <a:bodyPr wrap="square" rtlCol="0">
            <a:spAutoFit/>
          </a:bodyPr>
          <a:lstStyle/>
          <a:p>
            <a:r>
              <a:rPr lang="en-US" dirty="0"/>
              <a:t>Well-rounded education</a:t>
            </a:r>
          </a:p>
        </p:txBody>
      </p:sp>
      <p:sp>
        <p:nvSpPr>
          <p:cNvPr id="27" name="TextBox 26">
            <a:extLst>
              <a:ext uri="{FF2B5EF4-FFF2-40B4-BE49-F238E27FC236}">
                <a16:creationId xmlns:a16="http://schemas.microsoft.com/office/drawing/2014/main" id="{6085D48A-8086-4728-A979-869E52BF6E2A}"/>
              </a:ext>
            </a:extLst>
          </p:cNvPr>
          <p:cNvSpPr txBox="1"/>
          <p:nvPr/>
        </p:nvSpPr>
        <p:spPr>
          <a:xfrm>
            <a:off x="3581400" y="3110826"/>
            <a:ext cx="3200400" cy="369332"/>
          </a:xfrm>
          <a:prstGeom prst="rect">
            <a:avLst/>
          </a:prstGeom>
          <a:noFill/>
        </p:spPr>
        <p:txBody>
          <a:bodyPr wrap="square" rtlCol="0">
            <a:spAutoFit/>
          </a:bodyPr>
          <a:lstStyle/>
          <a:p>
            <a:r>
              <a:rPr lang="en-US" dirty="0"/>
              <a:t>Safe and healthy students</a:t>
            </a:r>
          </a:p>
        </p:txBody>
      </p:sp>
      <p:sp>
        <p:nvSpPr>
          <p:cNvPr id="28" name="TextBox 27">
            <a:extLst>
              <a:ext uri="{FF2B5EF4-FFF2-40B4-BE49-F238E27FC236}">
                <a16:creationId xmlns:a16="http://schemas.microsoft.com/office/drawing/2014/main" id="{9D2594D9-08F2-4568-9DBA-69D77A42E770}"/>
              </a:ext>
            </a:extLst>
          </p:cNvPr>
          <p:cNvSpPr txBox="1"/>
          <p:nvPr/>
        </p:nvSpPr>
        <p:spPr>
          <a:xfrm>
            <a:off x="7162800" y="3081395"/>
            <a:ext cx="3200400" cy="369332"/>
          </a:xfrm>
          <a:prstGeom prst="rect">
            <a:avLst/>
          </a:prstGeom>
          <a:noFill/>
        </p:spPr>
        <p:txBody>
          <a:bodyPr wrap="square" rtlCol="0">
            <a:spAutoFit/>
          </a:bodyPr>
          <a:lstStyle/>
          <a:p>
            <a:r>
              <a:rPr lang="en-US" dirty="0"/>
              <a:t>Effective use of technology</a:t>
            </a:r>
          </a:p>
        </p:txBody>
      </p:sp>
      <p:cxnSp>
        <p:nvCxnSpPr>
          <p:cNvPr id="32" name="Straight Connector 31">
            <a:extLst>
              <a:ext uri="{FF2B5EF4-FFF2-40B4-BE49-F238E27FC236}">
                <a16:creationId xmlns:a16="http://schemas.microsoft.com/office/drawing/2014/main" id="{772008DC-FC13-4A9B-B51F-A1312DDBB964}"/>
              </a:ext>
            </a:extLst>
          </p:cNvPr>
          <p:cNvCxnSpPr>
            <a:cxnSpLocks/>
          </p:cNvCxnSpPr>
          <p:nvPr/>
        </p:nvCxnSpPr>
        <p:spPr>
          <a:xfrm flipH="1">
            <a:off x="4836410" y="2590800"/>
            <a:ext cx="1" cy="558643"/>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E57AE84-65CF-4456-878F-836DA908EC13}"/>
              </a:ext>
            </a:extLst>
          </p:cNvPr>
          <p:cNvCxnSpPr>
            <a:cxnSpLocks/>
          </p:cNvCxnSpPr>
          <p:nvPr/>
        </p:nvCxnSpPr>
        <p:spPr>
          <a:xfrm flipH="1">
            <a:off x="8763000" y="2602503"/>
            <a:ext cx="1" cy="558643"/>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1A1D6662-A594-4395-9094-D15DCA4BD0F8}"/>
              </a:ext>
            </a:extLst>
          </p:cNvPr>
          <p:cNvSpPr txBox="1"/>
          <p:nvPr/>
        </p:nvSpPr>
        <p:spPr>
          <a:xfrm>
            <a:off x="2892921" y="4019869"/>
            <a:ext cx="831345" cy="369332"/>
          </a:xfrm>
          <a:prstGeom prst="rect">
            <a:avLst/>
          </a:prstGeom>
          <a:noFill/>
        </p:spPr>
        <p:txBody>
          <a:bodyPr wrap="square" rtlCol="0">
            <a:spAutoFit/>
          </a:bodyPr>
          <a:lstStyle/>
          <a:p>
            <a:r>
              <a:rPr lang="en-US" b="1" dirty="0"/>
              <a:t>AND</a:t>
            </a:r>
          </a:p>
        </p:txBody>
      </p:sp>
      <p:sp>
        <p:nvSpPr>
          <p:cNvPr id="40" name="TextBox 39">
            <a:extLst>
              <a:ext uri="{FF2B5EF4-FFF2-40B4-BE49-F238E27FC236}">
                <a16:creationId xmlns:a16="http://schemas.microsoft.com/office/drawing/2014/main" id="{449FED8B-6906-470E-8D67-A0F09FFEB0B0}"/>
              </a:ext>
            </a:extLst>
          </p:cNvPr>
          <p:cNvSpPr txBox="1"/>
          <p:nvPr/>
        </p:nvSpPr>
        <p:spPr>
          <a:xfrm>
            <a:off x="5889305" y="4000183"/>
            <a:ext cx="795529" cy="369332"/>
          </a:xfrm>
          <a:prstGeom prst="rect">
            <a:avLst/>
          </a:prstGeom>
          <a:noFill/>
        </p:spPr>
        <p:txBody>
          <a:bodyPr wrap="square" rtlCol="0">
            <a:spAutoFit/>
          </a:bodyPr>
          <a:lstStyle/>
          <a:p>
            <a:r>
              <a:rPr lang="en-US" b="1" dirty="0"/>
              <a:t>AND</a:t>
            </a:r>
          </a:p>
        </p:txBody>
      </p:sp>
      <p:sp>
        <p:nvSpPr>
          <p:cNvPr id="47" name="Flowchart: Alternate Process 46">
            <a:extLst>
              <a:ext uri="{FF2B5EF4-FFF2-40B4-BE49-F238E27FC236}">
                <a16:creationId xmlns:a16="http://schemas.microsoft.com/office/drawing/2014/main" id="{37516B39-B653-4551-8364-0E18490A8990}"/>
              </a:ext>
            </a:extLst>
          </p:cNvPr>
          <p:cNvSpPr/>
          <p:nvPr/>
        </p:nvSpPr>
        <p:spPr>
          <a:xfrm>
            <a:off x="8820213" y="5180776"/>
            <a:ext cx="2135369" cy="1524823"/>
          </a:xfrm>
          <a:prstGeom prst="flowChartAlternateProcess">
            <a:avLst/>
          </a:prstGeom>
          <a:solidFill>
            <a:srgbClr val="FF7C8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D4B10652-3650-4A73-88C9-06E2BB69A267}"/>
              </a:ext>
            </a:extLst>
          </p:cNvPr>
          <p:cNvSpPr txBox="1"/>
          <p:nvPr/>
        </p:nvSpPr>
        <p:spPr>
          <a:xfrm>
            <a:off x="8820208" y="5228263"/>
            <a:ext cx="2135369" cy="1477328"/>
          </a:xfrm>
          <a:prstGeom prst="rect">
            <a:avLst/>
          </a:prstGeom>
          <a:noFill/>
        </p:spPr>
        <p:txBody>
          <a:bodyPr wrap="square" rtlCol="0">
            <a:spAutoFit/>
          </a:bodyPr>
          <a:lstStyle/>
          <a:p>
            <a:pPr algn="ctr"/>
            <a:r>
              <a:rPr lang="en-US" u="sng" dirty="0"/>
              <a:t>May</a:t>
            </a:r>
            <a:r>
              <a:rPr lang="en-US" dirty="0"/>
              <a:t> budget no more than 15% of this portion toward infrastructure</a:t>
            </a:r>
          </a:p>
        </p:txBody>
      </p:sp>
      <p:sp>
        <p:nvSpPr>
          <p:cNvPr id="49" name="Rectangle 48">
            <a:extLst>
              <a:ext uri="{FF2B5EF4-FFF2-40B4-BE49-F238E27FC236}">
                <a16:creationId xmlns:a16="http://schemas.microsoft.com/office/drawing/2014/main" id="{7E8ADE90-0917-4663-A5F0-825D47F42284}"/>
              </a:ext>
            </a:extLst>
          </p:cNvPr>
          <p:cNvSpPr/>
          <p:nvPr/>
        </p:nvSpPr>
        <p:spPr>
          <a:xfrm>
            <a:off x="185249" y="5589240"/>
            <a:ext cx="6134100" cy="707886"/>
          </a:xfrm>
          <a:prstGeom prst="rect">
            <a:avLst/>
          </a:prstGeom>
        </p:spPr>
        <p:txBody>
          <a:bodyPr wrap="square">
            <a:spAutoFit/>
          </a:bodyPr>
          <a:lstStyle/>
          <a:p>
            <a:pPr algn="ctr"/>
            <a:r>
              <a:rPr lang="en-US" sz="2000" b="1" dirty="0"/>
              <a:t>Title IV allocation over $30,000?</a:t>
            </a:r>
          </a:p>
          <a:p>
            <a:pPr algn="ctr"/>
            <a:r>
              <a:rPr lang="en-US" sz="2000" b="1" dirty="0"/>
              <a:t>Must meet </a:t>
            </a:r>
            <a:r>
              <a:rPr lang="en-US" sz="2000" b="1" u="sng" dirty="0"/>
              <a:t>all three </a:t>
            </a:r>
            <a:r>
              <a:rPr lang="en-US" sz="2000" b="1" dirty="0"/>
              <a:t>of the budgeting requirements</a:t>
            </a:r>
          </a:p>
        </p:txBody>
      </p:sp>
      <p:sp>
        <p:nvSpPr>
          <p:cNvPr id="25" name="Flowchart: Alternate Process 24">
            <a:extLst>
              <a:ext uri="{FF2B5EF4-FFF2-40B4-BE49-F238E27FC236}">
                <a16:creationId xmlns:a16="http://schemas.microsoft.com/office/drawing/2014/main" id="{48476484-94E2-421B-B8C3-AB5F8EBD2AB5}"/>
              </a:ext>
            </a:extLst>
          </p:cNvPr>
          <p:cNvSpPr/>
          <p:nvPr/>
        </p:nvSpPr>
        <p:spPr>
          <a:xfrm>
            <a:off x="6364479" y="5180776"/>
            <a:ext cx="2225355" cy="1524815"/>
          </a:xfrm>
          <a:prstGeom prst="flowChartAlternateProcess">
            <a:avLst/>
          </a:prstGeom>
          <a:solidFill>
            <a:srgbClr val="FFFF99"/>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rgbClr val="FFFFCC"/>
              </a:solidFill>
            </a:endParaRPr>
          </a:p>
        </p:txBody>
      </p:sp>
      <p:sp>
        <p:nvSpPr>
          <p:cNvPr id="29" name="TextBox 28">
            <a:extLst>
              <a:ext uri="{FF2B5EF4-FFF2-40B4-BE49-F238E27FC236}">
                <a16:creationId xmlns:a16="http://schemas.microsoft.com/office/drawing/2014/main" id="{07E8E121-98E3-4128-932C-E995D7695716}"/>
              </a:ext>
            </a:extLst>
          </p:cNvPr>
          <p:cNvSpPr txBox="1"/>
          <p:nvPr/>
        </p:nvSpPr>
        <p:spPr>
          <a:xfrm>
            <a:off x="6364474" y="5326076"/>
            <a:ext cx="2225355" cy="1200329"/>
          </a:xfrm>
          <a:prstGeom prst="rect">
            <a:avLst/>
          </a:prstGeom>
          <a:noFill/>
        </p:spPr>
        <p:txBody>
          <a:bodyPr wrap="square" rtlCol="0">
            <a:spAutoFit/>
          </a:bodyPr>
          <a:lstStyle/>
          <a:p>
            <a:pPr algn="ctr"/>
            <a:r>
              <a:rPr lang="en-US" u="sng" dirty="0"/>
              <a:t>Must</a:t>
            </a:r>
            <a:r>
              <a:rPr lang="en-US" dirty="0"/>
              <a:t> budget at least 85% of this amount toward non-infrastructure</a:t>
            </a:r>
          </a:p>
        </p:txBody>
      </p:sp>
      <p:cxnSp>
        <p:nvCxnSpPr>
          <p:cNvPr id="5" name="Straight Connector 4">
            <a:extLst>
              <a:ext uri="{FF2B5EF4-FFF2-40B4-BE49-F238E27FC236}">
                <a16:creationId xmlns:a16="http://schemas.microsoft.com/office/drawing/2014/main" id="{9FE05F6B-CC7C-49EB-8958-43CB9377EF8C}"/>
              </a:ext>
            </a:extLst>
          </p:cNvPr>
          <p:cNvCxnSpPr>
            <a:cxnSpLocks/>
          </p:cNvCxnSpPr>
          <p:nvPr/>
        </p:nvCxnSpPr>
        <p:spPr>
          <a:xfrm flipH="1">
            <a:off x="8361229" y="4843211"/>
            <a:ext cx="228600" cy="3375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BE13A84-9B11-423E-B19C-DD602C59AAAE}"/>
              </a:ext>
            </a:extLst>
          </p:cNvPr>
          <p:cNvCxnSpPr>
            <a:cxnSpLocks/>
          </p:cNvCxnSpPr>
          <p:nvPr/>
        </p:nvCxnSpPr>
        <p:spPr>
          <a:xfrm>
            <a:off x="8820208" y="4866800"/>
            <a:ext cx="228600" cy="33756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779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1" grpId="0" animBg="1"/>
      <p:bldP spid="38" grpId="0" animBg="1"/>
      <p:bldP spid="22" grpId="0"/>
      <p:bldP spid="23" grpId="0"/>
      <p:bldP spid="24" grpId="0"/>
      <p:bldP spid="39" grpId="0"/>
      <p:bldP spid="40" grpId="0"/>
      <p:bldP spid="47" grpId="0" animBg="1"/>
      <p:bldP spid="48" grpId="0"/>
      <p:bldP spid="25" grpId="0" animBg="1"/>
      <p:bldP spid="2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4D15A-469D-437C-8A3F-7AF5BFF330FC}"/>
              </a:ext>
            </a:extLst>
          </p:cNvPr>
          <p:cNvSpPr>
            <a:spLocks noGrp="1"/>
          </p:cNvSpPr>
          <p:nvPr>
            <p:ph type="title"/>
          </p:nvPr>
        </p:nvSpPr>
        <p:spPr/>
        <p:txBody>
          <a:bodyPr/>
          <a:lstStyle/>
          <a:p>
            <a:r>
              <a:rPr lang="en-US" dirty="0"/>
              <a:t>Distribution Requirements: Under $30,000</a:t>
            </a:r>
          </a:p>
        </p:txBody>
      </p:sp>
      <p:sp>
        <p:nvSpPr>
          <p:cNvPr id="4" name="Flowchart: Alternate Process 3">
            <a:extLst>
              <a:ext uri="{FF2B5EF4-FFF2-40B4-BE49-F238E27FC236}">
                <a16:creationId xmlns:a16="http://schemas.microsoft.com/office/drawing/2014/main" id="{34620281-435F-430F-9BD8-724351C497C8}"/>
              </a:ext>
            </a:extLst>
          </p:cNvPr>
          <p:cNvSpPr/>
          <p:nvPr/>
        </p:nvSpPr>
        <p:spPr>
          <a:xfrm>
            <a:off x="3961256" y="3505226"/>
            <a:ext cx="1750308" cy="1380040"/>
          </a:xfrm>
          <a:prstGeom prst="flowChartAlternate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owchart: Alternate Process 4">
            <a:extLst>
              <a:ext uri="{FF2B5EF4-FFF2-40B4-BE49-F238E27FC236}">
                <a16:creationId xmlns:a16="http://schemas.microsoft.com/office/drawing/2014/main" id="{F895063C-490A-4876-B6C6-C79909C7D04E}"/>
              </a:ext>
            </a:extLst>
          </p:cNvPr>
          <p:cNvSpPr/>
          <p:nvPr/>
        </p:nvSpPr>
        <p:spPr>
          <a:xfrm>
            <a:off x="901854" y="3525509"/>
            <a:ext cx="1750308" cy="1380040"/>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Alternate Process 5">
            <a:extLst>
              <a:ext uri="{FF2B5EF4-FFF2-40B4-BE49-F238E27FC236}">
                <a16:creationId xmlns:a16="http://schemas.microsoft.com/office/drawing/2014/main" id="{D4895630-D84A-411F-8498-038075554DB8}"/>
              </a:ext>
            </a:extLst>
          </p:cNvPr>
          <p:cNvSpPr/>
          <p:nvPr/>
        </p:nvSpPr>
        <p:spPr>
          <a:xfrm>
            <a:off x="6862575" y="3480196"/>
            <a:ext cx="3681220" cy="1380040"/>
          </a:xfrm>
          <a:prstGeom prst="flowChartAlternateProcess">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Alternate Process 6">
            <a:extLst>
              <a:ext uri="{FF2B5EF4-FFF2-40B4-BE49-F238E27FC236}">
                <a16:creationId xmlns:a16="http://schemas.microsoft.com/office/drawing/2014/main" id="{A155EEAC-4C38-499B-A1FA-25CAE2C25A0F}"/>
              </a:ext>
            </a:extLst>
          </p:cNvPr>
          <p:cNvSpPr/>
          <p:nvPr/>
        </p:nvSpPr>
        <p:spPr>
          <a:xfrm>
            <a:off x="4267200" y="1459471"/>
            <a:ext cx="3657600" cy="775478"/>
          </a:xfrm>
          <a:prstGeom prst="flowChartAlternate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89074439-0B61-4C41-9155-6FB99ADA07D0}"/>
              </a:ext>
            </a:extLst>
          </p:cNvPr>
          <p:cNvCxnSpPr>
            <a:cxnSpLocks/>
          </p:cNvCxnSpPr>
          <p:nvPr/>
        </p:nvCxnSpPr>
        <p:spPr>
          <a:xfrm>
            <a:off x="1771648" y="2590800"/>
            <a:ext cx="69913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1F12F4-58FF-469C-8858-C59937CADEF2}"/>
              </a:ext>
            </a:extLst>
          </p:cNvPr>
          <p:cNvCxnSpPr>
            <a:cxnSpLocks/>
          </p:cNvCxnSpPr>
          <p:nvPr/>
        </p:nvCxnSpPr>
        <p:spPr>
          <a:xfrm flipV="1">
            <a:off x="6095999" y="2234949"/>
            <a:ext cx="0" cy="3558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138C10B-3E23-4145-8271-886F00CA00B7}"/>
              </a:ext>
            </a:extLst>
          </p:cNvPr>
          <p:cNvCxnSpPr>
            <a:cxnSpLocks/>
          </p:cNvCxnSpPr>
          <p:nvPr/>
        </p:nvCxnSpPr>
        <p:spPr>
          <a:xfrm flipH="1">
            <a:off x="1771648" y="2590800"/>
            <a:ext cx="1" cy="558643"/>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4EA8F8B8-9CDF-4037-BB97-9206F39B8076}"/>
              </a:ext>
            </a:extLst>
          </p:cNvPr>
          <p:cNvSpPr txBox="1"/>
          <p:nvPr/>
        </p:nvSpPr>
        <p:spPr>
          <a:xfrm>
            <a:off x="4087084" y="1552584"/>
            <a:ext cx="4017829" cy="646331"/>
          </a:xfrm>
          <a:prstGeom prst="rect">
            <a:avLst/>
          </a:prstGeom>
          <a:noFill/>
        </p:spPr>
        <p:txBody>
          <a:bodyPr wrap="square" rtlCol="0">
            <a:spAutoFit/>
          </a:bodyPr>
          <a:lstStyle/>
          <a:p>
            <a:pPr algn="ctr"/>
            <a:r>
              <a:rPr lang="en-US" dirty="0"/>
              <a:t>Unconsolidated Title IV Allocation</a:t>
            </a:r>
          </a:p>
          <a:p>
            <a:pPr algn="ctr"/>
            <a:r>
              <a:rPr lang="en-US" dirty="0"/>
              <a:t>Under $30,000</a:t>
            </a:r>
          </a:p>
        </p:txBody>
      </p:sp>
      <p:sp>
        <p:nvSpPr>
          <p:cNvPr id="12" name="TextBox 11">
            <a:extLst>
              <a:ext uri="{FF2B5EF4-FFF2-40B4-BE49-F238E27FC236}">
                <a16:creationId xmlns:a16="http://schemas.microsoft.com/office/drawing/2014/main" id="{5F0776D4-4579-4B4A-AF6C-9793868DD464}"/>
              </a:ext>
            </a:extLst>
          </p:cNvPr>
          <p:cNvSpPr txBox="1"/>
          <p:nvPr/>
        </p:nvSpPr>
        <p:spPr>
          <a:xfrm>
            <a:off x="933448" y="3847050"/>
            <a:ext cx="1676400" cy="646331"/>
          </a:xfrm>
          <a:prstGeom prst="rect">
            <a:avLst/>
          </a:prstGeom>
          <a:noFill/>
        </p:spPr>
        <p:txBody>
          <a:bodyPr wrap="square" rtlCol="0">
            <a:spAutoFit/>
          </a:bodyPr>
          <a:lstStyle/>
          <a:p>
            <a:pPr algn="ctr"/>
            <a:r>
              <a:rPr lang="en-US" u="sng" dirty="0"/>
              <a:t>Must</a:t>
            </a:r>
            <a:r>
              <a:rPr lang="en-US" dirty="0"/>
              <a:t> budget at least 20%</a:t>
            </a:r>
          </a:p>
        </p:txBody>
      </p:sp>
      <p:sp>
        <p:nvSpPr>
          <p:cNvPr id="13" name="TextBox 12">
            <a:extLst>
              <a:ext uri="{FF2B5EF4-FFF2-40B4-BE49-F238E27FC236}">
                <a16:creationId xmlns:a16="http://schemas.microsoft.com/office/drawing/2014/main" id="{1674E56C-871B-4A1C-A236-C54F4796586C}"/>
              </a:ext>
            </a:extLst>
          </p:cNvPr>
          <p:cNvSpPr txBox="1"/>
          <p:nvPr/>
        </p:nvSpPr>
        <p:spPr>
          <a:xfrm>
            <a:off x="4046408" y="3847050"/>
            <a:ext cx="1580004" cy="646331"/>
          </a:xfrm>
          <a:prstGeom prst="rect">
            <a:avLst/>
          </a:prstGeom>
          <a:noFill/>
        </p:spPr>
        <p:txBody>
          <a:bodyPr wrap="square" rtlCol="0">
            <a:spAutoFit/>
          </a:bodyPr>
          <a:lstStyle/>
          <a:p>
            <a:pPr algn="ctr"/>
            <a:r>
              <a:rPr lang="en-US" u="sng" dirty="0"/>
              <a:t>Must</a:t>
            </a:r>
            <a:r>
              <a:rPr lang="en-US" dirty="0"/>
              <a:t> budget at least 20%</a:t>
            </a:r>
          </a:p>
        </p:txBody>
      </p:sp>
      <p:sp>
        <p:nvSpPr>
          <p:cNvPr id="14" name="TextBox 13">
            <a:extLst>
              <a:ext uri="{FF2B5EF4-FFF2-40B4-BE49-F238E27FC236}">
                <a16:creationId xmlns:a16="http://schemas.microsoft.com/office/drawing/2014/main" id="{0AC6C125-7BB0-407C-87C1-70E7C21A17C2}"/>
              </a:ext>
            </a:extLst>
          </p:cNvPr>
          <p:cNvSpPr txBox="1"/>
          <p:nvPr/>
        </p:nvSpPr>
        <p:spPr>
          <a:xfrm>
            <a:off x="6862575" y="3838538"/>
            <a:ext cx="3681220" cy="646331"/>
          </a:xfrm>
          <a:prstGeom prst="rect">
            <a:avLst/>
          </a:prstGeom>
          <a:noFill/>
        </p:spPr>
        <p:txBody>
          <a:bodyPr wrap="square" rtlCol="0">
            <a:spAutoFit/>
          </a:bodyPr>
          <a:lstStyle/>
          <a:p>
            <a:pPr algn="ctr"/>
            <a:r>
              <a:rPr lang="en-US" u="sng" dirty="0"/>
              <a:t>Must</a:t>
            </a:r>
            <a:r>
              <a:rPr lang="en-US" dirty="0"/>
              <a:t> budget some portion of the allocation - no more than 60%</a:t>
            </a:r>
          </a:p>
        </p:txBody>
      </p:sp>
      <p:sp>
        <p:nvSpPr>
          <p:cNvPr id="15" name="TextBox 14">
            <a:extLst>
              <a:ext uri="{FF2B5EF4-FFF2-40B4-BE49-F238E27FC236}">
                <a16:creationId xmlns:a16="http://schemas.microsoft.com/office/drawing/2014/main" id="{1526D9CF-AAB4-42E4-91F5-A8766B421773}"/>
              </a:ext>
            </a:extLst>
          </p:cNvPr>
          <p:cNvSpPr txBox="1"/>
          <p:nvPr/>
        </p:nvSpPr>
        <p:spPr>
          <a:xfrm>
            <a:off x="533400" y="3103766"/>
            <a:ext cx="3048000" cy="369332"/>
          </a:xfrm>
          <a:prstGeom prst="rect">
            <a:avLst/>
          </a:prstGeom>
          <a:noFill/>
        </p:spPr>
        <p:txBody>
          <a:bodyPr wrap="square" rtlCol="0">
            <a:spAutoFit/>
          </a:bodyPr>
          <a:lstStyle/>
          <a:p>
            <a:r>
              <a:rPr lang="en-US" dirty="0"/>
              <a:t>Well-rounded education</a:t>
            </a:r>
          </a:p>
        </p:txBody>
      </p:sp>
      <p:sp>
        <p:nvSpPr>
          <p:cNvPr id="16" name="TextBox 15">
            <a:extLst>
              <a:ext uri="{FF2B5EF4-FFF2-40B4-BE49-F238E27FC236}">
                <a16:creationId xmlns:a16="http://schemas.microsoft.com/office/drawing/2014/main" id="{94700368-5D19-4341-89F7-9EB015A0B98F}"/>
              </a:ext>
            </a:extLst>
          </p:cNvPr>
          <p:cNvSpPr txBox="1"/>
          <p:nvPr/>
        </p:nvSpPr>
        <p:spPr>
          <a:xfrm>
            <a:off x="3581400" y="3110826"/>
            <a:ext cx="3200400" cy="369332"/>
          </a:xfrm>
          <a:prstGeom prst="rect">
            <a:avLst/>
          </a:prstGeom>
          <a:noFill/>
        </p:spPr>
        <p:txBody>
          <a:bodyPr wrap="square" rtlCol="0">
            <a:spAutoFit/>
          </a:bodyPr>
          <a:lstStyle/>
          <a:p>
            <a:r>
              <a:rPr lang="en-US" dirty="0"/>
              <a:t>Safe and healthy students</a:t>
            </a:r>
          </a:p>
        </p:txBody>
      </p:sp>
      <p:sp>
        <p:nvSpPr>
          <p:cNvPr id="17" name="TextBox 16">
            <a:extLst>
              <a:ext uri="{FF2B5EF4-FFF2-40B4-BE49-F238E27FC236}">
                <a16:creationId xmlns:a16="http://schemas.microsoft.com/office/drawing/2014/main" id="{73AB20D9-5A95-4E5E-B51C-5571CF3E657B}"/>
              </a:ext>
            </a:extLst>
          </p:cNvPr>
          <p:cNvSpPr txBox="1"/>
          <p:nvPr/>
        </p:nvSpPr>
        <p:spPr>
          <a:xfrm>
            <a:off x="7162800" y="3081395"/>
            <a:ext cx="3200400" cy="369332"/>
          </a:xfrm>
          <a:prstGeom prst="rect">
            <a:avLst/>
          </a:prstGeom>
          <a:noFill/>
        </p:spPr>
        <p:txBody>
          <a:bodyPr wrap="square" rtlCol="0">
            <a:spAutoFit/>
          </a:bodyPr>
          <a:lstStyle/>
          <a:p>
            <a:r>
              <a:rPr lang="en-US" dirty="0"/>
              <a:t>Effective use of technology</a:t>
            </a:r>
          </a:p>
        </p:txBody>
      </p:sp>
      <p:cxnSp>
        <p:nvCxnSpPr>
          <p:cNvPr id="18" name="Straight Connector 17">
            <a:extLst>
              <a:ext uri="{FF2B5EF4-FFF2-40B4-BE49-F238E27FC236}">
                <a16:creationId xmlns:a16="http://schemas.microsoft.com/office/drawing/2014/main" id="{DBD54E26-D461-49C4-A597-B9AA9CDCEB59}"/>
              </a:ext>
            </a:extLst>
          </p:cNvPr>
          <p:cNvCxnSpPr>
            <a:cxnSpLocks/>
          </p:cNvCxnSpPr>
          <p:nvPr/>
        </p:nvCxnSpPr>
        <p:spPr>
          <a:xfrm flipH="1">
            <a:off x="4836410" y="2590800"/>
            <a:ext cx="1" cy="5586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2C84FEE-F568-43FA-8974-64FD85279DDB}"/>
              </a:ext>
            </a:extLst>
          </p:cNvPr>
          <p:cNvCxnSpPr>
            <a:cxnSpLocks/>
          </p:cNvCxnSpPr>
          <p:nvPr/>
        </p:nvCxnSpPr>
        <p:spPr>
          <a:xfrm flipH="1">
            <a:off x="8763000" y="2602503"/>
            <a:ext cx="1" cy="558643"/>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FB6C5536-5405-4DC7-BD7A-2FF4DD794242}"/>
              </a:ext>
            </a:extLst>
          </p:cNvPr>
          <p:cNvSpPr txBox="1"/>
          <p:nvPr/>
        </p:nvSpPr>
        <p:spPr>
          <a:xfrm>
            <a:off x="2892921" y="4019869"/>
            <a:ext cx="831345" cy="369332"/>
          </a:xfrm>
          <a:prstGeom prst="rect">
            <a:avLst/>
          </a:prstGeom>
          <a:noFill/>
        </p:spPr>
        <p:txBody>
          <a:bodyPr wrap="square" rtlCol="0">
            <a:spAutoFit/>
          </a:bodyPr>
          <a:lstStyle/>
          <a:p>
            <a:pPr algn="ctr"/>
            <a:r>
              <a:rPr lang="en-US" b="1" dirty="0"/>
              <a:t>OR</a:t>
            </a:r>
          </a:p>
        </p:txBody>
      </p:sp>
      <p:sp>
        <p:nvSpPr>
          <p:cNvPr id="21" name="TextBox 20">
            <a:extLst>
              <a:ext uri="{FF2B5EF4-FFF2-40B4-BE49-F238E27FC236}">
                <a16:creationId xmlns:a16="http://schemas.microsoft.com/office/drawing/2014/main" id="{5A56500C-953B-48D9-8A59-6767D8CB7ACB}"/>
              </a:ext>
            </a:extLst>
          </p:cNvPr>
          <p:cNvSpPr txBox="1"/>
          <p:nvPr/>
        </p:nvSpPr>
        <p:spPr>
          <a:xfrm>
            <a:off x="5889305" y="4000183"/>
            <a:ext cx="795529" cy="369332"/>
          </a:xfrm>
          <a:prstGeom prst="rect">
            <a:avLst/>
          </a:prstGeom>
          <a:noFill/>
        </p:spPr>
        <p:txBody>
          <a:bodyPr wrap="square" rtlCol="0">
            <a:spAutoFit/>
          </a:bodyPr>
          <a:lstStyle/>
          <a:p>
            <a:pPr algn="ctr"/>
            <a:r>
              <a:rPr lang="en-US" b="1" dirty="0"/>
              <a:t>OR</a:t>
            </a:r>
          </a:p>
        </p:txBody>
      </p:sp>
      <p:sp>
        <p:nvSpPr>
          <p:cNvPr id="25" name="TextBox 24">
            <a:extLst>
              <a:ext uri="{FF2B5EF4-FFF2-40B4-BE49-F238E27FC236}">
                <a16:creationId xmlns:a16="http://schemas.microsoft.com/office/drawing/2014/main" id="{10845D9A-AF7B-4E27-9DD1-013E35AFA714}"/>
              </a:ext>
            </a:extLst>
          </p:cNvPr>
          <p:cNvSpPr txBox="1"/>
          <p:nvPr/>
        </p:nvSpPr>
        <p:spPr>
          <a:xfrm>
            <a:off x="115189" y="5452320"/>
            <a:ext cx="6134095" cy="1015663"/>
          </a:xfrm>
          <a:prstGeom prst="rect">
            <a:avLst/>
          </a:prstGeom>
          <a:noFill/>
        </p:spPr>
        <p:txBody>
          <a:bodyPr wrap="square" rtlCol="0">
            <a:spAutoFit/>
          </a:bodyPr>
          <a:lstStyle/>
          <a:p>
            <a:pPr algn="ctr"/>
            <a:r>
              <a:rPr lang="en-US" sz="2000" b="1" dirty="0"/>
              <a:t>Title IV allocation under $30,000?</a:t>
            </a:r>
          </a:p>
          <a:p>
            <a:pPr algn="ctr"/>
            <a:r>
              <a:rPr lang="en-US" sz="2000" b="1" dirty="0"/>
              <a:t>Must meet </a:t>
            </a:r>
            <a:r>
              <a:rPr lang="en-US" sz="2000" b="1" u="sng" dirty="0"/>
              <a:t>at least one </a:t>
            </a:r>
            <a:r>
              <a:rPr lang="en-US" sz="2000" b="1" dirty="0"/>
              <a:t>of the budgeting requirements</a:t>
            </a:r>
          </a:p>
        </p:txBody>
      </p:sp>
      <p:sp>
        <p:nvSpPr>
          <p:cNvPr id="26" name="Flowchart: Alternate Process 25">
            <a:extLst>
              <a:ext uri="{FF2B5EF4-FFF2-40B4-BE49-F238E27FC236}">
                <a16:creationId xmlns:a16="http://schemas.microsoft.com/office/drawing/2014/main" id="{671E4DD4-BD9D-4889-B914-7314C77D9C04}"/>
              </a:ext>
            </a:extLst>
          </p:cNvPr>
          <p:cNvSpPr/>
          <p:nvPr/>
        </p:nvSpPr>
        <p:spPr>
          <a:xfrm>
            <a:off x="8820213" y="5180776"/>
            <a:ext cx="2135369" cy="1524823"/>
          </a:xfrm>
          <a:prstGeom prst="flowChartAlternateProcess">
            <a:avLst/>
          </a:prstGeom>
          <a:solidFill>
            <a:srgbClr val="FF7C8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7394DE80-1A60-4472-8E35-74357A2E0D1E}"/>
              </a:ext>
            </a:extLst>
          </p:cNvPr>
          <p:cNvSpPr txBox="1"/>
          <p:nvPr/>
        </p:nvSpPr>
        <p:spPr>
          <a:xfrm>
            <a:off x="8820208" y="5260444"/>
            <a:ext cx="2135369" cy="1477328"/>
          </a:xfrm>
          <a:prstGeom prst="rect">
            <a:avLst/>
          </a:prstGeom>
          <a:noFill/>
        </p:spPr>
        <p:txBody>
          <a:bodyPr wrap="square" rtlCol="0">
            <a:spAutoFit/>
          </a:bodyPr>
          <a:lstStyle/>
          <a:p>
            <a:pPr algn="ctr"/>
            <a:r>
              <a:rPr lang="en-US" u="sng" dirty="0"/>
              <a:t>May</a:t>
            </a:r>
            <a:r>
              <a:rPr lang="en-US" dirty="0"/>
              <a:t> budget no more than 15% of this portion toward infrastructure</a:t>
            </a:r>
          </a:p>
        </p:txBody>
      </p:sp>
      <p:sp>
        <p:nvSpPr>
          <p:cNvPr id="28" name="Flowchart: Alternate Process 27">
            <a:extLst>
              <a:ext uri="{FF2B5EF4-FFF2-40B4-BE49-F238E27FC236}">
                <a16:creationId xmlns:a16="http://schemas.microsoft.com/office/drawing/2014/main" id="{6D3E24FD-81D1-43E4-8A5F-BF3BF2AD38AF}"/>
              </a:ext>
            </a:extLst>
          </p:cNvPr>
          <p:cNvSpPr/>
          <p:nvPr/>
        </p:nvSpPr>
        <p:spPr>
          <a:xfrm>
            <a:off x="6364479" y="5180776"/>
            <a:ext cx="2225355" cy="1524815"/>
          </a:xfrm>
          <a:prstGeom prst="flowChartAlternateProcess">
            <a:avLst/>
          </a:prstGeom>
          <a:solidFill>
            <a:srgbClr val="FFFF99"/>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C6DE1A0F-C98D-47CC-994F-921F11C4AA79}"/>
              </a:ext>
            </a:extLst>
          </p:cNvPr>
          <p:cNvSpPr txBox="1"/>
          <p:nvPr/>
        </p:nvSpPr>
        <p:spPr>
          <a:xfrm>
            <a:off x="6364474" y="5326076"/>
            <a:ext cx="2225355" cy="1200329"/>
          </a:xfrm>
          <a:prstGeom prst="rect">
            <a:avLst/>
          </a:prstGeom>
          <a:noFill/>
        </p:spPr>
        <p:txBody>
          <a:bodyPr wrap="square" rtlCol="0">
            <a:spAutoFit/>
          </a:bodyPr>
          <a:lstStyle/>
          <a:p>
            <a:pPr algn="ctr"/>
            <a:r>
              <a:rPr lang="en-US" u="sng" dirty="0"/>
              <a:t>Must</a:t>
            </a:r>
            <a:r>
              <a:rPr lang="en-US" dirty="0"/>
              <a:t> budget at least 85% of this amount toward non-infrastructure</a:t>
            </a:r>
          </a:p>
        </p:txBody>
      </p:sp>
      <p:cxnSp>
        <p:nvCxnSpPr>
          <p:cNvPr id="30" name="Straight Connector 29">
            <a:extLst>
              <a:ext uri="{FF2B5EF4-FFF2-40B4-BE49-F238E27FC236}">
                <a16:creationId xmlns:a16="http://schemas.microsoft.com/office/drawing/2014/main" id="{D663BFE9-AFA8-479C-9A96-B285D488828D}"/>
              </a:ext>
            </a:extLst>
          </p:cNvPr>
          <p:cNvCxnSpPr>
            <a:cxnSpLocks/>
          </p:cNvCxnSpPr>
          <p:nvPr/>
        </p:nvCxnSpPr>
        <p:spPr>
          <a:xfrm flipH="1">
            <a:off x="8361229" y="4843211"/>
            <a:ext cx="228600" cy="3375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F84D6F4-9A86-4234-83A3-8E19DBEB0BDE}"/>
              </a:ext>
            </a:extLst>
          </p:cNvPr>
          <p:cNvCxnSpPr>
            <a:cxnSpLocks/>
          </p:cNvCxnSpPr>
          <p:nvPr/>
        </p:nvCxnSpPr>
        <p:spPr>
          <a:xfrm>
            <a:off x="8820208" y="4866800"/>
            <a:ext cx="228600" cy="33756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3587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2" grpId="0"/>
      <p:bldP spid="13" grpId="0"/>
      <p:bldP spid="14" grpId="0"/>
      <p:bldP spid="20" grpId="0"/>
      <p:bldP spid="21" grpId="0"/>
      <p:bldP spid="26" grpId="0" animBg="1"/>
      <p:bldP spid="27" grpId="0"/>
      <p:bldP spid="28" grpId="0" animBg="1"/>
      <p:bldP spid="2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1F8F-0E15-4183-89C5-A1F5CDF50A30}"/>
              </a:ext>
            </a:extLst>
          </p:cNvPr>
          <p:cNvSpPr>
            <a:spLocks noGrp="1"/>
          </p:cNvSpPr>
          <p:nvPr>
            <p:ph type="title"/>
          </p:nvPr>
        </p:nvSpPr>
        <p:spPr/>
        <p:txBody>
          <a:bodyPr/>
          <a:lstStyle/>
          <a:p>
            <a:r>
              <a:rPr lang="en-US" dirty="0"/>
              <a:t>Calculating Budgeting Requirements in GMS</a:t>
            </a:r>
          </a:p>
        </p:txBody>
      </p:sp>
      <p:pic>
        <p:nvPicPr>
          <p:cNvPr id="10" name="Picture 9">
            <a:extLst>
              <a:ext uri="{FF2B5EF4-FFF2-40B4-BE49-F238E27FC236}">
                <a16:creationId xmlns:a16="http://schemas.microsoft.com/office/drawing/2014/main" id="{800B833A-E877-48E8-9C9E-15816F8923C1}"/>
              </a:ext>
            </a:extLst>
          </p:cNvPr>
          <p:cNvPicPr>
            <a:picLocks noChangeAspect="1"/>
          </p:cNvPicPr>
          <p:nvPr/>
        </p:nvPicPr>
        <p:blipFill>
          <a:blip r:embed="rId2"/>
          <a:stretch>
            <a:fillRect/>
          </a:stretch>
        </p:blipFill>
        <p:spPr>
          <a:xfrm>
            <a:off x="625602" y="4220425"/>
            <a:ext cx="7219859" cy="1627334"/>
          </a:xfrm>
          <a:prstGeom prst="rect">
            <a:avLst/>
          </a:prstGeom>
        </p:spPr>
      </p:pic>
      <p:sp>
        <p:nvSpPr>
          <p:cNvPr id="6" name="Rectangle 5">
            <a:extLst>
              <a:ext uri="{FF2B5EF4-FFF2-40B4-BE49-F238E27FC236}">
                <a16:creationId xmlns:a16="http://schemas.microsoft.com/office/drawing/2014/main" id="{E567A259-4F1F-4E6A-B37A-0949DFE382D0}"/>
              </a:ext>
            </a:extLst>
          </p:cNvPr>
          <p:cNvSpPr/>
          <p:nvPr/>
        </p:nvSpPr>
        <p:spPr>
          <a:xfrm>
            <a:off x="549402" y="4087747"/>
            <a:ext cx="7296059" cy="3569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0631F49-EFEB-4F43-B2E7-D23FE37C2A66}"/>
              </a:ext>
            </a:extLst>
          </p:cNvPr>
          <p:cNvSpPr/>
          <p:nvPr/>
        </p:nvSpPr>
        <p:spPr>
          <a:xfrm>
            <a:off x="3064002" y="4480432"/>
            <a:ext cx="4783990" cy="336867"/>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13FC4F1-1D03-4B80-83E7-2C7AEE7AFC02}"/>
              </a:ext>
            </a:extLst>
          </p:cNvPr>
          <p:cNvSpPr/>
          <p:nvPr/>
        </p:nvSpPr>
        <p:spPr>
          <a:xfrm>
            <a:off x="5429250" y="5483619"/>
            <a:ext cx="2416211" cy="440351"/>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BB626D09-8F22-42A0-B78E-29C69DDB7C16}"/>
              </a:ext>
            </a:extLst>
          </p:cNvPr>
          <p:cNvSpPr/>
          <p:nvPr/>
        </p:nvSpPr>
        <p:spPr>
          <a:xfrm flipH="1">
            <a:off x="7935256" y="5617732"/>
            <a:ext cx="891325" cy="12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CA32489-7CD1-428A-8E30-1A0712744B1E}"/>
              </a:ext>
            </a:extLst>
          </p:cNvPr>
          <p:cNvSpPr txBox="1"/>
          <p:nvPr/>
        </p:nvSpPr>
        <p:spPr>
          <a:xfrm>
            <a:off x="8943808" y="5424652"/>
            <a:ext cx="3220561" cy="584775"/>
          </a:xfrm>
          <a:prstGeom prst="rect">
            <a:avLst/>
          </a:prstGeom>
          <a:noFill/>
        </p:spPr>
        <p:txBody>
          <a:bodyPr wrap="square" rtlCol="0">
            <a:spAutoFit/>
          </a:bodyPr>
          <a:lstStyle/>
          <a:p>
            <a:r>
              <a:rPr lang="en-US" sz="1600" dirty="0"/>
              <a:t>Amount used to determine budgeting requirements</a:t>
            </a:r>
          </a:p>
        </p:txBody>
      </p:sp>
      <p:pic>
        <p:nvPicPr>
          <p:cNvPr id="3" name="Picture 2">
            <a:extLst>
              <a:ext uri="{FF2B5EF4-FFF2-40B4-BE49-F238E27FC236}">
                <a16:creationId xmlns:a16="http://schemas.microsoft.com/office/drawing/2014/main" id="{E816EC0C-0A97-4C44-8EDB-A1B8FFC19AFA}"/>
              </a:ext>
            </a:extLst>
          </p:cNvPr>
          <p:cNvPicPr>
            <a:picLocks noChangeAspect="1"/>
          </p:cNvPicPr>
          <p:nvPr/>
        </p:nvPicPr>
        <p:blipFill rotWithShape="1">
          <a:blip r:embed="rId3"/>
          <a:srcRect t="12311"/>
          <a:stretch/>
        </p:blipFill>
        <p:spPr>
          <a:xfrm>
            <a:off x="381000" y="2590800"/>
            <a:ext cx="5048250" cy="1069095"/>
          </a:xfrm>
          <a:prstGeom prst="rect">
            <a:avLst/>
          </a:prstGeom>
        </p:spPr>
      </p:pic>
      <p:sp>
        <p:nvSpPr>
          <p:cNvPr id="4" name="Oval 3">
            <a:extLst>
              <a:ext uri="{FF2B5EF4-FFF2-40B4-BE49-F238E27FC236}">
                <a16:creationId xmlns:a16="http://schemas.microsoft.com/office/drawing/2014/main" id="{191E0331-CEEC-41BE-AB86-B13C939E7ED0}"/>
              </a:ext>
            </a:extLst>
          </p:cNvPr>
          <p:cNvSpPr/>
          <p:nvPr/>
        </p:nvSpPr>
        <p:spPr>
          <a:xfrm>
            <a:off x="930402" y="2599509"/>
            <a:ext cx="1143000" cy="5738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550F10A-BE0A-4691-A882-F608695DC4B7}"/>
              </a:ext>
            </a:extLst>
          </p:cNvPr>
          <p:cNvPicPr>
            <a:picLocks noChangeAspect="1"/>
          </p:cNvPicPr>
          <p:nvPr/>
        </p:nvPicPr>
        <p:blipFill>
          <a:blip r:embed="rId4"/>
          <a:stretch>
            <a:fillRect/>
          </a:stretch>
        </p:blipFill>
        <p:spPr>
          <a:xfrm>
            <a:off x="8240171" y="1369947"/>
            <a:ext cx="3205740" cy="992253"/>
          </a:xfrm>
          <a:prstGeom prst="rect">
            <a:avLst/>
          </a:prstGeom>
        </p:spPr>
      </p:pic>
      <p:sp>
        <p:nvSpPr>
          <p:cNvPr id="12" name="Oval 11">
            <a:extLst>
              <a:ext uri="{FF2B5EF4-FFF2-40B4-BE49-F238E27FC236}">
                <a16:creationId xmlns:a16="http://schemas.microsoft.com/office/drawing/2014/main" id="{D85E96EA-6650-4365-B2D6-CB8A93AC15F3}"/>
              </a:ext>
            </a:extLst>
          </p:cNvPr>
          <p:cNvSpPr/>
          <p:nvPr/>
        </p:nvSpPr>
        <p:spPr>
          <a:xfrm>
            <a:off x="8651273" y="1579154"/>
            <a:ext cx="2767206" cy="5738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147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3"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49EEA-F972-43E4-99B1-23B1D0791BEF}"/>
              </a:ext>
            </a:extLst>
          </p:cNvPr>
          <p:cNvSpPr>
            <a:spLocks noGrp="1"/>
          </p:cNvSpPr>
          <p:nvPr>
            <p:ph type="title"/>
          </p:nvPr>
        </p:nvSpPr>
        <p:spPr/>
        <p:txBody>
          <a:bodyPr>
            <a:normAutofit fontScale="90000"/>
          </a:bodyPr>
          <a:lstStyle/>
          <a:p>
            <a:r>
              <a:rPr lang="en-US" dirty="0"/>
              <a:t>Title IV, Part A: </a:t>
            </a:r>
            <a:br>
              <a:rPr lang="en-US" dirty="0"/>
            </a:br>
            <a:r>
              <a:rPr lang="en-US" dirty="0"/>
              <a:t>Student Support and Academic Enrichment Program</a:t>
            </a:r>
          </a:p>
        </p:txBody>
      </p:sp>
      <p:sp>
        <p:nvSpPr>
          <p:cNvPr id="3" name="Text Placeholder 2">
            <a:extLst>
              <a:ext uri="{FF2B5EF4-FFF2-40B4-BE49-F238E27FC236}">
                <a16:creationId xmlns:a16="http://schemas.microsoft.com/office/drawing/2014/main" id="{4F1FD122-B074-4E65-A6B5-F3CED46D0250}"/>
              </a:ext>
            </a:extLst>
          </p:cNvPr>
          <p:cNvSpPr>
            <a:spLocks noGrp="1"/>
          </p:cNvSpPr>
          <p:nvPr>
            <p:ph type="body" sz="quarter" idx="10"/>
          </p:nvPr>
        </p:nvSpPr>
        <p:spPr>
          <a:xfrm>
            <a:off x="609600" y="1447800"/>
            <a:ext cx="10972800" cy="4343400"/>
          </a:xfrm>
        </p:spPr>
        <p:txBody>
          <a:bodyPr/>
          <a:lstStyle/>
          <a:p>
            <a:pPr marL="0" indent="0">
              <a:buNone/>
            </a:pPr>
            <a:endParaRPr lang="en-US" sz="1800" dirty="0"/>
          </a:p>
          <a:p>
            <a:pPr marL="0" indent="0">
              <a:buNone/>
            </a:pPr>
            <a:r>
              <a:rPr lang="en-US" sz="2800" dirty="0"/>
              <a:t>Purpose: </a:t>
            </a:r>
          </a:p>
          <a:p>
            <a:pPr marL="0" indent="0">
              <a:buNone/>
            </a:pPr>
            <a:r>
              <a:rPr lang="en-US" sz="2800" dirty="0"/>
              <a:t>To improve students’ academic achievement by increasing the capacity of States, local educational agencies, schools, and local communities to:</a:t>
            </a:r>
          </a:p>
          <a:p>
            <a:pPr lvl="1"/>
            <a:r>
              <a:rPr lang="en-US" altLang="en-US" sz="2400" dirty="0"/>
              <a:t>Provide all students with a </a:t>
            </a:r>
            <a:r>
              <a:rPr lang="en-US" altLang="en-US" sz="2400" u="sng" dirty="0"/>
              <a:t>well-rounded</a:t>
            </a:r>
            <a:r>
              <a:rPr lang="en-US" altLang="en-US" sz="2400" dirty="0"/>
              <a:t> education</a:t>
            </a:r>
          </a:p>
          <a:p>
            <a:pPr lvl="1"/>
            <a:r>
              <a:rPr lang="en-US" altLang="en-US" sz="2400" dirty="0"/>
              <a:t>Improve school conditions for student learning (</a:t>
            </a:r>
            <a:r>
              <a:rPr lang="en-US" altLang="en-US" sz="2400" u="sng" dirty="0"/>
              <a:t>safe and healthy</a:t>
            </a:r>
            <a:r>
              <a:rPr lang="en-US" altLang="en-US" sz="2400" dirty="0"/>
              <a:t> students)</a:t>
            </a:r>
          </a:p>
          <a:p>
            <a:pPr lvl="1"/>
            <a:r>
              <a:rPr lang="en-US" altLang="en-US" sz="2400" dirty="0"/>
              <a:t>Promote the </a:t>
            </a:r>
            <a:r>
              <a:rPr lang="en-US" altLang="en-US" sz="2400" u="sng" dirty="0"/>
              <a:t>effective use of technology</a:t>
            </a:r>
            <a:r>
              <a:rPr lang="en-US" altLang="en-US" sz="2400" dirty="0"/>
              <a:t> (EUT) in supporting academic achievement and digital literacy</a:t>
            </a:r>
          </a:p>
        </p:txBody>
      </p:sp>
    </p:spTree>
    <p:extLst>
      <p:ext uri="{BB962C8B-B14F-4D97-AF65-F5344CB8AC3E}">
        <p14:creationId xmlns:p14="http://schemas.microsoft.com/office/powerpoint/2010/main" val="23851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ACD92-53BF-41F2-A121-B6F7F818A70E}"/>
              </a:ext>
            </a:extLst>
          </p:cNvPr>
          <p:cNvSpPr>
            <a:spLocks noGrp="1"/>
          </p:cNvSpPr>
          <p:nvPr>
            <p:ph type="title"/>
          </p:nvPr>
        </p:nvSpPr>
        <p:spPr/>
        <p:txBody>
          <a:bodyPr/>
          <a:lstStyle/>
          <a:p>
            <a:r>
              <a:rPr lang="en-US" dirty="0"/>
              <a:t>Calculating Budgeting Requirements in GMS </a:t>
            </a:r>
          </a:p>
        </p:txBody>
      </p:sp>
      <p:pic>
        <p:nvPicPr>
          <p:cNvPr id="4" name="Picture 3">
            <a:extLst>
              <a:ext uri="{FF2B5EF4-FFF2-40B4-BE49-F238E27FC236}">
                <a16:creationId xmlns:a16="http://schemas.microsoft.com/office/drawing/2014/main" id="{3A2941BD-BF45-48CE-BC34-85D53471865D}"/>
              </a:ext>
            </a:extLst>
          </p:cNvPr>
          <p:cNvPicPr>
            <a:picLocks noChangeAspect="1"/>
          </p:cNvPicPr>
          <p:nvPr/>
        </p:nvPicPr>
        <p:blipFill>
          <a:blip r:embed="rId2"/>
          <a:stretch>
            <a:fillRect/>
          </a:stretch>
        </p:blipFill>
        <p:spPr>
          <a:xfrm>
            <a:off x="661416" y="2578701"/>
            <a:ext cx="6644928" cy="1700598"/>
          </a:xfrm>
          <a:prstGeom prst="rect">
            <a:avLst/>
          </a:prstGeom>
        </p:spPr>
      </p:pic>
      <p:pic>
        <p:nvPicPr>
          <p:cNvPr id="5" name="Picture 4">
            <a:extLst>
              <a:ext uri="{FF2B5EF4-FFF2-40B4-BE49-F238E27FC236}">
                <a16:creationId xmlns:a16="http://schemas.microsoft.com/office/drawing/2014/main" id="{A65653BA-5195-4A5E-8ED5-D8F499860EDC}"/>
              </a:ext>
            </a:extLst>
          </p:cNvPr>
          <p:cNvPicPr>
            <a:picLocks noChangeAspect="1"/>
          </p:cNvPicPr>
          <p:nvPr/>
        </p:nvPicPr>
        <p:blipFill>
          <a:blip r:embed="rId3"/>
          <a:stretch>
            <a:fillRect/>
          </a:stretch>
        </p:blipFill>
        <p:spPr>
          <a:xfrm>
            <a:off x="7748016" y="2639408"/>
            <a:ext cx="1720278" cy="1639891"/>
          </a:xfrm>
          <a:prstGeom prst="rect">
            <a:avLst/>
          </a:prstGeom>
        </p:spPr>
      </p:pic>
      <p:pic>
        <p:nvPicPr>
          <p:cNvPr id="6" name="Picture 5">
            <a:extLst>
              <a:ext uri="{FF2B5EF4-FFF2-40B4-BE49-F238E27FC236}">
                <a16:creationId xmlns:a16="http://schemas.microsoft.com/office/drawing/2014/main" id="{9D64BDBF-F0F6-4BAE-8B08-DED94DAC7969}"/>
              </a:ext>
            </a:extLst>
          </p:cNvPr>
          <p:cNvPicPr>
            <a:picLocks noChangeAspect="1"/>
          </p:cNvPicPr>
          <p:nvPr/>
        </p:nvPicPr>
        <p:blipFill>
          <a:blip r:embed="rId4"/>
          <a:stretch>
            <a:fillRect/>
          </a:stretch>
        </p:blipFill>
        <p:spPr>
          <a:xfrm>
            <a:off x="9888151" y="2743200"/>
            <a:ext cx="1642433" cy="1692711"/>
          </a:xfrm>
          <a:prstGeom prst="rect">
            <a:avLst/>
          </a:prstGeom>
        </p:spPr>
      </p:pic>
      <p:pic>
        <p:nvPicPr>
          <p:cNvPr id="7" name="Picture 6">
            <a:extLst>
              <a:ext uri="{FF2B5EF4-FFF2-40B4-BE49-F238E27FC236}">
                <a16:creationId xmlns:a16="http://schemas.microsoft.com/office/drawing/2014/main" id="{EE0BF714-6CB9-4EC3-8AA5-2CBFF0C241C0}"/>
              </a:ext>
            </a:extLst>
          </p:cNvPr>
          <p:cNvPicPr>
            <a:picLocks noChangeAspect="1"/>
          </p:cNvPicPr>
          <p:nvPr/>
        </p:nvPicPr>
        <p:blipFill>
          <a:blip r:embed="rId5"/>
          <a:stretch>
            <a:fillRect/>
          </a:stretch>
        </p:blipFill>
        <p:spPr>
          <a:xfrm>
            <a:off x="585216" y="4791110"/>
            <a:ext cx="8709441" cy="533400"/>
          </a:xfrm>
          <a:prstGeom prst="rect">
            <a:avLst/>
          </a:prstGeom>
        </p:spPr>
      </p:pic>
      <p:sp>
        <p:nvSpPr>
          <p:cNvPr id="8" name="Arrow: Right 7">
            <a:extLst>
              <a:ext uri="{FF2B5EF4-FFF2-40B4-BE49-F238E27FC236}">
                <a16:creationId xmlns:a16="http://schemas.microsoft.com/office/drawing/2014/main" id="{5F94470D-9A5D-473D-8599-20923953FF21}"/>
              </a:ext>
            </a:extLst>
          </p:cNvPr>
          <p:cNvSpPr/>
          <p:nvPr/>
        </p:nvSpPr>
        <p:spPr>
          <a:xfrm rot="8131081">
            <a:off x="9360986" y="4653414"/>
            <a:ext cx="808573" cy="1084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B852147-C862-4503-9C8B-401FA8C5F062}"/>
              </a:ext>
            </a:extLst>
          </p:cNvPr>
          <p:cNvSpPr/>
          <p:nvPr/>
        </p:nvSpPr>
        <p:spPr>
          <a:xfrm>
            <a:off x="5690616" y="3041997"/>
            <a:ext cx="1828800" cy="3844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FD5EB42-F25C-4A20-B971-706232C2D4A7}"/>
              </a:ext>
            </a:extLst>
          </p:cNvPr>
          <p:cNvSpPr/>
          <p:nvPr/>
        </p:nvSpPr>
        <p:spPr>
          <a:xfrm>
            <a:off x="5706144" y="3470887"/>
            <a:ext cx="1828800" cy="3844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8BA235-08EB-4423-BC33-FCCD9964C702}"/>
              </a:ext>
            </a:extLst>
          </p:cNvPr>
          <p:cNvSpPr/>
          <p:nvPr/>
        </p:nvSpPr>
        <p:spPr>
          <a:xfrm>
            <a:off x="5690616" y="3903265"/>
            <a:ext cx="4039211" cy="3844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0A465C20-B292-4E07-8DE7-58FF43A8433A}"/>
              </a:ext>
            </a:extLst>
          </p:cNvPr>
          <p:cNvSpPr txBox="1"/>
          <p:nvPr/>
        </p:nvSpPr>
        <p:spPr>
          <a:xfrm>
            <a:off x="585216" y="1875566"/>
            <a:ext cx="5510784" cy="400110"/>
          </a:xfrm>
          <a:prstGeom prst="rect">
            <a:avLst/>
          </a:prstGeom>
          <a:noFill/>
        </p:spPr>
        <p:txBody>
          <a:bodyPr wrap="square" rtlCol="0">
            <a:spAutoFit/>
          </a:bodyPr>
          <a:lstStyle/>
          <a:p>
            <a:r>
              <a:rPr lang="en-US" sz="2000" dirty="0"/>
              <a:t>Total unconsolidated Title IV funds: $2,080,585 </a:t>
            </a:r>
          </a:p>
        </p:txBody>
      </p:sp>
      <p:sp>
        <p:nvSpPr>
          <p:cNvPr id="14" name="Rectangle 13">
            <a:extLst>
              <a:ext uri="{FF2B5EF4-FFF2-40B4-BE49-F238E27FC236}">
                <a16:creationId xmlns:a16="http://schemas.microsoft.com/office/drawing/2014/main" id="{64D654A5-EA30-49CD-92C8-02E45D82E64D}"/>
              </a:ext>
            </a:extLst>
          </p:cNvPr>
          <p:cNvSpPr/>
          <p:nvPr/>
        </p:nvSpPr>
        <p:spPr>
          <a:xfrm>
            <a:off x="9909966" y="3935347"/>
            <a:ext cx="1828800" cy="3844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E2CAC6C-C9DC-4FF1-805C-458ECCD01F55}"/>
              </a:ext>
            </a:extLst>
          </p:cNvPr>
          <p:cNvSpPr/>
          <p:nvPr/>
        </p:nvSpPr>
        <p:spPr>
          <a:xfrm>
            <a:off x="7589978" y="4791110"/>
            <a:ext cx="1828800" cy="38448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843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4" grpId="0" animBg="1"/>
      <p:bldP spid="1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B8492-FE76-4F59-9758-B05D92100FD5}"/>
              </a:ext>
            </a:extLst>
          </p:cNvPr>
          <p:cNvSpPr>
            <a:spLocks noGrp="1"/>
          </p:cNvSpPr>
          <p:nvPr>
            <p:ph type="title"/>
          </p:nvPr>
        </p:nvSpPr>
        <p:spPr/>
        <p:txBody>
          <a:bodyPr/>
          <a:lstStyle/>
          <a:p>
            <a:r>
              <a:rPr lang="en-US" dirty="0"/>
              <a:t>Schoolwide Programs</a:t>
            </a:r>
          </a:p>
        </p:txBody>
      </p:sp>
      <p:sp>
        <p:nvSpPr>
          <p:cNvPr id="3" name="Text Placeholder 2">
            <a:extLst>
              <a:ext uri="{FF2B5EF4-FFF2-40B4-BE49-F238E27FC236}">
                <a16:creationId xmlns:a16="http://schemas.microsoft.com/office/drawing/2014/main" id="{B8878AD4-46CE-4D68-BFF4-C4ED5763A66C}"/>
              </a:ext>
            </a:extLst>
          </p:cNvPr>
          <p:cNvSpPr>
            <a:spLocks noGrp="1"/>
          </p:cNvSpPr>
          <p:nvPr>
            <p:ph type="body" sz="quarter" idx="10"/>
          </p:nvPr>
        </p:nvSpPr>
        <p:spPr>
          <a:xfrm>
            <a:off x="609600" y="1447800"/>
            <a:ext cx="10972800" cy="4343400"/>
          </a:xfrm>
        </p:spPr>
        <p:txBody>
          <a:bodyPr/>
          <a:lstStyle/>
          <a:p>
            <a:r>
              <a:rPr lang="en-US" dirty="0"/>
              <a:t>Title IV funds that have been consolidated into a Schoolwide Program “lose their identity” – as such, SWP investments that meet the intent of Title IV are not subject to Title IV budgeting requirements</a:t>
            </a:r>
          </a:p>
          <a:p>
            <a:endParaRPr lang="en-US" sz="1200" dirty="0"/>
          </a:p>
          <a:p>
            <a:r>
              <a:rPr lang="en-US" dirty="0"/>
              <a:t>Investments that meet the intent of Title IV in the SWP do not count toward budgeting requirements in Title IV</a:t>
            </a:r>
          </a:p>
          <a:p>
            <a:endParaRPr lang="en-US" dirty="0"/>
          </a:p>
          <a:p>
            <a:endParaRPr lang="en-US" dirty="0"/>
          </a:p>
        </p:txBody>
      </p:sp>
    </p:spTree>
    <p:extLst>
      <p:ext uri="{BB962C8B-B14F-4D97-AF65-F5344CB8AC3E}">
        <p14:creationId xmlns:p14="http://schemas.microsoft.com/office/powerpoint/2010/main" val="640771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B0B1C-6E56-4485-B4D0-F10DFC376698}"/>
              </a:ext>
            </a:extLst>
          </p:cNvPr>
          <p:cNvSpPr>
            <a:spLocks noGrp="1"/>
          </p:cNvSpPr>
          <p:nvPr>
            <p:ph type="title"/>
          </p:nvPr>
        </p:nvSpPr>
        <p:spPr/>
        <p:txBody>
          <a:bodyPr/>
          <a:lstStyle/>
          <a:p>
            <a:r>
              <a:rPr lang="en-US" dirty="0"/>
              <a:t>Writing a Title IV Investment </a:t>
            </a:r>
          </a:p>
        </p:txBody>
      </p:sp>
      <p:sp>
        <p:nvSpPr>
          <p:cNvPr id="3" name="Text Placeholder 2">
            <a:extLst>
              <a:ext uri="{FF2B5EF4-FFF2-40B4-BE49-F238E27FC236}">
                <a16:creationId xmlns:a16="http://schemas.microsoft.com/office/drawing/2014/main" id="{F2F6CDEF-4D56-4BFB-9A67-0601346549CF}"/>
              </a:ext>
            </a:extLst>
          </p:cNvPr>
          <p:cNvSpPr>
            <a:spLocks noGrp="1"/>
          </p:cNvSpPr>
          <p:nvPr>
            <p:ph type="body" sz="quarter" idx="10"/>
          </p:nvPr>
        </p:nvSpPr>
        <p:spPr>
          <a:xfrm>
            <a:off x="711200" y="1905000"/>
            <a:ext cx="10871200" cy="4343400"/>
          </a:xfrm>
        </p:spPr>
        <p:txBody>
          <a:bodyPr/>
          <a:lstStyle/>
          <a:p>
            <a:endParaRPr lang="en-US" dirty="0"/>
          </a:p>
          <a:p>
            <a:pPr marL="0" indent="0" algn="ctr">
              <a:buNone/>
            </a:pPr>
            <a:endParaRPr lang="en-US" dirty="0"/>
          </a:p>
          <a:p>
            <a:pPr marL="0" indent="0" algn="ctr">
              <a:buNone/>
            </a:pPr>
            <a:r>
              <a:rPr lang="en-US" dirty="0"/>
              <a:t>How do we </a:t>
            </a:r>
            <a:r>
              <a:rPr lang="en-US"/>
              <a:t>write approvable investments?</a:t>
            </a:r>
            <a:endParaRPr lang="en-US" dirty="0"/>
          </a:p>
        </p:txBody>
      </p:sp>
    </p:spTree>
    <p:extLst>
      <p:ext uri="{BB962C8B-B14F-4D97-AF65-F5344CB8AC3E}">
        <p14:creationId xmlns:p14="http://schemas.microsoft.com/office/powerpoint/2010/main" val="67427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39A18-2774-4623-8FAC-7733AB7A2F49}"/>
              </a:ext>
            </a:extLst>
          </p:cNvPr>
          <p:cNvSpPr>
            <a:spLocks noGrp="1"/>
          </p:cNvSpPr>
          <p:nvPr>
            <p:ph type="title"/>
          </p:nvPr>
        </p:nvSpPr>
        <p:spPr/>
        <p:txBody>
          <a:bodyPr/>
          <a:lstStyle/>
          <a:p>
            <a:r>
              <a:rPr lang="en-US" dirty="0"/>
              <a:t>Writing an Approvable Investment</a:t>
            </a:r>
          </a:p>
        </p:txBody>
      </p:sp>
      <p:sp>
        <p:nvSpPr>
          <p:cNvPr id="3" name="Text Placeholder 2">
            <a:extLst>
              <a:ext uri="{FF2B5EF4-FFF2-40B4-BE49-F238E27FC236}">
                <a16:creationId xmlns:a16="http://schemas.microsoft.com/office/drawing/2014/main" id="{DFBBBE18-2E31-4FF7-BD20-CB176BC188A2}"/>
              </a:ext>
            </a:extLst>
          </p:cNvPr>
          <p:cNvSpPr>
            <a:spLocks noGrp="1"/>
          </p:cNvSpPr>
          <p:nvPr>
            <p:ph type="body" sz="quarter" idx="10"/>
          </p:nvPr>
        </p:nvSpPr>
        <p:spPr>
          <a:xfrm>
            <a:off x="609600" y="1447800"/>
            <a:ext cx="10871200" cy="4800600"/>
          </a:xfrm>
        </p:spPr>
        <p:txBody>
          <a:bodyPr/>
          <a:lstStyle/>
          <a:p>
            <a:r>
              <a:rPr lang="en-US" sz="2400" dirty="0"/>
              <a:t>Allowable</a:t>
            </a:r>
          </a:p>
          <a:p>
            <a:pPr lvl="1"/>
            <a:r>
              <a:rPr lang="en-US" sz="2000" dirty="0"/>
              <a:t>It is supplemental to the basic education program?</a:t>
            </a:r>
          </a:p>
          <a:p>
            <a:pPr lvl="1"/>
            <a:r>
              <a:rPr lang="en-US" sz="2000" dirty="0"/>
              <a:t>Does it meet the intent of the Title IV program?</a:t>
            </a:r>
          </a:p>
          <a:p>
            <a:pPr lvl="1"/>
            <a:r>
              <a:rPr lang="en-US" sz="2000" dirty="0"/>
              <a:t>Allowable Uses Document</a:t>
            </a:r>
          </a:p>
          <a:p>
            <a:r>
              <a:rPr lang="en-US" sz="2400" dirty="0"/>
              <a:t>Necessary</a:t>
            </a:r>
          </a:p>
          <a:p>
            <a:pPr lvl="1"/>
            <a:r>
              <a:rPr lang="en-US" sz="2000" dirty="0"/>
              <a:t>Supported by data representing a clear need?</a:t>
            </a:r>
          </a:p>
          <a:p>
            <a:pPr lvl="1"/>
            <a:r>
              <a:rPr lang="en-US" sz="2000" dirty="0"/>
              <a:t>Comprehensive Needs Assessment/Data Inventory</a:t>
            </a:r>
          </a:p>
          <a:p>
            <a:r>
              <a:rPr lang="en-US" sz="2400" dirty="0"/>
              <a:t>Reasonable</a:t>
            </a:r>
          </a:p>
          <a:p>
            <a:pPr lvl="1"/>
            <a:r>
              <a:rPr lang="en-US" sz="2000" dirty="0"/>
              <a:t>Would a prudent person pay this amount for this item?</a:t>
            </a:r>
          </a:p>
          <a:p>
            <a:pPr lvl="1"/>
            <a:r>
              <a:rPr lang="en-US" sz="2000" dirty="0"/>
              <a:t>Provide details </a:t>
            </a:r>
          </a:p>
          <a:p>
            <a:r>
              <a:rPr lang="en-US" sz="2400" dirty="0"/>
              <a:t>Allocable</a:t>
            </a:r>
          </a:p>
          <a:p>
            <a:pPr lvl="1"/>
            <a:r>
              <a:rPr lang="en-US" sz="2000" dirty="0"/>
              <a:t>Does it benefit the funding source?</a:t>
            </a:r>
          </a:p>
          <a:p>
            <a:pPr marL="0" indent="0">
              <a:buNone/>
            </a:pPr>
            <a:endParaRPr lang="en-US" dirty="0"/>
          </a:p>
          <a:p>
            <a:pPr lvl="1"/>
            <a:endParaRPr lang="en-US" dirty="0"/>
          </a:p>
        </p:txBody>
      </p:sp>
    </p:spTree>
    <p:extLst>
      <p:ext uri="{BB962C8B-B14F-4D97-AF65-F5344CB8AC3E}">
        <p14:creationId xmlns:p14="http://schemas.microsoft.com/office/powerpoint/2010/main" val="408213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71600-CC6E-4CED-A373-3CDDFC6CF622}"/>
              </a:ext>
            </a:extLst>
          </p:cNvPr>
          <p:cNvSpPr>
            <a:spLocks noGrp="1"/>
          </p:cNvSpPr>
          <p:nvPr>
            <p:ph type="title"/>
          </p:nvPr>
        </p:nvSpPr>
        <p:spPr/>
        <p:txBody>
          <a:bodyPr/>
          <a:lstStyle/>
          <a:p>
            <a:r>
              <a:rPr lang="en-US" dirty="0"/>
              <a:t>Guiding Resources</a:t>
            </a:r>
          </a:p>
        </p:txBody>
      </p:sp>
      <p:sp>
        <p:nvSpPr>
          <p:cNvPr id="3" name="Text Placeholder 2">
            <a:extLst>
              <a:ext uri="{FF2B5EF4-FFF2-40B4-BE49-F238E27FC236}">
                <a16:creationId xmlns:a16="http://schemas.microsoft.com/office/drawing/2014/main" id="{B9311D9E-173D-4703-BF7B-6E328BA7B965}"/>
              </a:ext>
            </a:extLst>
          </p:cNvPr>
          <p:cNvSpPr>
            <a:spLocks noGrp="1"/>
          </p:cNvSpPr>
          <p:nvPr>
            <p:ph type="body" sz="quarter" idx="10"/>
          </p:nvPr>
        </p:nvSpPr>
        <p:spPr>
          <a:xfrm>
            <a:off x="605589" y="1447800"/>
            <a:ext cx="10871200" cy="4343400"/>
          </a:xfrm>
        </p:spPr>
        <p:txBody>
          <a:bodyPr/>
          <a:lstStyle/>
          <a:p>
            <a:pPr>
              <a:lnSpc>
                <a:spcPct val="150000"/>
              </a:lnSpc>
            </a:pPr>
            <a:r>
              <a:rPr lang="en-US" dirty="0"/>
              <a:t>Data Inventory</a:t>
            </a:r>
          </a:p>
          <a:p>
            <a:pPr>
              <a:lnSpc>
                <a:spcPct val="150000"/>
              </a:lnSpc>
            </a:pPr>
            <a:r>
              <a:rPr lang="en-US" dirty="0"/>
              <a:t>Title IV Allowable Uses Document</a:t>
            </a:r>
          </a:p>
          <a:p>
            <a:pPr>
              <a:lnSpc>
                <a:spcPct val="150000"/>
              </a:lnSpc>
            </a:pPr>
            <a:r>
              <a:rPr lang="en-US" dirty="0"/>
              <a:t>Writing an Approvable Investment Document </a:t>
            </a:r>
          </a:p>
          <a:p>
            <a:pPr>
              <a:lnSpc>
                <a:spcPct val="150000"/>
              </a:lnSpc>
            </a:pPr>
            <a:r>
              <a:rPr lang="en-US" dirty="0"/>
              <a:t>Title IV Non-Regulatory Guidance</a:t>
            </a:r>
          </a:p>
        </p:txBody>
      </p:sp>
    </p:spTree>
    <p:extLst>
      <p:ext uri="{BB962C8B-B14F-4D97-AF65-F5344CB8AC3E}">
        <p14:creationId xmlns:p14="http://schemas.microsoft.com/office/powerpoint/2010/main" val="15134543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928F-5AA8-44F1-96B4-43A509D5A4EF}"/>
              </a:ext>
            </a:extLst>
          </p:cNvPr>
          <p:cNvSpPr>
            <a:spLocks noGrp="1"/>
          </p:cNvSpPr>
          <p:nvPr>
            <p:ph type="title"/>
          </p:nvPr>
        </p:nvSpPr>
        <p:spPr/>
        <p:txBody>
          <a:bodyPr/>
          <a:lstStyle/>
          <a:p>
            <a:r>
              <a:rPr lang="en-US" dirty="0"/>
              <a:t>Writing Investments</a:t>
            </a:r>
          </a:p>
        </p:txBody>
      </p:sp>
      <p:sp>
        <p:nvSpPr>
          <p:cNvPr id="3" name="Text Placeholder 2">
            <a:extLst>
              <a:ext uri="{FF2B5EF4-FFF2-40B4-BE49-F238E27FC236}">
                <a16:creationId xmlns:a16="http://schemas.microsoft.com/office/drawing/2014/main" id="{2A90AAEF-BD67-45D5-8092-421D05C94D31}"/>
              </a:ext>
            </a:extLst>
          </p:cNvPr>
          <p:cNvSpPr>
            <a:spLocks noGrp="1"/>
          </p:cNvSpPr>
          <p:nvPr>
            <p:ph type="body" sz="quarter" idx="10"/>
          </p:nvPr>
        </p:nvSpPr>
        <p:spPr>
          <a:xfrm>
            <a:off x="609600" y="1447800"/>
            <a:ext cx="10871200" cy="4343400"/>
          </a:xfrm>
        </p:spPr>
        <p:txBody>
          <a:bodyPr/>
          <a:lstStyle/>
          <a:p>
            <a:pPr marL="0" indent="0">
              <a:buNone/>
            </a:pPr>
            <a:r>
              <a:rPr lang="en-US" dirty="0"/>
              <a:t>Provide a purpose: briefly describe the program objectives</a:t>
            </a:r>
          </a:p>
          <a:p>
            <a:pPr lvl="1"/>
            <a:r>
              <a:rPr lang="en-US" dirty="0"/>
              <a:t>What is the identified need that you are trying to meet?</a:t>
            </a:r>
          </a:p>
          <a:p>
            <a:pPr lvl="1"/>
            <a:r>
              <a:rPr lang="en-US" dirty="0"/>
              <a:t>What are the goals or objectives for this program?</a:t>
            </a:r>
          </a:p>
          <a:p>
            <a:pPr lvl="1"/>
            <a:r>
              <a:rPr lang="en-US" dirty="0"/>
              <a:t>How do the program objectives align with the intent of Title IV?</a:t>
            </a:r>
          </a:p>
          <a:p>
            <a:pPr marL="457200" lvl="1" indent="0">
              <a:buNone/>
            </a:pPr>
            <a:endParaRPr lang="en-US" dirty="0"/>
          </a:p>
          <a:p>
            <a:pPr marL="457200" lvl="1" indent="0" algn="ctr">
              <a:buNone/>
            </a:pPr>
            <a:r>
              <a:rPr lang="en-US" sz="3200" dirty="0"/>
              <a:t>The purpose must be more specific than stating one of the three content areas of the program</a:t>
            </a:r>
          </a:p>
          <a:p>
            <a:endParaRPr lang="en-US" sz="1200" dirty="0"/>
          </a:p>
          <a:p>
            <a:pPr marL="0" indent="0">
              <a:buNone/>
            </a:pPr>
            <a:endParaRPr lang="en-US" dirty="0"/>
          </a:p>
        </p:txBody>
      </p:sp>
    </p:spTree>
    <p:extLst>
      <p:ext uri="{BB962C8B-B14F-4D97-AF65-F5344CB8AC3E}">
        <p14:creationId xmlns:p14="http://schemas.microsoft.com/office/powerpoint/2010/main" val="1988823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1000B-8BA4-44DE-8BAF-E2C6514B84B2}"/>
              </a:ext>
            </a:extLst>
          </p:cNvPr>
          <p:cNvSpPr>
            <a:spLocks noGrp="1"/>
          </p:cNvSpPr>
          <p:nvPr>
            <p:ph type="title"/>
          </p:nvPr>
        </p:nvSpPr>
        <p:spPr/>
        <p:txBody>
          <a:bodyPr/>
          <a:lstStyle/>
          <a:p>
            <a:r>
              <a:rPr lang="en-US" dirty="0"/>
              <a:t>Writing Investments</a:t>
            </a:r>
          </a:p>
        </p:txBody>
      </p:sp>
      <p:sp>
        <p:nvSpPr>
          <p:cNvPr id="3" name="Text Placeholder 2">
            <a:extLst>
              <a:ext uri="{FF2B5EF4-FFF2-40B4-BE49-F238E27FC236}">
                <a16:creationId xmlns:a16="http://schemas.microsoft.com/office/drawing/2014/main" id="{3887C7B2-6136-4ED1-8702-2073E0F61168}"/>
              </a:ext>
            </a:extLst>
          </p:cNvPr>
          <p:cNvSpPr>
            <a:spLocks noGrp="1"/>
          </p:cNvSpPr>
          <p:nvPr>
            <p:ph type="body" sz="quarter" idx="10"/>
          </p:nvPr>
        </p:nvSpPr>
        <p:spPr/>
        <p:txBody>
          <a:bodyPr/>
          <a:lstStyle/>
          <a:p>
            <a:pPr marL="0" indent="0">
              <a:buNone/>
            </a:pPr>
            <a:r>
              <a:rPr lang="en-US" dirty="0"/>
              <a:t>Provide a description of the activity/strategy and the intended outcomes</a:t>
            </a:r>
          </a:p>
          <a:p>
            <a:pPr lvl="1"/>
            <a:r>
              <a:rPr lang="en-US" dirty="0"/>
              <a:t>What activity will you implement to meet that need?</a:t>
            </a:r>
          </a:p>
          <a:p>
            <a:pPr lvl="1"/>
            <a:r>
              <a:rPr lang="en-US" dirty="0"/>
              <a:t>What are the expected results or outcomes of implementing this activity?</a:t>
            </a:r>
          </a:p>
          <a:p>
            <a:pPr lvl="1"/>
            <a:r>
              <a:rPr lang="en-US" dirty="0"/>
              <a:t>How might this activity affect school climate, student engagement, academic achievement, etc.?</a:t>
            </a:r>
          </a:p>
          <a:p>
            <a:pPr marL="457200" lvl="1" indent="0">
              <a:buNone/>
            </a:pPr>
            <a:endParaRPr lang="en-US" dirty="0"/>
          </a:p>
          <a:p>
            <a:pPr marL="0" indent="0">
              <a:buNone/>
            </a:pPr>
            <a:endParaRPr lang="en-US" dirty="0"/>
          </a:p>
        </p:txBody>
      </p:sp>
    </p:spTree>
    <p:extLst>
      <p:ext uri="{BB962C8B-B14F-4D97-AF65-F5344CB8AC3E}">
        <p14:creationId xmlns:p14="http://schemas.microsoft.com/office/powerpoint/2010/main" val="4035399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4EB20-E69E-49AB-B927-07A760DDC71F}"/>
              </a:ext>
            </a:extLst>
          </p:cNvPr>
          <p:cNvSpPr>
            <a:spLocks noGrp="1"/>
          </p:cNvSpPr>
          <p:nvPr>
            <p:ph type="title"/>
          </p:nvPr>
        </p:nvSpPr>
        <p:spPr/>
        <p:txBody>
          <a:bodyPr/>
          <a:lstStyle/>
          <a:p>
            <a:r>
              <a:rPr lang="en-US" dirty="0"/>
              <a:t>Writing Investments</a:t>
            </a:r>
          </a:p>
        </p:txBody>
      </p:sp>
      <p:sp>
        <p:nvSpPr>
          <p:cNvPr id="3" name="Text Placeholder 2">
            <a:extLst>
              <a:ext uri="{FF2B5EF4-FFF2-40B4-BE49-F238E27FC236}">
                <a16:creationId xmlns:a16="http://schemas.microsoft.com/office/drawing/2014/main" id="{3F0BE922-471C-4C34-A446-A509FEB338DB}"/>
              </a:ext>
            </a:extLst>
          </p:cNvPr>
          <p:cNvSpPr>
            <a:spLocks noGrp="1"/>
          </p:cNvSpPr>
          <p:nvPr>
            <p:ph type="body" sz="quarter" idx="10"/>
          </p:nvPr>
        </p:nvSpPr>
        <p:spPr/>
        <p:txBody>
          <a:bodyPr/>
          <a:lstStyle/>
          <a:p>
            <a:pPr marL="0" indent="0">
              <a:buNone/>
            </a:pPr>
            <a:r>
              <a:rPr lang="en-US" dirty="0"/>
              <a:t>Provide a description of how the LEA will periodically evaluate the effectiveness of the activity</a:t>
            </a:r>
          </a:p>
          <a:p>
            <a:pPr lvl="1"/>
            <a:r>
              <a:rPr lang="en-US" dirty="0"/>
              <a:t>What specific evaluation methods will be used to measure the success of this activity?</a:t>
            </a:r>
          </a:p>
          <a:p>
            <a:pPr lvl="1"/>
            <a:endParaRPr lang="en-US" dirty="0"/>
          </a:p>
        </p:txBody>
      </p:sp>
    </p:spTree>
    <p:extLst>
      <p:ext uri="{BB962C8B-B14F-4D97-AF65-F5344CB8AC3E}">
        <p14:creationId xmlns:p14="http://schemas.microsoft.com/office/powerpoint/2010/main" val="24165365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A7A3-6A81-4944-AC14-1191A0C527F0}"/>
              </a:ext>
            </a:extLst>
          </p:cNvPr>
          <p:cNvSpPr>
            <a:spLocks noGrp="1"/>
          </p:cNvSpPr>
          <p:nvPr>
            <p:ph type="title"/>
          </p:nvPr>
        </p:nvSpPr>
        <p:spPr/>
        <p:txBody>
          <a:bodyPr/>
          <a:lstStyle/>
          <a:p>
            <a:r>
              <a:rPr lang="en-US" dirty="0"/>
              <a:t>Writing Title IV Investments</a:t>
            </a:r>
          </a:p>
        </p:txBody>
      </p:sp>
      <p:sp>
        <p:nvSpPr>
          <p:cNvPr id="3" name="Text Placeholder 2">
            <a:extLst>
              <a:ext uri="{FF2B5EF4-FFF2-40B4-BE49-F238E27FC236}">
                <a16:creationId xmlns:a16="http://schemas.microsoft.com/office/drawing/2014/main" id="{F4401BFC-DBA4-4D12-A015-ACC6472C0C00}"/>
              </a:ext>
            </a:extLst>
          </p:cNvPr>
          <p:cNvSpPr>
            <a:spLocks noGrp="1"/>
          </p:cNvSpPr>
          <p:nvPr>
            <p:ph type="body" sz="quarter" idx="10"/>
          </p:nvPr>
        </p:nvSpPr>
        <p:spPr>
          <a:xfrm>
            <a:off x="609600" y="1450848"/>
            <a:ext cx="10972800" cy="4800600"/>
          </a:xfrm>
        </p:spPr>
        <p:txBody>
          <a:bodyPr/>
          <a:lstStyle/>
          <a:p>
            <a:pPr marL="514350" indent="-514350">
              <a:buAutoNum type="arabicPeriod"/>
            </a:pPr>
            <a:r>
              <a:rPr lang="en-US" dirty="0"/>
              <a:t>“Tag” the investment (WR, SH, EUT)</a:t>
            </a:r>
          </a:p>
          <a:p>
            <a:pPr marL="514350" indent="-514350">
              <a:buFont typeface="+mj-lt"/>
              <a:buAutoNum type="arabicPeriod"/>
            </a:pPr>
            <a:endParaRPr lang="en-US" dirty="0"/>
          </a:p>
          <a:p>
            <a:pPr marL="514350" indent="-514350">
              <a:buFont typeface="+mj-lt"/>
              <a:buAutoNum type="arabicPeriod"/>
            </a:pPr>
            <a:r>
              <a:rPr lang="en-US" dirty="0"/>
              <a:t>Upload additional documentation</a:t>
            </a:r>
          </a:p>
          <a:p>
            <a:pPr marL="514350" indent="-514350">
              <a:buFont typeface="+mj-lt"/>
              <a:buAutoNum type="arabicPeriod"/>
            </a:pPr>
            <a:endParaRPr lang="en-US" dirty="0"/>
          </a:p>
          <a:p>
            <a:pPr marL="0" indent="0">
              <a:buNone/>
            </a:pPr>
            <a:r>
              <a:rPr lang="en-US" sz="2000" dirty="0"/>
              <a:t>	</a:t>
            </a:r>
          </a:p>
          <a:p>
            <a:pPr marL="0" indent="0">
              <a:buNone/>
            </a:pPr>
            <a:endParaRPr lang="en-US" dirty="0"/>
          </a:p>
          <a:p>
            <a:pPr marL="0" indent="0">
              <a:buNone/>
            </a:pPr>
            <a:endParaRPr lang="en-US" dirty="0"/>
          </a:p>
          <a:p>
            <a:pPr marL="514350" indent="-514350">
              <a:buAutoNum type="arabicPeriod"/>
            </a:pPr>
            <a:endParaRPr lang="en-US" dirty="0"/>
          </a:p>
        </p:txBody>
      </p:sp>
      <p:graphicFrame>
        <p:nvGraphicFramePr>
          <p:cNvPr id="5" name="Table 5">
            <a:extLst>
              <a:ext uri="{FF2B5EF4-FFF2-40B4-BE49-F238E27FC236}">
                <a16:creationId xmlns:a16="http://schemas.microsoft.com/office/drawing/2014/main" id="{C5BC9A16-944F-4716-9C03-901F6C0CA1FF}"/>
              </a:ext>
            </a:extLst>
          </p:cNvPr>
          <p:cNvGraphicFramePr>
            <a:graphicFrameLocks noGrp="1"/>
          </p:cNvGraphicFramePr>
          <p:nvPr>
            <p:extLst>
              <p:ext uri="{D42A27DB-BD31-4B8C-83A1-F6EECF244321}">
                <p14:modId xmlns:p14="http://schemas.microsoft.com/office/powerpoint/2010/main" val="3745687895"/>
              </p:ext>
            </p:extLst>
          </p:nvPr>
        </p:nvGraphicFramePr>
        <p:xfrm>
          <a:off x="1143000" y="3429000"/>
          <a:ext cx="9677401" cy="2057400"/>
        </p:xfrm>
        <a:graphic>
          <a:graphicData uri="http://schemas.openxmlformats.org/drawingml/2006/table">
            <a:tbl>
              <a:tblPr firstRow="1" bandRow="1">
                <a:tableStyleId>{5C22544A-7EE6-4342-B048-85BDC9FD1C3A}</a:tableStyleId>
              </a:tblPr>
              <a:tblGrid>
                <a:gridCol w="2419350">
                  <a:extLst>
                    <a:ext uri="{9D8B030D-6E8A-4147-A177-3AD203B41FA5}">
                      <a16:colId xmlns:a16="http://schemas.microsoft.com/office/drawing/2014/main" val="2058352183"/>
                    </a:ext>
                  </a:extLst>
                </a:gridCol>
                <a:gridCol w="3067050">
                  <a:extLst>
                    <a:ext uri="{9D8B030D-6E8A-4147-A177-3AD203B41FA5}">
                      <a16:colId xmlns:a16="http://schemas.microsoft.com/office/drawing/2014/main" val="3667904459"/>
                    </a:ext>
                  </a:extLst>
                </a:gridCol>
                <a:gridCol w="2286000">
                  <a:extLst>
                    <a:ext uri="{9D8B030D-6E8A-4147-A177-3AD203B41FA5}">
                      <a16:colId xmlns:a16="http://schemas.microsoft.com/office/drawing/2014/main" val="1616418835"/>
                    </a:ext>
                  </a:extLst>
                </a:gridCol>
                <a:gridCol w="1905001">
                  <a:extLst>
                    <a:ext uri="{9D8B030D-6E8A-4147-A177-3AD203B41FA5}">
                      <a16:colId xmlns:a16="http://schemas.microsoft.com/office/drawing/2014/main" val="3045622853"/>
                    </a:ext>
                  </a:extLst>
                </a:gridCol>
              </a:tblGrid>
              <a:tr h="411480">
                <a:tc>
                  <a:txBody>
                    <a:bodyPr/>
                    <a:lstStyle/>
                    <a:p>
                      <a:pPr algn="ctr"/>
                      <a:r>
                        <a:rPr lang="en-US" dirty="0"/>
                        <a:t>Investment Number</a:t>
                      </a:r>
                    </a:p>
                  </a:txBody>
                  <a:tcPr/>
                </a:tc>
                <a:tc>
                  <a:txBody>
                    <a:bodyPr/>
                    <a:lstStyle/>
                    <a:p>
                      <a:pPr algn="ctr"/>
                      <a:r>
                        <a:rPr lang="en-US" dirty="0"/>
                        <a:t>Description</a:t>
                      </a:r>
                    </a:p>
                  </a:txBody>
                  <a:tcPr/>
                </a:tc>
                <a:tc>
                  <a:txBody>
                    <a:bodyPr/>
                    <a:lstStyle/>
                    <a:p>
                      <a:pPr algn="ctr"/>
                      <a:r>
                        <a:rPr lang="en-US" dirty="0"/>
                        <a:t>Content Area</a:t>
                      </a:r>
                    </a:p>
                  </a:txBody>
                  <a:tcPr/>
                </a:tc>
                <a:tc>
                  <a:txBody>
                    <a:bodyPr/>
                    <a:lstStyle/>
                    <a:p>
                      <a:pPr algn="ctr"/>
                      <a:r>
                        <a:rPr lang="en-US" dirty="0"/>
                        <a:t>Amount</a:t>
                      </a:r>
                    </a:p>
                  </a:txBody>
                  <a:tcPr/>
                </a:tc>
                <a:extLst>
                  <a:ext uri="{0D108BD9-81ED-4DB2-BD59-A6C34878D82A}">
                    <a16:rowId xmlns:a16="http://schemas.microsoft.com/office/drawing/2014/main" val="188717911"/>
                  </a:ext>
                </a:extLst>
              </a:tr>
              <a:tr h="411480">
                <a:tc>
                  <a:txBody>
                    <a:bodyPr/>
                    <a:lstStyle/>
                    <a:p>
                      <a:pPr algn="ctr"/>
                      <a:r>
                        <a:rPr lang="en-US" sz="1600" dirty="0"/>
                        <a:t>1</a:t>
                      </a:r>
                    </a:p>
                  </a:txBody>
                  <a:tcPr/>
                </a:tc>
                <a:tc>
                  <a:txBody>
                    <a:bodyPr/>
                    <a:lstStyle/>
                    <a:p>
                      <a:pPr algn="ctr"/>
                      <a:r>
                        <a:rPr lang="en-US" sz="1600" dirty="0"/>
                        <a:t>STEM supplies</a:t>
                      </a:r>
                    </a:p>
                  </a:txBody>
                  <a:tcPr/>
                </a:tc>
                <a:tc>
                  <a:txBody>
                    <a:bodyPr/>
                    <a:lstStyle/>
                    <a:p>
                      <a:pPr algn="ctr"/>
                      <a:r>
                        <a:rPr lang="en-US" sz="1600" dirty="0"/>
                        <a:t>Well-rounded</a:t>
                      </a:r>
                    </a:p>
                  </a:txBody>
                  <a:tcPr/>
                </a:tc>
                <a:tc>
                  <a:txBody>
                    <a:bodyPr/>
                    <a:lstStyle/>
                    <a:p>
                      <a:pPr algn="ctr"/>
                      <a:r>
                        <a:rPr lang="en-US" sz="1600" dirty="0"/>
                        <a:t>$1,500</a:t>
                      </a:r>
                    </a:p>
                  </a:txBody>
                  <a:tcPr/>
                </a:tc>
                <a:extLst>
                  <a:ext uri="{0D108BD9-81ED-4DB2-BD59-A6C34878D82A}">
                    <a16:rowId xmlns:a16="http://schemas.microsoft.com/office/drawing/2014/main" val="3300135326"/>
                  </a:ext>
                </a:extLst>
              </a:tr>
              <a:tr h="411480">
                <a:tc>
                  <a:txBody>
                    <a:bodyPr/>
                    <a:lstStyle/>
                    <a:p>
                      <a:pPr algn="ctr"/>
                      <a:r>
                        <a:rPr lang="en-US" sz="1600" dirty="0"/>
                        <a:t>2</a:t>
                      </a:r>
                    </a:p>
                  </a:txBody>
                  <a:tcPr/>
                </a:tc>
                <a:tc>
                  <a:txBody>
                    <a:bodyPr/>
                    <a:lstStyle/>
                    <a:p>
                      <a:pPr algn="ctr"/>
                      <a:r>
                        <a:rPr lang="en-US" sz="1600" dirty="0"/>
                        <a:t>Trauma-informed PD</a:t>
                      </a:r>
                    </a:p>
                  </a:txBody>
                  <a:tcPr/>
                </a:tc>
                <a:tc>
                  <a:txBody>
                    <a:bodyPr/>
                    <a:lstStyle/>
                    <a:p>
                      <a:pPr algn="ctr"/>
                      <a:r>
                        <a:rPr lang="en-US" sz="1600" dirty="0"/>
                        <a:t>Safe and Healthy</a:t>
                      </a:r>
                    </a:p>
                  </a:txBody>
                  <a:tcPr/>
                </a:tc>
                <a:tc>
                  <a:txBody>
                    <a:bodyPr/>
                    <a:lstStyle/>
                    <a:p>
                      <a:pPr algn="ctr"/>
                      <a:r>
                        <a:rPr lang="en-US" sz="1600" dirty="0"/>
                        <a:t>$2,500</a:t>
                      </a:r>
                    </a:p>
                  </a:txBody>
                  <a:tcPr/>
                </a:tc>
                <a:extLst>
                  <a:ext uri="{0D108BD9-81ED-4DB2-BD59-A6C34878D82A}">
                    <a16:rowId xmlns:a16="http://schemas.microsoft.com/office/drawing/2014/main" val="2758251083"/>
                  </a:ext>
                </a:extLst>
              </a:tr>
              <a:tr h="411480">
                <a:tc>
                  <a:txBody>
                    <a:bodyPr/>
                    <a:lstStyle/>
                    <a:p>
                      <a:pPr algn="ctr"/>
                      <a:r>
                        <a:rPr lang="en-US" sz="1600" dirty="0"/>
                        <a:t>3</a:t>
                      </a:r>
                    </a:p>
                  </a:txBody>
                  <a:tcPr/>
                </a:tc>
                <a:tc>
                  <a:txBody>
                    <a:bodyPr/>
                    <a:lstStyle/>
                    <a:p>
                      <a:pPr algn="ctr"/>
                      <a:r>
                        <a:rPr lang="en-US" sz="1600" dirty="0"/>
                        <a:t>Personalized learning taskforce</a:t>
                      </a:r>
                    </a:p>
                  </a:txBody>
                  <a:tcPr/>
                </a:tc>
                <a:tc>
                  <a:txBody>
                    <a:bodyPr/>
                    <a:lstStyle/>
                    <a:p>
                      <a:pPr algn="ctr"/>
                      <a:r>
                        <a:rPr lang="en-US" sz="1600" dirty="0"/>
                        <a:t>EUT (non-infra)</a:t>
                      </a:r>
                    </a:p>
                  </a:txBody>
                  <a:tcPr/>
                </a:tc>
                <a:tc>
                  <a:txBody>
                    <a:bodyPr/>
                    <a:lstStyle/>
                    <a:p>
                      <a:pPr algn="ctr"/>
                      <a:r>
                        <a:rPr lang="en-US" sz="1600" dirty="0"/>
                        <a:t>$2,000</a:t>
                      </a:r>
                    </a:p>
                  </a:txBody>
                  <a:tcPr/>
                </a:tc>
                <a:extLst>
                  <a:ext uri="{0D108BD9-81ED-4DB2-BD59-A6C34878D82A}">
                    <a16:rowId xmlns:a16="http://schemas.microsoft.com/office/drawing/2014/main" val="3408240845"/>
                  </a:ext>
                </a:extLst>
              </a:tr>
              <a:tr h="411480">
                <a:tc>
                  <a:txBody>
                    <a:bodyPr/>
                    <a:lstStyle/>
                    <a:p>
                      <a:pPr algn="ctr"/>
                      <a:r>
                        <a:rPr lang="en-US" sz="1600" dirty="0"/>
                        <a:t>4</a:t>
                      </a:r>
                    </a:p>
                  </a:txBody>
                  <a:tcPr/>
                </a:tc>
                <a:tc>
                  <a:txBody>
                    <a:bodyPr/>
                    <a:lstStyle/>
                    <a:p>
                      <a:pPr algn="ctr"/>
                      <a:r>
                        <a:rPr lang="en-US" sz="1600" dirty="0"/>
                        <a:t>Chromebooks</a:t>
                      </a:r>
                    </a:p>
                  </a:txBody>
                  <a:tcPr/>
                </a:tc>
                <a:tc>
                  <a:txBody>
                    <a:bodyPr/>
                    <a:lstStyle/>
                    <a:p>
                      <a:pPr algn="ctr"/>
                      <a:r>
                        <a:rPr lang="en-US" sz="1600" dirty="0"/>
                        <a:t>EUT (infrastructure)</a:t>
                      </a:r>
                    </a:p>
                  </a:txBody>
                  <a:tcPr/>
                </a:tc>
                <a:tc>
                  <a:txBody>
                    <a:bodyPr/>
                    <a:lstStyle/>
                    <a:p>
                      <a:pPr algn="ctr"/>
                      <a:r>
                        <a:rPr lang="en-US" sz="1600" dirty="0"/>
                        <a:t>$4,000</a:t>
                      </a:r>
                    </a:p>
                  </a:txBody>
                  <a:tcPr/>
                </a:tc>
                <a:extLst>
                  <a:ext uri="{0D108BD9-81ED-4DB2-BD59-A6C34878D82A}">
                    <a16:rowId xmlns:a16="http://schemas.microsoft.com/office/drawing/2014/main" val="4022068464"/>
                  </a:ext>
                </a:extLst>
              </a:tr>
            </a:tbl>
          </a:graphicData>
        </a:graphic>
      </p:graphicFrame>
    </p:spTree>
    <p:extLst>
      <p:ext uri="{BB962C8B-B14F-4D97-AF65-F5344CB8AC3E}">
        <p14:creationId xmlns:p14="http://schemas.microsoft.com/office/powerpoint/2010/main" val="15170298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43BFD-B705-4FFE-8763-B23273945174}"/>
              </a:ext>
            </a:extLst>
          </p:cNvPr>
          <p:cNvSpPr>
            <a:spLocks noGrp="1"/>
          </p:cNvSpPr>
          <p:nvPr>
            <p:ph type="title"/>
          </p:nvPr>
        </p:nvSpPr>
        <p:spPr/>
        <p:txBody>
          <a:bodyPr/>
          <a:lstStyle/>
          <a:p>
            <a:r>
              <a:rPr lang="en-US" dirty="0"/>
              <a:t>Writing Title IV Investments</a:t>
            </a:r>
          </a:p>
        </p:txBody>
      </p:sp>
      <p:sp>
        <p:nvSpPr>
          <p:cNvPr id="3" name="Text Placeholder 2">
            <a:extLst>
              <a:ext uri="{FF2B5EF4-FFF2-40B4-BE49-F238E27FC236}">
                <a16:creationId xmlns:a16="http://schemas.microsoft.com/office/drawing/2014/main" id="{A3E31C97-64E6-4E67-8509-F23BE635B012}"/>
              </a:ext>
            </a:extLst>
          </p:cNvPr>
          <p:cNvSpPr>
            <a:spLocks noGrp="1"/>
          </p:cNvSpPr>
          <p:nvPr>
            <p:ph type="body" sz="quarter" idx="10"/>
          </p:nvPr>
        </p:nvSpPr>
        <p:spPr>
          <a:xfrm>
            <a:off x="1676400" y="1597152"/>
            <a:ext cx="9347200" cy="1524000"/>
          </a:xfrm>
        </p:spPr>
        <p:txBody>
          <a:bodyPr/>
          <a:lstStyle/>
          <a:p>
            <a:pPr marL="0" indent="0">
              <a:buNone/>
            </a:pPr>
            <a:r>
              <a:rPr lang="en-US" sz="2400" dirty="0"/>
              <a:t>“In order to provide safe and healthy schools to increase academic achievement, PD in trauma-informed practices.”</a:t>
            </a:r>
          </a:p>
          <a:p>
            <a:pPr marL="0" indent="0">
              <a:buNone/>
            </a:pPr>
            <a:endParaRPr lang="en-US" sz="2800" dirty="0"/>
          </a:p>
        </p:txBody>
      </p:sp>
      <p:pic>
        <p:nvPicPr>
          <p:cNvPr id="1026" name="Picture 2" descr="Red X Icon Clip Art at Clker.com - vector clip art online, royalty free &amp;  public domain">
            <a:extLst>
              <a:ext uri="{FF2B5EF4-FFF2-40B4-BE49-F238E27FC236}">
                <a16:creationId xmlns:a16="http://schemas.microsoft.com/office/drawing/2014/main" id="{FCD5616B-BD26-4663-96C5-7737AFDB12E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005" y="1600200"/>
            <a:ext cx="837142" cy="10763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reen Checkmark Clip Art at Clker.com - vector clip art online, royalty  free &amp; public domain">
            <a:extLst>
              <a:ext uri="{FF2B5EF4-FFF2-40B4-BE49-F238E27FC236}">
                <a16:creationId xmlns:a16="http://schemas.microsoft.com/office/drawing/2014/main" id="{E22D2774-B04A-4E00-83D9-AB09E7CF4DA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0940" y="4129087"/>
            <a:ext cx="1184159" cy="112871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5ED0648-31EC-491B-93D9-C5DB662E3C0D}"/>
              </a:ext>
            </a:extLst>
          </p:cNvPr>
          <p:cNvSpPr txBox="1"/>
          <p:nvPr/>
        </p:nvSpPr>
        <p:spPr>
          <a:xfrm>
            <a:off x="1676400" y="3429000"/>
            <a:ext cx="9296400" cy="2585323"/>
          </a:xfrm>
          <a:prstGeom prst="rect">
            <a:avLst/>
          </a:prstGeom>
          <a:noFill/>
        </p:spPr>
        <p:txBody>
          <a:bodyPr wrap="square" rtlCol="0">
            <a:spAutoFit/>
          </a:bodyPr>
          <a:lstStyle/>
          <a:p>
            <a:r>
              <a:rPr lang="en-US" sz="2400" dirty="0"/>
              <a:t>“SH - In order to continue building capacity of staff to support student social-emotional growth and learning in the classroom that will decrease classroom disruptions and increase time for instruction, one consultant to provide 10 hours PD in trauma-informed practices for up to 25 staff. Success to be monitored and measured by SWIS data and decrease in behavior referrals”</a:t>
            </a:r>
          </a:p>
          <a:p>
            <a:endParaRPr lang="en-US" dirty="0"/>
          </a:p>
        </p:txBody>
      </p:sp>
    </p:spTree>
    <p:extLst>
      <p:ext uri="{BB962C8B-B14F-4D97-AF65-F5344CB8AC3E}">
        <p14:creationId xmlns:p14="http://schemas.microsoft.com/office/powerpoint/2010/main" val="1130662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9B129-CBA7-4235-BC70-085A1FBB557F}"/>
              </a:ext>
            </a:extLst>
          </p:cNvPr>
          <p:cNvSpPr>
            <a:spLocks noGrp="1"/>
          </p:cNvSpPr>
          <p:nvPr>
            <p:ph type="title"/>
          </p:nvPr>
        </p:nvSpPr>
        <p:spPr/>
        <p:txBody>
          <a:bodyPr/>
          <a:lstStyle/>
          <a:p>
            <a:r>
              <a:rPr lang="en-US" dirty="0"/>
              <a:t>Title IV Requirements</a:t>
            </a:r>
          </a:p>
        </p:txBody>
      </p:sp>
      <p:sp>
        <p:nvSpPr>
          <p:cNvPr id="3" name="Text Placeholder 2">
            <a:extLst>
              <a:ext uri="{FF2B5EF4-FFF2-40B4-BE49-F238E27FC236}">
                <a16:creationId xmlns:a16="http://schemas.microsoft.com/office/drawing/2014/main" id="{586C7475-2B7A-4ECE-9CD2-F119D3B2E580}"/>
              </a:ext>
            </a:extLst>
          </p:cNvPr>
          <p:cNvSpPr>
            <a:spLocks noGrp="1"/>
          </p:cNvSpPr>
          <p:nvPr>
            <p:ph type="body" sz="quarter" idx="10"/>
          </p:nvPr>
        </p:nvSpPr>
        <p:spPr>
          <a:xfrm>
            <a:off x="609600" y="1447800"/>
            <a:ext cx="10871200" cy="4343400"/>
          </a:xfrm>
        </p:spPr>
        <p:txBody>
          <a:bodyPr/>
          <a:lstStyle/>
          <a:p>
            <a:pPr>
              <a:spcAft>
                <a:spcPts val="1200"/>
              </a:spcAft>
            </a:pPr>
            <a:r>
              <a:rPr lang="en-US" dirty="0"/>
              <a:t>Supplement not Supplant</a:t>
            </a:r>
          </a:p>
          <a:p>
            <a:pPr>
              <a:spcAft>
                <a:spcPts val="1200"/>
              </a:spcAft>
            </a:pPr>
            <a:r>
              <a:rPr lang="en-US" dirty="0"/>
              <a:t>Prioritization of schools</a:t>
            </a:r>
          </a:p>
          <a:p>
            <a:pPr>
              <a:spcAft>
                <a:spcPts val="1200"/>
              </a:spcAft>
            </a:pPr>
            <a:r>
              <a:rPr lang="en-US" dirty="0"/>
              <a:t>Stakeholder engagement</a:t>
            </a:r>
          </a:p>
          <a:p>
            <a:pPr>
              <a:spcAft>
                <a:spcPts val="1200"/>
              </a:spcAft>
            </a:pPr>
            <a:r>
              <a:rPr lang="en-US" dirty="0"/>
              <a:t>Comprehensive Needs Assessment </a:t>
            </a:r>
          </a:p>
        </p:txBody>
      </p:sp>
    </p:spTree>
    <p:extLst>
      <p:ext uri="{BB962C8B-B14F-4D97-AF65-F5344CB8AC3E}">
        <p14:creationId xmlns:p14="http://schemas.microsoft.com/office/powerpoint/2010/main" val="35035822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FDDB2-44CE-4553-ADD8-43684B300240}"/>
              </a:ext>
            </a:extLst>
          </p:cNvPr>
          <p:cNvSpPr>
            <a:spLocks noGrp="1"/>
          </p:cNvSpPr>
          <p:nvPr>
            <p:ph type="title"/>
          </p:nvPr>
        </p:nvSpPr>
        <p:spPr/>
        <p:txBody>
          <a:bodyPr/>
          <a:lstStyle/>
          <a:p>
            <a:r>
              <a:rPr lang="en-US" dirty="0"/>
              <a:t>Writing Title IV Investments</a:t>
            </a:r>
          </a:p>
        </p:txBody>
      </p:sp>
      <p:sp>
        <p:nvSpPr>
          <p:cNvPr id="3" name="Text Placeholder 2">
            <a:extLst>
              <a:ext uri="{FF2B5EF4-FFF2-40B4-BE49-F238E27FC236}">
                <a16:creationId xmlns:a16="http://schemas.microsoft.com/office/drawing/2014/main" id="{F1A6D16B-017D-462B-B0F3-8B275CD7BFC2}"/>
              </a:ext>
            </a:extLst>
          </p:cNvPr>
          <p:cNvSpPr>
            <a:spLocks noGrp="1"/>
          </p:cNvSpPr>
          <p:nvPr>
            <p:ph type="body" sz="quarter" idx="10"/>
          </p:nvPr>
        </p:nvSpPr>
        <p:spPr>
          <a:xfrm>
            <a:off x="711200" y="1600200"/>
            <a:ext cx="10871200" cy="4343400"/>
          </a:xfrm>
        </p:spPr>
        <p:txBody>
          <a:bodyPr/>
          <a:lstStyle/>
          <a:p>
            <a:r>
              <a:rPr lang="en-US" sz="2800" dirty="0"/>
              <a:t>Provide a clear objective, the activity and intended outcomes, and an evaluation method</a:t>
            </a:r>
          </a:p>
          <a:p>
            <a:r>
              <a:rPr lang="en-US" sz="2800" dirty="0"/>
              <a:t>Ensure that the investment is allowable, necessary, and reasonable</a:t>
            </a:r>
          </a:p>
          <a:p>
            <a:pPr lvl="1"/>
            <a:r>
              <a:rPr lang="en-US" sz="2400" dirty="0"/>
              <a:t>Allowable Uses document</a:t>
            </a:r>
          </a:p>
          <a:p>
            <a:pPr lvl="1"/>
            <a:r>
              <a:rPr lang="en-US" sz="2400" dirty="0"/>
              <a:t>Data Inventory</a:t>
            </a:r>
          </a:p>
          <a:p>
            <a:pPr lvl="1"/>
            <a:r>
              <a:rPr lang="en-US" sz="2400" dirty="0"/>
              <a:t>Provide details</a:t>
            </a:r>
          </a:p>
          <a:p>
            <a:r>
              <a:rPr lang="en-US" sz="2800" dirty="0"/>
              <a:t>Include information on the intended content area</a:t>
            </a:r>
          </a:p>
          <a:p>
            <a:r>
              <a:rPr lang="en-US" sz="2800" dirty="0"/>
              <a:t>Reach out with questions</a:t>
            </a:r>
          </a:p>
        </p:txBody>
      </p:sp>
    </p:spTree>
    <p:extLst>
      <p:ext uri="{BB962C8B-B14F-4D97-AF65-F5344CB8AC3E}">
        <p14:creationId xmlns:p14="http://schemas.microsoft.com/office/powerpoint/2010/main" val="26240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Questions?</a:t>
            </a:r>
          </a:p>
        </p:txBody>
      </p:sp>
      <p:pic>
        <p:nvPicPr>
          <p:cNvPr id="4" name="Picture 2" descr="Double Question Mark transparent PNG - StickPNG">
            <a:extLst>
              <a:ext uri="{FF2B5EF4-FFF2-40B4-BE49-F238E27FC236}">
                <a16:creationId xmlns:a16="http://schemas.microsoft.com/office/drawing/2014/main" id="{07F1F6A8-F3DE-487D-AB7D-6A7978498CA9}"/>
              </a:ext>
            </a:extLst>
          </p:cNvPr>
          <p:cNvPicPr>
            <a:picLocks noGrp="1" noChangeAspect="1" noChangeArrowheads="1"/>
          </p:cNvPicPr>
          <p:nvPr>
            <p:ph sz="quarter" idx="10"/>
          </p:nvPr>
        </p:nvPicPr>
        <p:blipFill>
          <a:blip r:embed="rId3">
            <a:extLst>
              <a:ext uri="{28A0092B-C50C-407E-A947-70E740481C1C}">
                <a14:useLocalDpi xmlns:a14="http://schemas.microsoft.com/office/drawing/2010/main" val="0"/>
              </a:ext>
            </a:extLst>
          </a:blip>
          <a:srcRect/>
          <a:stretch>
            <a:fillRect/>
          </a:stretch>
        </p:blipFill>
        <p:spPr bwMode="auto">
          <a:xfrm>
            <a:off x="4352925" y="1685925"/>
            <a:ext cx="3486150" cy="3486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70EE5-5542-47AF-90C8-BC52795B2265}"/>
              </a:ext>
            </a:extLst>
          </p:cNvPr>
          <p:cNvSpPr>
            <a:spLocks noGrp="1"/>
          </p:cNvSpPr>
          <p:nvPr>
            <p:ph type="title"/>
          </p:nvPr>
        </p:nvSpPr>
        <p:spPr/>
        <p:txBody>
          <a:bodyPr/>
          <a:lstStyle/>
          <a:p>
            <a:r>
              <a:rPr lang="en-US" dirty="0"/>
              <a:t>Contact Information</a:t>
            </a:r>
          </a:p>
        </p:txBody>
      </p:sp>
      <p:sp>
        <p:nvSpPr>
          <p:cNvPr id="3" name="Text Placeholder 2">
            <a:extLst>
              <a:ext uri="{FF2B5EF4-FFF2-40B4-BE49-F238E27FC236}">
                <a16:creationId xmlns:a16="http://schemas.microsoft.com/office/drawing/2014/main" id="{2C55AAC5-0E4E-4620-879F-EFFEDB2FA7F2}"/>
              </a:ext>
            </a:extLst>
          </p:cNvPr>
          <p:cNvSpPr>
            <a:spLocks noGrp="1"/>
          </p:cNvSpPr>
          <p:nvPr>
            <p:ph type="body" sz="quarter" idx="10"/>
          </p:nvPr>
        </p:nvSpPr>
        <p:spPr>
          <a:xfrm>
            <a:off x="711200" y="1447800"/>
            <a:ext cx="10871200" cy="4343400"/>
          </a:xfrm>
        </p:spPr>
        <p:txBody>
          <a:bodyPr/>
          <a:lstStyle/>
          <a:p>
            <a:pPr marL="0" indent="0" algn="ctr">
              <a:buNone/>
            </a:pPr>
            <a:endParaRPr lang="en-US" dirty="0"/>
          </a:p>
          <a:p>
            <a:pPr marL="0" indent="0" algn="ctr">
              <a:buNone/>
            </a:pPr>
            <a:r>
              <a:rPr lang="en-US" dirty="0"/>
              <a:t>Katy Preston</a:t>
            </a:r>
          </a:p>
          <a:p>
            <a:pPr marL="0" indent="0" algn="ctr">
              <a:buNone/>
            </a:pPr>
            <a:r>
              <a:rPr lang="en-US" dirty="0"/>
              <a:t>Title IV Director</a:t>
            </a:r>
          </a:p>
          <a:p>
            <a:pPr marL="0" indent="0" algn="ctr">
              <a:buNone/>
            </a:pPr>
            <a:r>
              <a:rPr lang="en-US" dirty="0">
                <a:hlinkClick r:id="rId2"/>
              </a:rPr>
              <a:t>Katy.preston@vermont.gov</a:t>
            </a:r>
            <a:r>
              <a:rPr lang="en-US" dirty="0"/>
              <a:t> </a:t>
            </a:r>
          </a:p>
          <a:p>
            <a:pPr marL="0" indent="0" algn="ctr">
              <a:buNone/>
            </a:pPr>
            <a:r>
              <a:rPr lang="en-US" dirty="0"/>
              <a:t>802-828-1468</a:t>
            </a:r>
          </a:p>
        </p:txBody>
      </p:sp>
    </p:spTree>
    <p:extLst>
      <p:ext uri="{BB962C8B-B14F-4D97-AF65-F5344CB8AC3E}">
        <p14:creationId xmlns:p14="http://schemas.microsoft.com/office/powerpoint/2010/main" val="1213808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58E67-80B2-42D6-AF23-EA15914EEC80}"/>
              </a:ext>
            </a:extLst>
          </p:cNvPr>
          <p:cNvSpPr>
            <a:spLocks noGrp="1"/>
          </p:cNvSpPr>
          <p:nvPr>
            <p:ph type="title"/>
          </p:nvPr>
        </p:nvSpPr>
        <p:spPr/>
        <p:txBody>
          <a:bodyPr/>
          <a:lstStyle/>
          <a:p>
            <a:r>
              <a:rPr lang="en-US" dirty="0"/>
              <a:t>Supplement Not Supplant</a:t>
            </a:r>
          </a:p>
        </p:txBody>
      </p:sp>
      <p:sp>
        <p:nvSpPr>
          <p:cNvPr id="3" name="Text Placeholder 2">
            <a:extLst>
              <a:ext uri="{FF2B5EF4-FFF2-40B4-BE49-F238E27FC236}">
                <a16:creationId xmlns:a16="http://schemas.microsoft.com/office/drawing/2014/main" id="{251A44B3-819F-4D86-A12A-3B8B9DDC8755}"/>
              </a:ext>
            </a:extLst>
          </p:cNvPr>
          <p:cNvSpPr>
            <a:spLocks noGrp="1"/>
          </p:cNvSpPr>
          <p:nvPr>
            <p:ph type="body" sz="quarter" idx="10"/>
          </p:nvPr>
        </p:nvSpPr>
        <p:spPr>
          <a:xfrm>
            <a:off x="609600" y="1447800"/>
            <a:ext cx="10871200" cy="4343400"/>
          </a:xfrm>
        </p:spPr>
        <p:txBody>
          <a:bodyPr/>
          <a:lstStyle/>
          <a:p>
            <a:pPr marL="0" indent="0">
              <a:buNone/>
            </a:pPr>
            <a:r>
              <a:rPr lang="en-US" sz="2800" dirty="0"/>
              <a:t>An LEA may not use these funds for the cost of activities in the three content areas if the cost of those activities would have otherwise been paid with State or local funds in the absence of Title IV funds</a:t>
            </a:r>
          </a:p>
          <a:p>
            <a:endParaRPr lang="en-US" sz="1200" dirty="0"/>
          </a:p>
          <a:p>
            <a:pPr marL="0" indent="0">
              <a:buNone/>
            </a:pPr>
            <a:r>
              <a:rPr lang="en-US" sz="2800" dirty="0"/>
              <a:t>Two presumptions of supplanting:</a:t>
            </a:r>
          </a:p>
          <a:p>
            <a:pPr lvl="1"/>
            <a:r>
              <a:rPr lang="en-US" sz="2600" dirty="0"/>
              <a:t>An activity required by Federal, State, or local law</a:t>
            </a:r>
          </a:p>
          <a:p>
            <a:pPr lvl="1"/>
            <a:r>
              <a:rPr lang="en-US" sz="2600" dirty="0"/>
              <a:t>An activity paid for with State or local funds in the prior year</a:t>
            </a:r>
          </a:p>
        </p:txBody>
      </p:sp>
    </p:spTree>
    <p:extLst>
      <p:ext uri="{BB962C8B-B14F-4D97-AF65-F5344CB8AC3E}">
        <p14:creationId xmlns:p14="http://schemas.microsoft.com/office/powerpoint/2010/main" val="1261754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9148C-72D4-4F4C-B1C7-1454CF022135}"/>
              </a:ext>
            </a:extLst>
          </p:cNvPr>
          <p:cNvSpPr>
            <a:spLocks noGrp="1"/>
          </p:cNvSpPr>
          <p:nvPr>
            <p:ph type="title"/>
          </p:nvPr>
        </p:nvSpPr>
        <p:spPr/>
        <p:txBody>
          <a:bodyPr/>
          <a:lstStyle/>
          <a:p>
            <a:r>
              <a:rPr lang="en-US" dirty="0"/>
              <a:t>Supplement Not Supplant</a:t>
            </a:r>
          </a:p>
        </p:txBody>
      </p:sp>
      <p:sp>
        <p:nvSpPr>
          <p:cNvPr id="3" name="Text Placeholder 2">
            <a:extLst>
              <a:ext uri="{FF2B5EF4-FFF2-40B4-BE49-F238E27FC236}">
                <a16:creationId xmlns:a16="http://schemas.microsoft.com/office/drawing/2014/main" id="{237A7EC6-D554-4F77-A2F9-C5B006905C9E}"/>
              </a:ext>
            </a:extLst>
          </p:cNvPr>
          <p:cNvSpPr>
            <a:spLocks noGrp="1"/>
          </p:cNvSpPr>
          <p:nvPr>
            <p:ph type="body" sz="quarter" idx="10"/>
          </p:nvPr>
        </p:nvSpPr>
        <p:spPr>
          <a:xfrm>
            <a:off x="609600" y="1447800"/>
            <a:ext cx="10871200" cy="4343400"/>
          </a:xfrm>
        </p:spPr>
        <p:txBody>
          <a:bodyPr/>
          <a:lstStyle/>
          <a:p>
            <a:pPr marL="0" indent="0">
              <a:buNone/>
            </a:pPr>
            <a:r>
              <a:rPr lang="en-US" sz="3000" dirty="0"/>
              <a:t>Ask the following questions:</a:t>
            </a:r>
          </a:p>
          <a:p>
            <a:pPr marL="457200" lvl="1" indent="0">
              <a:buNone/>
            </a:pPr>
            <a:endParaRPr lang="en-US" sz="2600" dirty="0"/>
          </a:p>
          <a:p>
            <a:pPr lvl="1">
              <a:buFont typeface="Wingdings" panose="05000000000000000000" pitchFamily="2" charset="2"/>
              <a:buChar char="§"/>
            </a:pPr>
            <a:r>
              <a:rPr lang="en-US" sz="2400" dirty="0"/>
              <a:t>Is the program required by federal, State, or local law?</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dirty="0"/>
              <a:t>Were local funds used to pay for the program in prior years?</a:t>
            </a:r>
          </a:p>
          <a:p>
            <a:pPr marL="457200" lvl="1" indent="0">
              <a:buNone/>
            </a:pPr>
            <a:endParaRPr lang="en-US" sz="2400" dirty="0"/>
          </a:p>
          <a:p>
            <a:pPr lvl="1">
              <a:buFont typeface="Wingdings" panose="05000000000000000000" pitchFamily="2" charset="2"/>
              <a:buChar char="§"/>
            </a:pPr>
            <a:r>
              <a:rPr lang="en-US" sz="2400" dirty="0"/>
              <a:t>If the LEA did not have federal funds available to conduct this activity, would the LEA still conduct it with State or local funds anyway?</a:t>
            </a:r>
          </a:p>
          <a:p>
            <a:endParaRPr lang="en-US" dirty="0"/>
          </a:p>
        </p:txBody>
      </p:sp>
    </p:spTree>
    <p:extLst>
      <p:ext uri="{BB962C8B-B14F-4D97-AF65-F5344CB8AC3E}">
        <p14:creationId xmlns:p14="http://schemas.microsoft.com/office/powerpoint/2010/main" val="3012128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DF787-D14F-4E60-9080-9B411EA02E42}"/>
              </a:ext>
            </a:extLst>
          </p:cNvPr>
          <p:cNvSpPr>
            <a:spLocks noGrp="1"/>
          </p:cNvSpPr>
          <p:nvPr>
            <p:ph type="title"/>
          </p:nvPr>
        </p:nvSpPr>
        <p:spPr/>
        <p:txBody>
          <a:bodyPr/>
          <a:lstStyle/>
          <a:p>
            <a:r>
              <a:rPr lang="en-US" dirty="0"/>
              <a:t>Prioritizing Distribution of Funds</a:t>
            </a:r>
          </a:p>
        </p:txBody>
      </p:sp>
      <p:sp>
        <p:nvSpPr>
          <p:cNvPr id="3" name="Text Placeholder 2">
            <a:extLst>
              <a:ext uri="{FF2B5EF4-FFF2-40B4-BE49-F238E27FC236}">
                <a16:creationId xmlns:a16="http://schemas.microsoft.com/office/drawing/2014/main" id="{CB211689-364C-447C-BC17-5714429B0CD4}"/>
              </a:ext>
            </a:extLst>
          </p:cNvPr>
          <p:cNvSpPr>
            <a:spLocks noGrp="1"/>
          </p:cNvSpPr>
          <p:nvPr>
            <p:ph type="body" sz="quarter" idx="10"/>
          </p:nvPr>
        </p:nvSpPr>
        <p:spPr>
          <a:xfrm>
            <a:off x="609600" y="1447800"/>
            <a:ext cx="10972800" cy="4495800"/>
          </a:xfrm>
        </p:spPr>
        <p:txBody>
          <a:bodyPr/>
          <a:lstStyle/>
          <a:p>
            <a:pPr marL="0" indent="0">
              <a:buNone/>
            </a:pPr>
            <a:r>
              <a:rPr lang="en-US" sz="2800" dirty="0"/>
              <a:t>LEAs or a consortium of LEAs must prioritize the distribution of funds to schools served by the LEA</a:t>
            </a:r>
          </a:p>
          <a:p>
            <a:pPr marL="0" indent="0">
              <a:buNone/>
            </a:pPr>
            <a:endParaRPr lang="en-US" sz="2800" dirty="0"/>
          </a:p>
          <a:p>
            <a:pPr marL="0" indent="0">
              <a:buNone/>
            </a:pPr>
            <a:r>
              <a:rPr lang="en-US" sz="2800" dirty="0"/>
              <a:t>Factors must include: </a:t>
            </a:r>
          </a:p>
          <a:p>
            <a:pPr lvl="1"/>
            <a:r>
              <a:rPr lang="en-US" sz="2400" dirty="0"/>
              <a:t>Schools with the greatest need</a:t>
            </a:r>
          </a:p>
          <a:p>
            <a:pPr lvl="1"/>
            <a:r>
              <a:rPr lang="en-US" sz="2400" dirty="0"/>
              <a:t>Schools with the highest numbers of students from low income families</a:t>
            </a:r>
          </a:p>
          <a:p>
            <a:pPr lvl="1"/>
            <a:r>
              <a:rPr lang="en-US" sz="2400" dirty="0"/>
              <a:t>Schools identified for comprehensive support and improvement under Title I</a:t>
            </a:r>
          </a:p>
          <a:p>
            <a:pPr lvl="1"/>
            <a:r>
              <a:rPr lang="en-US" sz="2400" dirty="0"/>
              <a:t>Schools implementing targeted (equity) support and improvement plans under Title I</a:t>
            </a:r>
          </a:p>
          <a:p>
            <a:pPr lvl="1"/>
            <a:r>
              <a:rPr lang="en-US" sz="2400" dirty="0"/>
              <a:t>Schools identified as persistently dangerous</a:t>
            </a:r>
            <a:endParaRPr lang="en-US" dirty="0"/>
          </a:p>
        </p:txBody>
      </p:sp>
    </p:spTree>
    <p:extLst>
      <p:ext uri="{BB962C8B-B14F-4D97-AF65-F5344CB8AC3E}">
        <p14:creationId xmlns:p14="http://schemas.microsoft.com/office/powerpoint/2010/main" val="1059466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1717-2C71-443E-B99A-17E7CCC6CB80}"/>
              </a:ext>
            </a:extLst>
          </p:cNvPr>
          <p:cNvSpPr>
            <a:spLocks noGrp="1"/>
          </p:cNvSpPr>
          <p:nvPr>
            <p:ph type="title"/>
          </p:nvPr>
        </p:nvSpPr>
        <p:spPr/>
        <p:txBody>
          <a:bodyPr>
            <a:noAutofit/>
          </a:bodyPr>
          <a:lstStyle/>
          <a:p>
            <a:r>
              <a:rPr lang="en-US" dirty="0"/>
              <a:t>Stakeholder Engagement Process</a:t>
            </a:r>
          </a:p>
        </p:txBody>
      </p:sp>
      <p:sp>
        <p:nvSpPr>
          <p:cNvPr id="5" name="Text Placeholder 4">
            <a:extLst>
              <a:ext uri="{FF2B5EF4-FFF2-40B4-BE49-F238E27FC236}">
                <a16:creationId xmlns:a16="http://schemas.microsoft.com/office/drawing/2014/main" id="{23B7965F-FF2C-4802-BF7F-34E1FFB50FF3}"/>
              </a:ext>
            </a:extLst>
          </p:cNvPr>
          <p:cNvSpPr>
            <a:spLocks noGrp="1"/>
          </p:cNvSpPr>
          <p:nvPr>
            <p:ph type="body" sz="quarter" idx="10"/>
          </p:nvPr>
        </p:nvSpPr>
        <p:spPr>
          <a:xfrm>
            <a:off x="609600" y="1447800"/>
            <a:ext cx="10871200" cy="4343400"/>
          </a:xfrm>
        </p:spPr>
        <p:txBody>
          <a:bodyPr numCol="1"/>
          <a:lstStyle/>
          <a:p>
            <a:pPr marL="0" indent="0">
              <a:buNone/>
            </a:pPr>
            <a:r>
              <a:rPr lang="en-US" sz="2400" dirty="0"/>
              <a:t>During the design and development of applications, an LEA or a consortium of LEAs must engage in consultation with stakeholders</a:t>
            </a:r>
          </a:p>
          <a:p>
            <a:pPr marL="0" indent="0">
              <a:buNone/>
            </a:pPr>
            <a:endParaRPr lang="en-US" sz="1050" dirty="0"/>
          </a:p>
          <a:p>
            <a:pPr marL="0" indent="0">
              <a:buNone/>
            </a:pPr>
            <a:r>
              <a:rPr lang="en-US" sz="2400" dirty="0"/>
              <a:t>Stakeholders to be consulted on the LEA’s application must include, but are not limited to:</a:t>
            </a:r>
          </a:p>
          <a:p>
            <a:pPr lvl="1"/>
            <a:r>
              <a:rPr lang="en-US" sz="2000" dirty="0"/>
              <a:t>Parents</a:t>
            </a:r>
          </a:p>
          <a:p>
            <a:pPr lvl="1"/>
            <a:r>
              <a:rPr lang="en-US" sz="2000" dirty="0"/>
              <a:t>Teachers</a:t>
            </a:r>
          </a:p>
          <a:p>
            <a:pPr lvl="1"/>
            <a:r>
              <a:rPr lang="en-US" sz="2000" dirty="0"/>
              <a:t>Specialized instructional support personnel</a:t>
            </a:r>
          </a:p>
          <a:p>
            <a:pPr lvl="1"/>
            <a:r>
              <a:rPr lang="en-US" sz="2000" dirty="0"/>
              <a:t>Principals</a:t>
            </a:r>
          </a:p>
          <a:p>
            <a:pPr lvl="1"/>
            <a:r>
              <a:rPr lang="en-US" sz="2000" dirty="0"/>
              <a:t>Local government representatives</a:t>
            </a:r>
          </a:p>
          <a:p>
            <a:pPr lvl="1"/>
            <a:r>
              <a:rPr lang="en-US" sz="2000" dirty="0"/>
              <a:t>Students</a:t>
            </a:r>
          </a:p>
          <a:p>
            <a:pPr lvl="1"/>
            <a:r>
              <a:rPr lang="en-US" sz="2000" dirty="0"/>
              <a:t>School leaders</a:t>
            </a:r>
          </a:p>
          <a:p>
            <a:pPr lvl="1"/>
            <a:r>
              <a:rPr lang="en-US" sz="2000" dirty="0"/>
              <a:t>Community-based organizations</a:t>
            </a:r>
            <a:endParaRPr lang="en-US" sz="2400" dirty="0"/>
          </a:p>
        </p:txBody>
      </p:sp>
    </p:spTree>
    <p:extLst>
      <p:ext uri="{BB962C8B-B14F-4D97-AF65-F5344CB8AC3E}">
        <p14:creationId xmlns:p14="http://schemas.microsoft.com/office/powerpoint/2010/main" val="1703036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6AD95-A44C-4D74-B1B0-BB07C1618430}"/>
              </a:ext>
            </a:extLst>
          </p:cNvPr>
          <p:cNvSpPr>
            <a:spLocks noGrp="1"/>
          </p:cNvSpPr>
          <p:nvPr>
            <p:ph type="title"/>
          </p:nvPr>
        </p:nvSpPr>
        <p:spPr/>
        <p:txBody>
          <a:bodyPr/>
          <a:lstStyle/>
          <a:p>
            <a:r>
              <a:rPr lang="en-US" dirty="0"/>
              <a:t>Comprehensive Needs Assessment</a:t>
            </a:r>
          </a:p>
        </p:txBody>
      </p:sp>
      <p:sp>
        <p:nvSpPr>
          <p:cNvPr id="3" name="Text Placeholder 2">
            <a:extLst>
              <a:ext uri="{FF2B5EF4-FFF2-40B4-BE49-F238E27FC236}">
                <a16:creationId xmlns:a16="http://schemas.microsoft.com/office/drawing/2014/main" id="{086F90F5-9158-4F87-9531-DFA46DA23E99}"/>
              </a:ext>
            </a:extLst>
          </p:cNvPr>
          <p:cNvSpPr>
            <a:spLocks noGrp="1"/>
          </p:cNvSpPr>
          <p:nvPr>
            <p:ph type="body" sz="quarter" idx="10"/>
          </p:nvPr>
        </p:nvSpPr>
        <p:spPr>
          <a:xfrm>
            <a:off x="609600" y="1447800"/>
            <a:ext cx="10871200" cy="4343400"/>
          </a:xfrm>
        </p:spPr>
        <p:txBody>
          <a:bodyPr/>
          <a:lstStyle/>
          <a:p>
            <a:pPr marL="0" indent="0">
              <a:buNone/>
            </a:pPr>
            <a:r>
              <a:rPr lang="en-US" dirty="0"/>
              <a:t>An LEA that receives at least $30,000 in Title IV funds must conduct a comprehensive needs assessment</a:t>
            </a:r>
          </a:p>
          <a:p>
            <a:pPr lvl="1"/>
            <a:r>
              <a:rPr lang="en-US" dirty="0"/>
              <a:t>Must focus on the 3 content areas</a:t>
            </a:r>
          </a:p>
          <a:p>
            <a:pPr lvl="1"/>
            <a:r>
              <a:rPr lang="en-US" dirty="0"/>
              <a:t>Must include timely and meaningful consultation with stakeholders</a:t>
            </a:r>
          </a:p>
          <a:p>
            <a:pPr lvl="1"/>
            <a:r>
              <a:rPr lang="en-US" dirty="0"/>
              <a:t>Must examine relevant data to understand students’ and schools’ needs</a:t>
            </a:r>
          </a:p>
        </p:txBody>
      </p:sp>
    </p:spTree>
    <p:extLst>
      <p:ext uri="{BB962C8B-B14F-4D97-AF65-F5344CB8AC3E}">
        <p14:creationId xmlns:p14="http://schemas.microsoft.com/office/powerpoint/2010/main" val="767441456"/>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2" ma:contentTypeDescription="Create a new document." ma:contentTypeScope="" ma:versionID="36280ed91f61375594fea273fd44bb62">
  <xsd:schema xmlns:xsd="http://www.w3.org/2001/XMLSchema" xmlns:xs="http://www.w3.org/2001/XMLSchema" xmlns:p="http://schemas.microsoft.com/office/2006/metadata/properties" xmlns:ns1="http://schemas.microsoft.com/sharepoint/v3" xmlns:ns3="d80a4d8e-4e6b-4d9d-8f1a-ff0104432a35" xmlns:ns4="f589ccea-3ba2-4c0c-a515-510e0f56592f" targetNamespace="http://schemas.microsoft.com/office/2006/metadata/properties" ma:root="true" ma:fieldsID="6f521704c45c8cda87a858ced243b679" ns1:_="" ns3:_="" ns4:_="">
    <xsd:import namespace="http://schemas.microsoft.com/sharepoint/v3"/>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084D575-D9FC-4C6C-8D7A-CF3B9B00D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2068D6-7762-41B0-A821-745CD8442B6D}">
  <ds:schemaRefs>
    <ds:schemaRef ds:uri="http://schemas.microsoft.com/sharepoint/v3/contenttype/forms"/>
  </ds:schemaRefs>
</ds:datastoreItem>
</file>

<file path=customXml/itemProps3.xml><?xml version="1.0" encoding="utf-8"?>
<ds:datastoreItem xmlns:ds="http://schemas.openxmlformats.org/officeDocument/2006/customXml" ds:itemID="{2730A512-EEE0-471D-AC80-E0B959EE3B0E}">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edu-aoe-power-point-presentation</Template>
  <TotalTime>6985</TotalTime>
  <Words>2164</Words>
  <Application>Microsoft Office PowerPoint</Application>
  <PresentationFormat>Widescreen</PresentationFormat>
  <Paragraphs>321</Paragraphs>
  <Slides>42</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Franklin Gothic Book</vt:lpstr>
      <vt:lpstr>Palatino Linotype</vt:lpstr>
      <vt:lpstr>Wingdings</vt:lpstr>
      <vt:lpstr>Custom Design</vt:lpstr>
      <vt:lpstr>Title IV, Part A Overview</vt:lpstr>
      <vt:lpstr>Today’s topics</vt:lpstr>
      <vt:lpstr>Title IV, Part A:  Student Support and Academic Enrichment Program</vt:lpstr>
      <vt:lpstr>Title IV Requirements</vt:lpstr>
      <vt:lpstr>Supplement Not Supplant</vt:lpstr>
      <vt:lpstr>Supplement Not Supplant</vt:lpstr>
      <vt:lpstr>Prioritizing Distribution of Funds</vt:lpstr>
      <vt:lpstr>Stakeholder Engagement Process</vt:lpstr>
      <vt:lpstr>Comprehensive Needs Assessment</vt:lpstr>
      <vt:lpstr>Leveraging Federal, State and Local Resources</vt:lpstr>
      <vt:lpstr>Title IV Allowable Uses </vt:lpstr>
      <vt:lpstr>Allowable Uses</vt:lpstr>
      <vt:lpstr>Well-Rounded Educational Opportunities</vt:lpstr>
      <vt:lpstr>Well-Rounded: Allowable Uses</vt:lpstr>
      <vt:lpstr>Safe and Healthy Students</vt:lpstr>
      <vt:lpstr>Safe &amp; Healthy Students: Allowable Uses</vt:lpstr>
      <vt:lpstr>Safe and Healthy Students: Parent Permission</vt:lpstr>
      <vt:lpstr>Safe and Healthy Students: Parent Permission</vt:lpstr>
      <vt:lpstr>Effective Use of Technology</vt:lpstr>
      <vt:lpstr>Effective Use of Technology</vt:lpstr>
      <vt:lpstr>Effective Use of Technology: Special Rule</vt:lpstr>
      <vt:lpstr>Effective Use of Technology: Allowable Uses</vt:lpstr>
      <vt:lpstr>Title IV Budgeting Requirements</vt:lpstr>
      <vt:lpstr>Budgeting Requirements</vt:lpstr>
      <vt:lpstr>Budgeting Requirements</vt:lpstr>
      <vt:lpstr>Title IV, Part A Special Rule: EUT</vt:lpstr>
      <vt:lpstr>Distribution Requirements: More than $30,000</vt:lpstr>
      <vt:lpstr>Distribution Requirements: Under $30,000</vt:lpstr>
      <vt:lpstr>Calculating Budgeting Requirements in GMS</vt:lpstr>
      <vt:lpstr>Calculating Budgeting Requirements in GMS </vt:lpstr>
      <vt:lpstr>Schoolwide Programs</vt:lpstr>
      <vt:lpstr>Writing a Title IV Investment </vt:lpstr>
      <vt:lpstr>Writing an Approvable Investment</vt:lpstr>
      <vt:lpstr>Guiding Resources</vt:lpstr>
      <vt:lpstr>Writing Investments</vt:lpstr>
      <vt:lpstr>Writing Investments</vt:lpstr>
      <vt:lpstr>Writing Investments</vt:lpstr>
      <vt:lpstr>Writing Title IV Investments</vt:lpstr>
      <vt:lpstr>Writing Title IV Investments</vt:lpstr>
      <vt:lpstr>Writing Title IV Investments</vt:lpstr>
      <vt:lpstr>Questions?</vt:lpstr>
      <vt:lpstr>Contact Information</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Vermont Agency of Education</dc:creator>
  <cp:lastModifiedBy>Graves, Amber</cp:lastModifiedBy>
  <cp:revision>116</cp:revision>
  <cp:lastPrinted>2016-09-12T19:36:10Z</cp:lastPrinted>
  <dcterms:created xsi:type="dcterms:W3CDTF">2016-07-25T13:30:01Z</dcterms:created>
  <dcterms:modified xsi:type="dcterms:W3CDTF">2020-12-10T21:42:33Z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