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50"/>
  </p:notesMasterIdLst>
  <p:handoutMasterIdLst>
    <p:handoutMasterId r:id="rId51"/>
  </p:handoutMasterIdLst>
  <p:sldIdLst>
    <p:sldId id="256" r:id="rId2"/>
    <p:sldId id="264" r:id="rId3"/>
    <p:sldId id="281" r:id="rId4"/>
    <p:sldId id="265" r:id="rId5"/>
    <p:sldId id="290" r:id="rId6"/>
    <p:sldId id="289" r:id="rId7"/>
    <p:sldId id="322" r:id="rId8"/>
    <p:sldId id="330" r:id="rId9"/>
    <p:sldId id="331" r:id="rId10"/>
    <p:sldId id="292" r:id="rId11"/>
    <p:sldId id="307" r:id="rId12"/>
    <p:sldId id="286" r:id="rId13"/>
    <p:sldId id="266" r:id="rId14"/>
    <p:sldId id="259" r:id="rId15"/>
    <p:sldId id="294" r:id="rId16"/>
    <p:sldId id="295" r:id="rId17"/>
    <p:sldId id="313" r:id="rId18"/>
    <p:sldId id="263" r:id="rId19"/>
    <p:sldId id="324" r:id="rId20"/>
    <p:sldId id="302" r:id="rId21"/>
    <p:sldId id="296" r:id="rId22"/>
    <p:sldId id="333" r:id="rId23"/>
    <p:sldId id="337" r:id="rId24"/>
    <p:sldId id="338" r:id="rId25"/>
    <p:sldId id="287" r:id="rId26"/>
    <p:sldId id="267" r:id="rId27"/>
    <p:sldId id="278" r:id="rId28"/>
    <p:sldId id="291" r:id="rId29"/>
    <p:sldId id="335" r:id="rId30"/>
    <p:sldId id="336" r:id="rId31"/>
    <p:sldId id="279" r:id="rId32"/>
    <p:sldId id="304" r:id="rId33"/>
    <p:sldId id="332" r:id="rId34"/>
    <p:sldId id="323" r:id="rId35"/>
    <p:sldId id="288" r:id="rId36"/>
    <p:sldId id="268" r:id="rId37"/>
    <p:sldId id="282" r:id="rId38"/>
    <p:sldId id="309" r:id="rId39"/>
    <p:sldId id="274" r:id="rId40"/>
    <p:sldId id="325" r:id="rId41"/>
    <p:sldId id="303" r:id="rId42"/>
    <p:sldId id="326" r:id="rId43"/>
    <p:sldId id="327" r:id="rId44"/>
    <p:sldId id="328" r:id="rId45"/>
    <p:sldId id="329" r:id="rId46"/>
    <p:sldId id="258" r:id="rId47"/>
    <p:sldId id="308" r:id="rId48"/>
    <p:sldId id="301" r:id="rId49"/>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eston, Katy" initials="PK" lastIdx="13" clrIdx="0">
    <p:extLst>
      <p:ext uri="{19B8F6BF-5375-455C-9EA6-DF929625EA0E}">
        <p15:presenceInfo xmlns:p15="http://schemas.microsoft.com/office/powerpoint/2012/main" userId="S::Katy.Preston@vermont.gov::d6a67ae8-918b-4744-a017-095b7534a8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FFFF66"/>
    <a:srgbClr val="FFCC66"/>
    <a:srgbClr val="FF9933"/>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90E345-350E-48A1-B7C3-B7C135795DF6}" v="4345" dt="2021-10-19T15:15:58.9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987" autoAdjust="0"/>
  </p:normalViewPr>
  <p:slideViewPr>
    <p:cSldViewPr snapToGrid="0">
      <p:cViewPr varScale="1">
        <p:scale>
          <a:sx n="56" d="100"/>
          <a:sy n="56" d="100"/>
        </p:scale>
        <p:origin x="1272" y="7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E43BAD2-912A-4852-AA21-1A049AD7ECE2}" type="datetimeFigureOut">
              <a:rPr lang="en-US" smtClean="0"/>
              <a:t>10/19/2021</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11791F8-FF65-4855-B77D-9162C3A1E42D}" type="slidenum">
              <a:rPr lang="en-US" smtClean="0"/>
              <a:t>‹#›</a:t>
            </a:fld>
            <a:endParaRPr lang="en-US"/>
          </a:p>
        </p:txBody>
      </p:sp>
    </p:spTree>
    <p:extLst>
      <p:ext uri="{BB962C8B-B14F-4D97-AF65-F5344CB8AC3E}">
        <p14:creationId xmlns:p14="http://schemas.microsoft.com/office/powerpoint/2010/main" val="199299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10/19/2021</a:t>
            </a:fld>
            <a:endParaRPr lang="en-US"/>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92" tIns="46246" rIns="92492" bIns="46246" rtlCol="0" anchor="ctr"/>
          <a:lstStyle/>
          <a:p>
            <a:pPr lvl="0"/>
            <a:endParaRPr lang="en-US" noProof="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a:t>
            </a:fld>
            <a:endParaRPr lang="en-US" altLang="en-US"/>
          </a:p>
        </p:txBody>
      </p:sp>
    </p:spTree>
    <p:extLst>
      <p:ext uri="{BB962C8B-B14F-4D97-AF65-F5344CB8AC3E}">
        <p14:creationId xmlns:p14="http://schemas.microsoft.com/office/powerpoint/2010/main" val="3363164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14</a:t>
            </a:fld>
            <a:endParaRPr lang="en-US" altLang="en-US"/>
          </a:p>
        </p:txBody>
      </p:sp>
    </p:spTree>
    <p:extLst>
      <p:ext uri="{BB962C8B-B14F-4D97-AF65-F5344CB8AC3E}">
        <p14:creationId xmlns:p14="http://schemas.microsoft.com/office/powerpoint/2010/main" val="16522077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A well-rounded education should engage students across a variety of subjects, that may include literacy, math, science, technology, engineering, foreign languages, history, art, geography, music, health, etc.</a:t>
            </a:r>
          </a:p>
          <a:p>
            <a:pPr marL="742950" marR="0" lvl="1" indent="-285750">
              <a:lnSpc>
                <a:spcPct val="107000"/>
              </a:lnSpc>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Calibri" panose="020F0502020204030204" pitchFamily="34" charset="0"/>
                <a:cs typeface="Times New Roman" panose="02020603050405020304" pitchFamily="18" charset="0"/>
              </a:rPr>
              <a:t>How is the activity enriching the curriculum or adding additional supports to ensure success for all students? How is it above and beyond what is required for the basic education program? Is it supporting cross-disciplinary approaches? Etc.</a:t>
            </a:r>
          </a:p>
          <a:p>
            <a:pPr marL="742950" marR="0" lvl="1" indent="-285750">
              <a:lnSpc>
                <a:spcPct val="107000"/>
              </a:lnSpc>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Calibri" panose="020F0502020204030204" pitchFamily="34" charset="0"/>
                <a:cs typeface="Times New Roman" panose="02020603050405020304" pitchFamily="18" charset="0"/>
              </a:rPr>
              <a:t>How is it supported by your data?</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There can be significant overlap between the Title IV content areas – investments that could fall under either well-rounded and safe/healthy, or well-rounded and effective use of technology</a:t>
            </a:r>
          </a:p>
          <a:p>
            <a:pPr marL="800100" marR="0" lvl="1"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Example: Investment for a software platform that supports equitable access to post-secondary opportunities and helps students align college and career interests and goals – this could fall under EUT (tools for planning for future education) OR well-rounded (college and career readiness). The content area will </a:t>
            </a:r>
            <a:r>
              <a:rPr lang="en-US" sz="1100" u="none" dirty="0">
                <a:effectLst/>
                <a:latin typeface="Calibri" panose="020F0502020204030204" pitchFamily="34" charset="0"/>
                <a:ea typeface="Calibri" panose="020F0502020204030204" pitchFamily="34" charset="0"/>
                <a:cs typeface="Times New Roman" panose="02020603050405020304" pitchFamily="18" charset="0"/>
              </a:rPr>
              <a:t>depend on your data, results of stakeholder engagement, and the wording of the investment (i.e., what is the purpose or intent of the activity?)</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As always, the flexibility here will depend on the wording of the investment (both the purpose and activity), data to support that need, and input from stakeholders</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15</a:t>
            </a:fld>
            <a:endParaRPr lang="en-US" altLang="en-US"/>
          </a:p>
        </p:txBody>
      </p:sp>
    </p:spTree>
    <p:extLst>
      <p:ext uri="{BB962C8B-B14F-4D97-AF65-F5344CB8AC3E}">
        <p14:creationId xmlns:p14="http://schemas.microsoft.com/office/powerpoint/2010/main" val="875341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sz="1200" dirty="0"/>
              <a:t>Schools that identify and include specific mental health services for students increase the likelihood of students’ academic success</a:t>
            </a:r>
          </a:p>
          <a:p>
            <a:endParaRPr lang="en-US" sz="1200" dirty="0"/>
          </a:p>
          <a:p>
            <a:r>
              <a:rPr lang="en-US" sz="1200" dirty="0"/>
              <a:t>Section 4108 (safe and healthy students) funds can be used for a wide array of programs and activities that directly support student health and wellness, as well as professional development and training for school personnel</a:t>
            </a:r>
          </a:p>
          <a:p>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Allowable uses under safe and healthy students content area fall into two broad categories: </a:t>
            </a:r>
            <a:r>
              <a:rPr lang="en-US" sz="1800" dirty="0">
                <a:effectLst/>
                <a:latin typeface="Calibri" panose="020F0502020204030204" pitchFamily="34" charset="0"/>
                <a:ea typeface="Calibri" panose="020F0502020204030204" pitchFamily="34" charset="0"/>
                <a:cs typeface="Times New Roman" panose="02020603050405020304" pitchFamily="18" charset="0"/>
              </a:rPr>
              <a:t>learning environment and the physical and mental health of students</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16</a:t>
            </a:fld>
            <a:endParaRPr lang="en-US" altLang="en-US"/>
          </a:p>
        </p:txBody>
      </p:sp>
    </p:spTree>
    <p:extLst>
      <p:ext uri="{BB962C8B-B14F-4D97-AF65-F5344CB8AC3E}">
        <p14:creationId xmlns:p14="http://schemas.microsoft.com/office/powerpoint/2010/main" val="3886697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17</a:t>
            </a:fld>
            <a:endParaRPr lang="en-US" altLang="en-US"/>
          </a:p>
        </p:txBody>
      </p:sp>
    </p:spTree>
    <p:extLst>
      <p:ext uri="{BB962C8B-B14F-4D97-AF65-F5344CB8AC3E}">
        <p14:creationId xmlns:p14="http://schemas.microsoft.com/office/powerpoint/2010/main" val="2383255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Purpose: Improving how technology is used in the classroom to increase student academic achievement – the focus is on improving the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practice</a:t>
            </a:r>
            <a:r>
              <a:rPr lang="en-US" sz="1800" u="none" dirty="0">
                <a:effectLst/>
                <a:latin typeface="Calibri" panose="020F0502020204030204" pitchFamily="34" charset="0"/>
                <a:ea typeface="Calibri" panose="020F0502020204030204" pitchFamily="34" charset="0"/>
                <a:cs typeface="Times New Roman" panose="02020603050405020304" pitchFamily="18" charset="0"/>
              </a:rPr>
              <a:t>; there is some allowability for supplies, but the intent is to build capacity and success through training and PD</a:t>
            </a:r>
          </a:p>
          <a:p>
            <a:endParaRPr lang="en-US" dirty="0"/>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18</a:t>
            </a:fld>
            <a:endParaRPr lang="en-US" altLang="en-US"/>
          </a:p>
        </p:txBody>
      </p:sp>
    </p:spTree>
    <p:extLst>
      <p:ext uri="{BB962C8B-B14F-4D97-AF65-F5344CB8AC3E}">
        <p14:creationId xmlns:p14="http://schemas.microsoft.com/office/powerpoint/2010/main" val="428165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a:effectLst/>
                <a:latin typeface="Calibri" panose="020F0502020204030204" pitchFamily="34" charset="0"/>
                <a:ea typeface="Calibri" panose="020F0502020204030204" pitchFamily="34" charset="0"/>
                <a:cs typeface="Times New Roman" panose="02020603050405020304" pitchFamily="18" charset="0"/>
              </a:rPr>
              <a:t>In order for technology to be most effective, educators must have the knowledge and skills to take full advantage of technology-rich learning environments</a:t>
            </a:r>
          </a:p>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20</a:t>
            </a:fld>
            <a:endParaRPr lang="en-US" altLang="en-US"/>
          </a:p>
        </p:txBody>
      </p:sp>
    </p:spTree>
    <p:extLst>
      <p:ext uri="{BB962C8B-B14F-4D97-AF65-F5344CB8AC3E}">
        <p14:creationId xmlns:p14="http://schemas.microsoft.com/office/powerpoint/2010/main" val="3337806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21</a:t>
            </a:fld>
            <a:endParaRPr lang="en-US" altLang="en-US"/>
          </a:p>
        </p:txBody>
      </p:sp>
    </p:spTree>
    <p:extLst>
      <p:ext uri="{BB962C8B-B14F-4D97-AF65-F5344CB8AC3E}">
        <p14:creationId xmlns:p14="http://schemas.microsoft.com/office/powerpoint/2010/main" val="1739320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sz="2400" dirty="0"/>
              <a:t>Necessary</a:t>
            </a:r>
          </a:p>
          <a:p>
            <a:pPr marL="800100" lvl="1" indent="-342900">
              <a:buFont typeface="Arial" panose="020B0604020202020204" pitchFamily="34" charset="0"/>
              <a:buChar char="•"/>
            </a:pPr>
            <a:r>
              <a:rPr lang="en-US" sz="2000" dirty="0"/>
              <a:t>Is the proposed activity supported by data representing a clear need? – Support the need for the activity in the Data Inventory</a:t>
            </a:r>
          </a:p>
          <a:p>
            <a:pPr marL="342900" indent="-342900">
              <a:buFont typeface="Arial" panose="020B0604020202020204" pitchFamily="34" charset="0"/>
              <a:buChar char="•"/>
            </a:pPr>
            <a:r>
              <a:rPr lang="en-US" sz="2400" dirty="0"/>
              <a:t>Reasonable</a:t>
            </a:r>
          </a:p>
          <a:p>
            <a:pPr marL="800100" lvl="1" indent="-342900">
              <a:buFont typeface="Arial" panose="020B0604020202020204" pitchFamily="34" charset="0"/>
              <a:buChar char="•"/>
            </a:pPr>
            <a:r>
              <a:rPr lang="en-US" sz="2000" dirty="0"/>
              <a:t>Would a prudent person pay this amount for this item? - Provide details, as appropriate</a:t>
            </a:r>
          </a:p>
          <a:p>
            <a:pPr marL="800100" lvl="1" indent="-34290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Example: Are you budgeting $10,000 for 50 devices or 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buFont typeface="Arial" panose="020B0604020202020204" pitchFamily="34" charset="0"/>
              <a:buChar char="•"/>
            </a:pPr>
            <a:r>
              <a:rPr lang="en-US" sz="2000" dirty="0">
                <a:effectLst/>
                <a:latin typeface="Calibri" panose="020F0502020204030204" pitchFamily="34" charset="0"/>
                <a:cs typeface="Times New Roman" panose="02020603050405020304" pitchFamily="18" charset="0"/>
              </a:rPr>
              <a:t>Example: If budgeting $50,000 for PD activity, how many people are participating, for how many days, with how many consultants, etc.?</a:t>
            </a:r>
            <a:endParaRPr lang="en-US" sz="2000" dirty="0"/>
          </a:p>
          <a:p>
            <a:pPr marL="342900" indent="-342900">
              <a:buFont typeface="Arial" panose="020B0604020202020204" pitchFamily="34" charset="0"/>
              <a:buChar char="•"/>
            </a:pPr>
            <a:r>
              <a:rPr lang="en-US" sz="2400" dirty="0"/>
              <a:t>Allocable</a:t>
            </a:r>
          </a:p>
          <a:p>
            <a:pPr marL="800100" lvl="1" indent="-342900">
              <a:buFont typeface="Arial" panose="020B0604020202020204" pitchFamily="34" charset="0"/>
              <a:buChar char="•"/>
            </a:pPr>
            <a:r>
              <a:rPr lang="en-US" sz="2000" dirty="0"/>
              <a:t>Is it chargeable to the grant award in proportion to the benefits received by the grant award as a result of the cost?</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22</a:t>
            </a:fld>
            <a:endParaRPr lang="en-US" altLang="en-US"/>
          </a:p>
        </p:txBody>
      </p:sp>
    </p:spTree>
    <p:extLst>
      <p:ext uri="{BB962C8B-B14F-4D97-AF65-F5344CB8AC3E}">
        <p14:creationId xmlns:p14="http://schemas.microsoft.com/office/powerpoint/2010/main" val="1359821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25</a:t>
            </a:fld>
            <a:endParaRPr lang="en-US" altLang="en-US"/>
          </a:p>
        </p:txBody>
      </p:sp>
    </p:spTree>
    <p:extLst>
      <p:ext uri="{BB962C8B-B14F-4D97-AF65-F5344CB8AC3E}">
        <p14:creationId xmlns:p14="http://schemas.microsoft.com/office/powerpoint/2010/main" val="21866722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Calibri" panose="020F0502020204030204" pitchFamily="34" charset="0"/>
                <a:ea typeface="Calibri" panose="020F0502020204030204" pitchFamily="34" charset="0"/>
                <a:cs typeface="Times New Roman" panose="02020603050405020304" pitchFamily="18" charset="0"/>
              </a:rPr>
              <a:t>Once minimum budgeting requirements have been met, LEAs can budget the remainder of the funds in any of the three content areas</a:t>
            </a:r>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26</a:t>
            </a:fld>
            <a:endParaRPr lang="en-US" altLang="en-US"/>
          </a:p>
        </p:txBody>
      </p:sp>
    </p:spTree>
    <p:extLst>
      <p:ext uri="{BB962C8B-B14F-4D97-AF65-F5344CB8AC3E}">
        <p14:creationId xmlns:p14="http://schemas.microsoft.com/office/powerpoint/2010/main" val="3465373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a:t>
            </a:fld>
            <a:endParaRPr lang="en-US" altLang="en-US"/>
          </a:p>
        </p:txBody>
      </p:sp>
    </p:spTree>
    <p:extLst>
      <p:ext uri="{BB962C8B-B14F-4D97-AF65-F5344CB8AC3E}">
        <p14:creationId xmlns:p14="http://schemas.microsoft.com/office/powerpoint/2010/main" val="41220481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27</a:t>
            </a:fld>
            <a:endParaRPr lang="en-US" altLang="en-US"/>
          </a:p>
        </p:txBody>
      </p:sp>
    </p:spTree>
    <p:extLst>
      <p:ext uri="{BB962C8B-B14F-4D97-AF65-F5344CB8AC3E}">
        <p14:creationId xmlns:p14="http://schemas.microsoft.com/office/powerpoint/2010/main" val="16948668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Focus of this content area is on the improving the practice of using technology in the classroom – there are some funds for supplies/infrastructure to ensure readiness, but they are limited…don’t think of the effective use of technology content area as funds for tech supplies!</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Consider equitable services here as well: the budgeting requirements apply to the LEA’s total Title IV allocation – investments written for participating independent schools count toward the budgeting requirements. That also means that if an independent school requests to put their entire portion of Title IV dollars toward tech infrastructure, it may exceed the 15% cap and/or there won’t be any remaining tech infrastructure funds for the LEA’s public schools.</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28</a:t>
            </a:fld>
            <a:endParaRPr lang="en-US" altLang="en-US"/>
          </a:p>
        </p:txBody>
      </p:sp>
    </p:spTree>
    <p:extLst>
      <p:ext uri="{BB962C8B-B14F-4D97-AF65-F5344CB8AC3E}">
        <p14:creationId xmlns:p14="http://schemas.microsoft.com/office/powerpoint/2010/main" val="12199110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Table in GMS calculates the minimum/maximum budgeting requirements based on the LEA’s allocation</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32</a:t>
            </a:fld>
            <a:endParaRPr lang="en-US" altLang="en-US" dirty="0"/>
          </a:p>
        </p:txBody>
      </p:sp>
    </p:spTree>
    <p:extLst>
      <p:ext uri="{BB962C8B-B14F-4D97-AF65-F5344CB8AC3E}">
        <p14:creationId xmlns:p14="http://schemas.microsoft.com/office/powerpoint/2010/main" val="23838906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Must be at least one investment that meets the intent of Title IV at schools A, B, and C because Title IV funds are pooled there.</a:t>
            </a:r>
          </a:p>
          <a:p>
            <a:pPr marL="171450" indent="-171450">
              <a:buFont typeface="Arial" panose="020B0604020202020204" pitchFamily="34" charset="0"/>
              <a:buChar char="•"/>
            </a:pPr>
            <a:r>
              <a:rPr lang="en-US" dirty="0"/>
              <a:t>The Title IV reviewer will not review investments at schools D, E, or F because no Title IV funds are pooled there. If investments are written at schools D, E, or F that only meet the intent of IV and do not meet the intent of any of the other pooled funding sources (in this case, Title I and Title II), the LEA may receive feedback around allowability of these investments.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34</a:t>
            </a:fld>
            <a:endParaRPr lang="en-US" altLang="en-US"/>
          </a:p>
        </p:txBody>
      </p:sp>
    </p:spTree>
    <p:extLst>
      <p:ext uri="{BB962C8B-B14F-4D97-AF65-F5344CB8AC3E}">
        <p14:creationId xmlns:p14="http://schemas.microsoft.com/office/powerpoint/2010/main" val="585300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Keep the purpose or objective specific and focused on the data – should be clear from the purpose what need you are trying to meet</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36</a:t>
            </a:fld>
            <a:endParaRPr lang="en-US" altLang="en-US"/>
          </a:p>
        </p:txBody>
      </p:sp>
    </p:spTree>
    <p:extLst>
      <p:ext uri="{BB962C8B-B14F-4D97-AF65-F5344CB8AC3E}">
        <p14:creationId xmlns:p14="http://schemas.microsoft.com/office/powerpoint/2010/main" val="23634019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necessary details</a:t>
            </a:r>
          </a:p>
          <a:p>
            <a:r>
              <a:rPr lang="en-US" dirty="0"/>
              <a:t>“In order to increase student success in STEM, contract with consultant” is not sufficient detail – unable to determine what the activity is…PD? Direct service to students?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37</a:t>
            </a:fld>
            <a:endParaRPr lang="en-US" altLang="en-US"/>
          </a:p>
        </p:txBody>
      </p:sp>
    </p:spTree>
    <p:extLst>
      <p:ext uri="{BB962C8B-B14F-4D97-AF65-F5344CB8AC3E}">
        <p14:creationId xmlns:p14="http://schemas.microsoft.com/office/powerpoint/2010/main" val="5463658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In GMS, grayed out boxes are automatically populated, white boxes are for the LEA to complete—indicate in the Budgeted Amount column the total amount you have written investments for in each content area and the corresponding investment number in the Investment Number column. </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39</a:t>
            </a:fld>
            <a:endParaRPr lang="en-US" altLang="en-US"/>
          </a:p>
        </p:txBody>
      </p:sp>
    </p:spTree>
    <p:extLst>
      <p:ext uri="{BB962C8B-B14F-4D97-AF65-F5344CB8AC3E}">
        <p14:creationId xmlns:p14="http://schemas.microsoft.com/office/powerpoint/2010/main" val="12182122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First example: non-specific, likely challenging to tie this to a data-supported need, not clear what activity is being funded…</a:t>
            </a:r>
          </a:p>
          <a:p>
            <a:pPr marL="0" marR="0">
              <a:lnSpc>
                <a:spcPct val="107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Second example: Clear objective, provided details around the PD to be provided, provided the measure for how this will be evaluated.</a:t>
            </a:r>
          </a:p>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40</a:t>
            </a:fld>
            <a:endParaRPr lang="en-US" altLang="en-US"/>
          </a:p>
        </p:txBody>
      </p:sp>
    </p:spTree>
    <p:extLst>
      <p:ext uri="{BB962C8B-B14F-4D97-AF65-F5344CB8AC3E}">
        <p14:creationId xmlns:p14="http://schemas.microsoft.com/office/powerpoint/2010/main" val="34045872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Two data indicators that are Title IV-specific in the CSPR; one indicator that applies to Title programs when funds have been transferred – will need to be reported if the LEA transfers funds into or out of Title IV</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43</a:t>
            </a:fld>
            <a:endParaRPr lang="en-US" altLang="en-US"/>
          </a:p>
        </p:txBody>
      </p:sp>
    </p:spTree>
    <p:extLst>
      <p:ext uri="{BB962C8B-B14F-4D97-AF65-F5344CB8AC3E}">
        <p14:creationId xmlns:p14="http://schemas.microsoft.com/office/powerpoint/2010/main" val="41278610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t>If an LEA has an activity that could fit into more than one of the Title IV content areas, the LEA must </a:t>
            </a:r>
            <a:r>
              <a:rPr lang="en-US" sz="1200" u="sng" dirty="0"/>
              <a:t>explain in the application </a:t>
            </a:r>
            <a:r>
              <a:rPr lang="en-US" sz="1200" dirty="0"/>
              <a:t>how the activity fits in more than one content area (purpose statement/data inventory) and include the amount of funds allocated by content area to the activity (investment number column, within the investment description, or upload additional documentation)</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45</a:t>
            </a:fld>
            <a:endParaRPr lang="en-US" altLang="en-US"/>
          </a:p>
        </p:txBody>
      </p:sp>
    </p:spTree>
    <p:extLst>
      <p:ext uri="{BB962C8B-B14F-4D97-AF65-F5344CB8AC3E}">
        <p14:creationId xmlns:p14="http://schemas.microsoft.com/office/powerpoint/2010/main" val="72686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Within each of the three content areas (well-rounded education, safe/healthy schools, and effective use of technology), LEAs have broad flexibility to use funds for a variety of activities to improve student outcomes and address opportunity gaps that may be identified through the CNA, prioritization of schools and stakeholder engagement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Those three elements of the application are what provide the flexibility within the Title IV program to tailor investments based on the needs of their unique student populations within individual schools or within the LEA as a whole</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a:t>
            </a:fld>
            <a:endParaRPr lang="en-US" altLang="en-US"/>
          </a:p>
        </p:txBody>
      </p:sp>
    </p:spTree>
    <p:extLst>
      <p:ext uri="{BB962C8B-B14F-4D97-AF65-F5344CB8AC3E}">
        <p14:creationId xmlns:p14="http://schemas.microsoft.com/office/powerpoint/2010/main" val="33871679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lvl="0"/>
            <a:endParaRPr lang="en-US"/>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46</a:t>
            </a:fld>
            <a:endParaRPr lang="en-US" altLang="en-US"/>
          </a:p>
        </p:txBody>
      </p:sp>
    </p:spTree>
    <p:extLst>
      <p:ext uri="{BB962C8B-B14F-4D97-AF65-F5344CB8AC3E}">
        <p14:creationId xmlns:p14="http://schemas.microsoft.com/office/powerpoint/2010/main" val="1971158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a:t>
            </a:fld>
            <a:endParaRPr lang="en-US" altLang="en-US"/>
          </a:p>
        </p:txBody>
      </p:sp>
    </p:spTree>
    <p:extLst>
      <p:ext uri="{BB962C8B-B14F-4D97-AF65-F5344CB8AC3E}">
        <p14:creationId xmlns:p14="http://schemas.microsoft.com/office/powerpoint/2010/main" val="3821193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Times New Roman" panose="02020603050405020304" pitchFamily="18" charset="0"/>
              </a:rPr>
              <a:t>Must examine areas for improvement related to the three content areas: students’ access to well-rounded educational opportunities, learning conditions that ensure safe and healthy environments for students, and effective use of technology</a:t>
            </a:r>
          </a:p>
          <a:p>
            <a:pPr marL="0" marR="0">
              <a:lnSpc>
                <a:spcPct val="107000"/>
              </a:lnSpc>
              <a:spcBef>
                <a:spcPts val="0"/>
              </a:spcBef>
              <a:spcAft>
                <a:spcPts val="0"/>
              </a:spcAft>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Data inventory</a:t>
            </a:r>
          </a:p>
          <a:p>
            <a:pPr marL="342900" marR="0" lvl="0" indent="-342900">
              <a:lnSpc>
                <a:spcPct val="107000"/>
              </a:lnSpc>
              <a:spcBef>
                <a:spcPts val="0"/>
              </a:spcBef>
              <a:spcAft>
                <a:spcPts val="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Times New Roman" panose="02020603050405020304" pitchFamily="18" charset="0"/>
              </a:rPr>
              <a:t>Required to complete the Title IV section for all LEAs receiving Title IV funds</a:t>
            </a:r>
          </a:p>
          <a:p>
            <a:pPr marL="342900" marR="0" lvl="0" indent="-342900">
              <a:lnSpc>
                <a:spcPct val="107000"/>
              </a:lnSpc>
              <a:spcBef>
                <a:spcPts val="0"/>
              </a:spcBef>
              <a:spcAft>
                <a:spcPts val="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Times New Roman" panose="02020603050405020304" pitchFamily="18" charset="0"/>
              </a:rPr>
              <a:t>Captures relevant data to support investments</a:t>
            </a:r>
          </a:p>
          <a:p>
            <a:pPr marL="342900" marR="0" lvl="0" indent="-342900">
              <a:lnSpc>
                <a:spcPct val="107000"/>
              </a:lnSpc>
              <a:spcBef>
                <a:spcPts val="0"/>
              </a:spcBef>
              <a:spcAft>
                <a:spcPts val="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Times New Roman" panose="02020603050405020304" pitchFamily="18" charset="0"/>
              </a:rPr>
              <a:t>Data represented in the CNA/Data Inventory, along with stakeholder engagement and prioritization of schools, is what drives the flexibility afforded in Title IV to tailor investments to your LEA/school/student population</a:t>
            </a:r>
          </a:p>
          <a:p>
            <a:endParaRPr lang="en-US"/>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5</a:t>
            </a:fld>
            <a:endParaRPr lang="en-US" altLang="en-US"/>
          </a:p>
        </p:txBody>
      </p:sp>
    </p:spTree>
    <p:extLst>
      <p:ext uri="{BB962C8B-B14F-4D97-AF65-F5344CB8AC3E}">
        <p14:creationId xmlns:p14="http://schemas.microsoft.com/office/powerpoint/2010/main" val="3286031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LEAs must prioritize distribution of funds to schools based on one or more of these factors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“schools with the greatest needs” is as determined by the LEA – this will likely be driven by the comprehensive needs assessment and a </a:t>
            </a:r>
            <a:r>
              <a:rPr lang="en-US" sz="1800" dirty="0"/>
              <a:t>common place to identify this is in the data inventory</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6</a:t>
            </a:fld>
            <a:endParaRPr lang="en-US" altLang="en-US"/>
          </a:p>
        </p:txBody>
      </p:sp>
    </p:spTree>
    <p:extLst>
      <p:ext uri="{BB962C8B-B14F-4D97-AF65-F5344CB8AC3E}">
        <p14:creationId xmlns:p14="http://schemas.microsoft.com/office/powerpoint/2010/main" val="2530811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Not an exhaustive list—other stakeholders that could be involved might include: members from the business community, health providers, social workers, police, librarians, technology experts, etc.</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8</a:t>
            </a:fld>
            <a:endParaRPr lang="en-US" altLang="en-US"/>
          </a:p>
        </p:txBody>
      </p:sp>
    </p:spTree>
    <p:extLst>
      <p:ext uri="{BB962C8B-B14F-4D97-AF65-F5344CB8AC3E}">
        <p14:creationId xmlns:p14="http://schemas.microsoft.com/office/powerpoint/2010/main" val="502039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 typeface="Arial" panose="020B0604020202020204" pitchFamily="34" charset="0"/>
              <a:buNone/>
              <a:tabLst/>
              <a:defRPr/>
            </a:pPr>
            <a:r>
              <a:rPr lang="en-US" dirty="0"/>
              <a:t>Consider how the school or LEA can coordinate and collaborate to increase and improve activities and services within the three content areas.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9</a:t>
            </a:fld>
            <a:endParaRPr lang="en-US" altLang="en-US"/>
          </a:p>
        </p:txBody>
      </p:sp>
    </p:spTree>
    <p:extLst>
      <p:ext uri="{BB962C8B-B14F-4D97-AF65-F5344CB8AC3E}">
        <p14:creationId xmlns:p14="http://schemas.microsoft.com/office/powerpoint/2010/main" val="2407458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proposed use of funds for the activity must supplement, and not supplant, other State or local funds that would otherwise be used to pay for the allowable activity</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LEAs may not provide required core academics or classes with Title IV; activities need to be above and beyond the what is required, and need to enrich the content or curriculum</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10</a:t>
            </a:fld>
            <a:endParaRPr lang="en-US" altLang="en-US"/>
          </a:p>
        </p:txBody>
      </p:sp>
    </p:spTree>
    <p:extLst>
      <p:ext uri="{BB962C8B-B14F-4D97-AF65-F5344CB8AC3E}">
        <p14:creationId xmlns:p14="http://schemas.microsoft.com/office/powerpoint/2010/main" val="40400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3"/>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8"/>
            <a:ext cx="10871200" cy="1470025"/>
          </a:xfrm>
        </p:spPr>
        <p:txBody>
          <a:bodyPr/>
          <a:lstStyle/>
          <a:p>
            <a:r>
              <a:rPr lang="en-US"/>
              <a:t>Click to edit Master title style</a:t>
            </a:r>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p>
        </p:txBody>
      </p:sp>
      <p:sp>
        <p:nvSpPr>
          <p:cNvPr id="11" name="Text Placeholder 10"/>
          <p:cNvSpPr>
            <a:spLocks noGrp="1"/>
          </p:cNvSpPr>
          <p:nvPr>
            <p:ph type="body" sz="quarter" idx="10"/>
          </p:nvPr>
        </p:nvSpPr>
        <p:spPr>
          <a:xfrm>
            <a:off x="711200" y="1600200"/>
            <a:ext cx="10871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a:t>Click icon to add picture</a:t>
            </a:r>
          </a:p>
        </p:txBody>
      </p:sp>
      <p:sp>
        <p:nvSpPr>
          <p:cNvPr id="7" name="Text Placeholder 6"/>
          <p:cNvSpPr>
            <a:spLocks noGrp="1"/>
          </p:cNvSpPr>
          <p:nvPr>
            <p:ph type="body" sz="quarter" idx="11"/>
          </p:nvPr>
        </p:nvSpPr>
        <p:spPr>
          <a:xfrm>
            <a:off x="2641600" y="4648200"/>
            <a:ext cx="6807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3"/>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347202" y="6248403"/>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41.xml.rels><?xml version="1.0" encoding="UTF-8" standalone="yes"?>
<Relationships xmlns="http://schemas.openxmlformats.org/package/2006/relationships"><Relationship Id="rId2" Type="http://schemas.openxmlformats.org/officeDocument/2006/relationships/hyperlink" Target="https://education.vermont.gov/sites/aoe/files/documents/edu-cfp-writing-approvable-investments.pdf" TargetMode="Externa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hyperlink" Target="https://education.vermont.gov/sites/aoe/files/documents/edu-cfp-writing-approvable-investments.pdf" TargetMode="External"/><Relationship Id="rId2" Type="http://schemas.openxmlformats.org/officeDocument/2006/relationships/hyperlink" Target="https://education.vermont.gov/sites/aoe/files/documents/edu-cfp-title-iv-allowable-uses.pdf" TargetMode="External"/><Relationship Id="rId1" Type="http://schemas.openxmlformats.org/officeDocument/2006/relationships/slideLayout" Target="../slideLayouts/slideLayout3.xml"/><Relationship Id="rId4" Type="http://schemas.openxmlformats.org/officeDocument/2006/relationships/hyperlink" Target="https://www2.ed.gov/policy/elsec/leg/essa/essassaegrantguid10212016.pdf" TargetMode="External"/></Relationships>
</file>

<file path=ppt/slides/_rels/slide48.xml.rels><?xml version="1.0" encoding="UTF-8" standalone="yes"?>
<Relationships xmlns="http://schemas.openxmlformats.org/package/2006/relationships"><Relationship Id="rId2" Type="http://schemas.openxmlformats.org/officeDocument/2006/relationships/hyperlink" Target="mailto:Katy.preston@vermont.gov"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2209800" y="1958976"/>
            <a:ext cx="7772400" cy="1470025"/>
          </a:xfrm>
        </p:spPr>
        <p:txBody>
          <a:bodyPr/>
          <a:lstStyle/>
          <a:p>
            <a:r>
              <a:rPr lang="en-US" altLang="en-US" b="1"/>
              <a:t>Title IV, Part A Overview</a:t>
            </a:r>
          </a:p>
        </p:txBody>
      </p:sp>
      <p:sp>
        <p:nvSpPr>
          <p:cNvPr id="3" name="Subtitle 2"/>
          <p:cNvSpPr>
            <a:spLocks noGrp="1"/>
          </p:cNvSpPr>
          <p:nvPr>
            <p:ph type="subTitle" idx="1"/>
          </p:nvPr>
        </p:nvSpPr>
        <p:spPr/>
        <p:txBody>
          <a:bodyPr rtlCol="0">
            <a:normAutofit/>
          </a:bodyPr>
          <a:lstStyle/>
          <a:p>
            <a:pPr fontAlgn="auto">
              <a:spcAft>
                <a:spcPts val="0"/>
              </a:spcAft>
              <a:defRPr/>
            </a:pPr>
            <a:r>
              <a:rPr lang="en-US" dirty="0">
                <a:solidFill>
                  <a:schemeClr val="tx1">
                    <a:lumMod val="85000"/>
                    <a:lumOff val="15000"/>
                  </a:schemeClr>
                </a:solidFill>
              </a:rPr>
              <a:t>CFP 101</a:t>
            </a:r>
          </a:p>
          <a:p>
            <a:pPr fontAlgn="auto">
              <a:spcAft>
                <a:spcPts val="0"/>
              </a:spcAft>
              <a:defRPr/>
            </a:pPr>
            <a:r>
              <a:rPr lang="en-US" dirty="0">
                <a:solidFill>
                  <a:schemeClr val="tx1">
                    <a:lumMod val="85000"/>
                    <a:lumOff val="15000"/>
                  </a:schemeClr>
                </a:solidFill>
              </a:rPr>
              <a:t>October 21,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58E67-80B2-42D6-AF23-EA15914EEC80}"/>
              </a:ext>
            </a:extLst>
          </p:cNvPr>
          <p:cNvSpPr>
            <a:spLocks noGrp="1"/>
          </p:cNvSpPr>
          <p:nvPr>
            <p:ph type="title"/>
          </p:nvPr>
        </p:nvSpPr>
        <p:spPr/>
        <p:txBody>
          <a:bodyPr/>
          <a:lstStyle/>
          <a:p>
            <a:r>
              <a:rPr lang="en-US"/>
              <a:t>Supplement Not Supplant</a:t>
            </a:r>
          </a:p>
        </p:txBody>
      </p:sp>
      <p:sp>
        <p:nvSpPr>
          <p:cNvPr id="3" name="Text Placeholder 2">
            <a:extLst>
              <a:ext uri="{FF2B5EF4-FFF2-40B4-BE49-F238E27FC236}">
                <a16:creationId xmlns:a16="http://schemas.microsoft.com/office/drawing/2014/main" id="{251A44B3-819F-4D86-A12A-3B8B9DDC8755}"/>
              </a:ext>
            </a:extLst>
          </p:cNvPr>
          <p:cNvSpPr>
            <a:spLocks noGrp="1"/>
          </p:cNvSpPr>
          <p:nvPr>
            <p:ph type="body" sz="quarter" idx="10"/>
          </p:nvPr>
        </p:nvSpPr>
        <p:spPr>
          <a:xfrm>
            <a:off x="609600" y="1752600"/>
            <a:ext cx="10871200" cy="4343400"/>
          </a:xfrm>
        </p:spPr>
        <p:txBody>
          <a:bodyPr/>
          <a:lstStyle/>
          <a:p>
            <a:pPr marL="0" indent="0">
              <a:buNone/>
            </a:pPr>
            <a:r>
              <a:rPr lang="en-US" sz="2800"/>
              <a:t>An LEA may not use these funds for the cost of activities if the cost of those activities would have otherwise been paid with State or local funds in the absence of Title IV funds</a:t>
            </a:r>
          </a:p>
          <a:p>
            <a:endParaRPr lang="en-US" sz="1200"/>
          </a:p>
          <a:p>
            <a:pPr marL="0" indent="0">
              <a:buNone/>
            </a:pPr>
            <a:r>
              <a:rPr lang="en-US" sz="2800"/>
              <a:t>Two presumptions of supplanting:</a:t>
            </a:r>
          </a:p>
          <a:p>
            <a:pPr lvl="1"/>
            <a:r>
              <a:rPr lang="en-US" sz="2600"/>
              <a:t>An activity required by Federal, State, or local law</a:t>
            </a:r>
          </a:p>
          <a:p>
            <a:pPr lvl="1"/>
            <a:r>
              <a:rPr lang="en-US" sz="2600"/>
              <a:t>An activity paid for with State or local funds in the prior year</a:t>
            </a:r>
          </a:p>
        </p:txBody>
      </p:sp>
    </p:spTree>
    <p:extLst>
      <p:ext uri="{BB962C8B-B14F-4D97-AF65-F5344CB8AC3E}">
        <p14:creationId xmlns:p14="http://schemas.microsoft.com/office/powerpoint/2010/main" val="1261754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9148C-72D4-4F4C-B1C7-1454CF022135}"/>
              </a:ext>
            </a:extLst>
          </p:cNvPr>
          <p:cNvSpPr>
            <a:spLocks noGrp="1"/>
          </p:cNvSpPr>
          <p:nvPr>
            <p:ph type="title"/>
          </p:nvPr>
        </p:nvSpPr>
        <p:spPr/>
        <p:txBody>
          <a:bodyPr/>
          <a:lstStyle/>
          <a:p>
            <a:r>
              <a:rPr lang="en-US"/>
              <a:t>Supplement Not Supplant</a:t>
            </a:r>
          </a:p>
        </p:txBody>
      </p:sp>
      <p:sp>
        <p:nvSpPr>
          <p:cNvPr id="3" name="Text Placeholder 2">
            <a:extLst>
              <a:ext uri="{FF2B5EF4-FFF2-40B4-BE49-F238E27FC236}">
                <a16:creationId xmlns:a16="http://schemas.microsoft.com/office/drawing/2014/main" id="{237A7EC6-D554-4F77-A2F9-C5B006905C9E}"/>
              </a:ext>
            </a:extLst>
          </p:cNvPr>
          <p:cNvSpPr>
            <a:spLocks noGrp="1"/>
          </p:cNvSpPr>
          <p:nvPr>
            <p:ph type="body" sz="quarter" idx="10"/>
          </p:nvPr>
        </p:nvSpPr>
        <p:spPr>
          <a:xfrm>
            <a:off x="609600" y="1676400"/>
            <a:ext cx="10871200" cy="4343400"/>
          </a:xfrm>
        </p:spPr>
        <p:txBody>
          <a:bodyPr/>
          <a:lstStyle/>
          <a:p>
            <a:pPr marL="0" indent="0">
              <a:buNone/>
            </a:pPr>
            <a:r>
              <a:rPr lang="en-US" sz="3000"/>
              <a:t>Ask the following questions:</a:t>
            </a:r>
          </a:p>
          <a:p>
            <a:pPr marL="457200" lvl="1" indent="0">
              <a:buNone/>
            </a:pPr>
            <a:endParaRPr lang="en-US" sz="2600"/>
          </a:p>
          <a:p>
            <a:pPr lvl="1">
              <a:buFont typeface="Wingdings" panose="05000000000000000000" pitchFamily="2" charset="2"/>
              <a:buChar char="§"/>
            </a:pPr>
            <a:r>
              <a:rPr lang="en-US" sz="2400"/>
              <a:t>Is the program required by federal, State, or local law?</a:t>
            </a:r>
          </a:p>
          <a:p>
            <a:pPr lvl="1">
              <a:buFont typeface="Wingdings" panose="05000000000000000000" pitchFamily="2" charset="2"/>
              <a:buChar char="§"/>
            </a:pPr>
            <a:endParaRPr lang="en-US" sz="2400"/>
          </a:p>
          <a:p>
            <a:pPr lvl="1">
              <a:buFont typeface="Wingdings" panose="05000000000000000000" pitchFamily="2" charset="2"/>
              <a:buChar char="§"/>
            </a:pPr>
            <a:r>
              <a:rPr lang="en-US" sz="2400"/>
              <a:t>Were local funds used to pay for the program in prior years?</a:t>
            </a:r>
          </a:p>
          <a:p>
            <a:pPr marL="457200" lvl="1" indent="0">
              <a:buNone/>
            </a:pPr>
            <a:endParaRPr lang="en-US" sz="2400"/>
          </a:p>
          <a:p>
            <a:pPr lvl="1">
              <a:buFont typeface="Wingdings" panose="05000000000000000000" pitchFamily="2" charset="2"/>
              <a:buChar char="§"/>
            </a:pPr>
            <a:r>
              <a:rPr lang="en-US" sz="2400"/>
              <a:t>If the LEA did not have federal funds available to conduct this activity, would the LEA still conduct it with State or local funds anyway?</a:t>
            </a:r>
          </a:p>
          <a:p>
            <a:endParaRPr lang="en-US"/>
          </a:p>
        </p:txBody>
      </p:sp>
    </p:spTree>
    <p:extLst>
      <p:ext uri="{BB962C8B-B14F-4D97-AF65-F5344CB8AC3E}">
        <p14:creationId xmlns:p14="http://schemas.microsoft.com/office/powerpoint/2010/main" val="3012128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FE3C3-DBAF-4E81-8755-5C5DC420321A}"/>
              </a:ext>
            </a:extLst>
          </p:cNvPr>
          <p:cNvSpPr>
            <a:spLocks noGrp="1"/>
          </p:cNvSpPr>
          <p:nvPr>
            <p:ph type="ctrTitle"/>
          </p:nvPr>
        </p:nvSpPr>
        <p:spPr/>
        <p:txBody>
          <a:bodyPr/>
          <a:lstStyle/>
          <a:p>
            <a:r>
              <a:rPr lang="en-US"/>
              <a:t>Title IV Allowable Uses </a:t>
            </a:r>
          </a:p>
        </p:txBody>
      </p:sp>
    </p:spTree>
    <p:extLst>
      <p:ext uri="{BB962C8B-B14F-4D97-AF65-F5344CB8AC3E}">
        <p14:creationId xmlns:p14="http://schemas.microsoft.com/office/powerpoint/2010/main" val="3596230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D5ADD-8F3D-4AAF-B3C9-AD588BCCA07D}"/>
              </a:ext>
            </a:extLst>
          </p:cNvPr>
          <p:cNvSpPr>
            <a:spLocks noGrp="1"/>
          </p:cNvSpPr>
          <p:nvPr>
            <p:ph type="title"/>
          </p:nvPr>
        </p:nvSpPr>
        <p:spPr/>
        <p:txBody>
          <a:bodyPr/>
          <a:lstStyle/>
          <a:p>
            <a:r>
              <a:rPr lang="en-US"/>
              <a:t>In general…</a:t>
            </a:r>
          </a:p>
        </p:txBody>
      </p:sp>
      <p:sp>
        <p:nvSpPr>
          <p:cNvPr id="3" name="Text Placeholder 2">
            <a:extLst>
              <a:ext uri="{FF2B5EF4-FFF2-40B4-BE49-F238E27FC236}">
                <a16:creationId xmlns:a16="http://schemas.microsoft.com/office/drawing/2014/main" id="{A7ABEF52-EF41-40F0-8BF3-5FBC216AA7FE}"/>
              </a:ext>
            </a:extLst>
          </p:cNvPr>
          <p:cNvSpPr>
            <a:spLocks noGrp="1"/>
          </p:cNvSpPr>
          <p:nvPr>
            <p:ph type="body" sz="quarter" idx="10"/>
          </p:nvPr>
        </p:nvSpPr>
        <p:spPr>
          <a:xfrm>
            <a:off x="609600" y="1447800"/>
            <a:ext cx="10871200" cy="4343400"/>
          </a:xfrm>
        </p:spPr>
        <p:txBody>
          <a:bodyPr/>
          <a:lstStyle/>
          <a:p>
            <a:pPr marL="0" indent="0">
              <a:buNone/>
            </a:pPr>
            <a:r>
              <a:rPr lang="en-US"/>
              <a:t>Allowable uses under each of the three content areas in Title IV may include:</a:t>
            </a:r>
          </a:p>
          <a:p>
            <a:pPr lvl="1"/>
            <a:r>
              <a:rPr lang="en-US"/>
              <a:t>Direct services for students</a:t>
            </a:r>
          </a:p>
          <a:p>
            <a:pPr lvl="1"/>
            <a:r>
              <a:rPr lang="en-US"/>
              <a:t>Professional development for teachers and administrators</a:t>
            </a:r>
          </a:p>
          <a:p>
            <a:pPr lvl="1"/>
            <a:r>
              <a:rPr lang="en-US"/>
              <a:t>Salaries of personnel to carry out identified programs and services</a:t>
            </a:r>
          </a:p>
          <a:p>
            <a:pPr lvl="1"/>
            <a:r>
              <a:rPr lang="en-US"/>
              <a:t>Supplemental educational resources and equipment</a:t>
            </a:r>
          </a:p>
        </p:txBody>
      </p:sp>
    </p:spTree>
    <p:extLst>
      <p:ext uri="{BB962C8B-B14F-4D97-AF65-F5344CB8AC3E}">
        <p14:creationId xmlns:p14="http://schemas.microsoft.com/office/powerpoint/2010/main" val="3276526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r>
              <a:rPr lang="en-US" altLang="en-US"/>
              <a:t>Well-Rounded Educational Opportunities</a:t>
            </a:r>
          </a:p>
        </p:txBody>
      </p:sp>
      <p:sp>
        <p:nvSpPr>
          <p:cNvPr id="13315" name="Text Placeholder 2"/>
          <p:cNvSpPr>
            <a:spLocks noGrp="1"/>
          </p:cNvSpPr>
          <p:nvPr>
            <p:ph type="body" sz="quarter" idx="10"/>
          </p:nvPr>
        </p:nvSpPr>
        <p:spPr>
          <a:xfrm>
            <a:off x="609600" y="1600200"/>
            <a:ext cx="10972800" cy="4343400"/>
          </a:xfrm>
        </p:spPr>
        <p:txBody>
          <a:bodyPr/>
          <a:lstStyle/>
          <a:p>
            <a:pPr marL="0" indent="0">
              <a:buNone/>
            </a:pPr>
            <a:r>
              <a:rPr lang="en-US" altLang="en-US" sz="2800"/>
              <a:t>Purpose: To provide an enriched curriculum and education experiences to all students </a:t>
            </a:r>
          </a:p>
          <a:p>
            <a:r>
              <a:rPr lang="en-US" altLang="en-US" sz="2400"/>
              <a:t>Diverse learning experiences that engage students across a variety of courses, activities, and programs</a:t>
            </a:r>
          </a:p>
          <a:p>
            <a:r>
              <a:rPr lang="en-US" altLang="en-US" sz="2400"/>
              <a:t>Allows students to make connections between subjects</a:t>
            </a:r>
          </a:p>
          <a:p>
            <a:r>
              <a:rPr lang="en-US" altLang="en-US" sz="2400"/>
              <a:t>Provides all students access to a holistic education</a:t>
            </a:r>
          </a:p>
        </p:txBody>
      </p:sp>
    </p:spTree>
    <p:extLst>
      <p:ext uri="{BB962C8B-B14F-4D97-AF65-F5344CB8AC3E}">
        <p14:creationId xmlns:p14="http://schemas.microsoft.com/office/powerpoint/2010/main" val="216510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09987-45B0-436D-8852-87734EC24B03}"/>
              </a:ext>
            </a:extLst>
          </p:cNvPr>
          <p:cNvSpPr>
            <a:spLocks noGrp="1"/>
          </p:cNvSpPr>
          <p:nvPr>
            <p:ph type="title"/>
          </p:nvPr>
        </p:nvSpPr>
        <p:spPr/>
        <p:txBody>
          <a:bodyPr/>
          <a:lstStyle/>
          <a:p>
            <a:r>
              <a:rPr lang="en-US"/>
              <a:t>Well-Rounded: Allowable Uses</a:t>
            </a:r>
          </a:p>
        </p:txBody>
      </p:sp>
      <p:sp>
        <p:nvSpPr>
          <p:cNvPr id="3" name="Text Placeholder 2">
            <a:extLst>
              <a:ext uri="{FF2B5EF4-FFF2-40B4-BE49-F238E27FC236}">
                <a16:creationId xmlns:a16="http://schemas.microsoft.com/office/drawing/2014/main" id="{7D6099E6-324D-40A5-B83D-DD3A51EF3CE1}"/>
              </a:ext>
            </a:extLst>
          </p:cNvPr>
          <p:cNvSpPr>
            <a:spLocks noGrp="1"/>
          </p:cNvSpPr>
          <p:nvPr>
            <p:ph type="body" sz="quarter" idx="10"/>
          </p:nvPr>
        </p:nvSpPr>
        <p:spPr>
          <a:xfrm>
            <a:off x="609600" y="1676400"/>
            <a:ext cx="10972800" cy="4267200"/>
          </a:xfrm>
        </p:spPr>
        <p:txBody>
          <a:bodyPr numCol="1"/>
          <a:lstStyle/>
          <a:p>
            <a:r>
              <a:rPr lang="en-US" sz="2400"/>
              <a:t>Programs and activities to improve instruction and student engagement in STEM subjects </a:t>
            </a:r>
          </a:p>
          <a:p>
            <a:r>
              <a:rPr lang="en-US" sz="2400"/>
              <a:t>Accelerated learning programs</a:t>
            </a:r>
          </a:p>
          <a:p>
            <a:r>
              <a:rPr lang="en-US" sz="2400"/>
              <a:t>College and Career counseling</a:t>
            </a:r>
          </a:p>
          <a:p>
            <a:r>
              <a:rPr lang="en-US" sz="2400"/>
              <a:t>Social-Emotional Learning</a:t>
            </a:r>
          </a:p>
          <a:p>
            <a:r>
              <a:rPr lang="en-US" sz="2400"/>
              <a:t>Programs and activities that support:</a:t>
            </a:r>
          </a:p>
          <a:p>
            <a:pPr lvl="1"/>
            <a:r>
              <a:rPr lang="en-US" sz="2000"/>
              <a:t>Music &amp; art</a:t>
            </a:r>
          </a:p>
          <a:p>
            <a:pPr lvl="1"/>
            <a:r>
              <a:rPr lang="en-US" sz="2000"/>
              <a:t>History, civics, government, economics, geography </a:t>
            </a:r>
          </a:p>
          <a:p>
            <a:pPr lvl="1"/>
            <a:r>
              <a:rPr lang="en-US" sz="2000"/>
              <a:t>Foreign languages</a:t>
            </a:r>
          </a:p>
          <a:p>
            <a:pPr lvl="1"/>
            <a:r>
              <a:rPr lang="en-US" sz="2000"/>
              <a:t>Environmental education</a:t>
            </a:r>
          </a:p>
        </p:txBody>
      </p:sp>
    </p:spTree>
    <p:extLst>
      <p:ext uri="{BB962C8B-B14F-4D97-AF65-F5344CB8AC3E}">
        <p14:creationId xmlns:p14="http://schemas.microsoft.com/office/powerpoint/2010/main" val="4035394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3D20F-5C12-447F-928B-32C7B313CCC2}"/>
              </a:ext>
            </a:extLst>
          </p:cNvPr>
          <p:cNvSpPr>
            <a:spLocks noGrp="1"/>
          </p:cNvSpPr>
          <p:nvPr>
            <p:ph type="title"/>
          </p:nvPr>
        </p:nvSpPr>
        <p:spPr/>
        <p:txBody>
          <a:bodyPr>
            <a:normAutofit/>
          </a:bodyPr>
          <a:lstStyle/>
          <a:p>
            <a:r>
              <a:rPr lang="en-US"/>
              <a:t>Safe &amp; Healthy Students: Allowable Uses</a:t>
            </a:r>
          </a:p>
        </p:txBody>
      </p:sp>
      <p:sp>
        <p:nvSpPr>
          <p:cNvPr id="3" name="Text Placeholder 2">
            <a:extLst>
              <a:ext uri="{FF2B5EF4-FFF2-40B4-BE49-F238E27FC236}">
                <a16:creationId xmlns:a16="http://schemas.microsoft.com/office/drawing/2014/main" id="{EA1532B9-0773-45A4-BC5A-01100AA0FA0A}"/>
              </a:ext>
            </a:extLst>
          </p:cNvPr>
          <p:cNvSpPr>
            <a:spLocks noGrp="1"/>
          </p:cNvSpPr>
          <p:nvPr>
            <p:ph type="body" sz="quarter" idx="10"/>
          </p:nvPr>
        </p:nvSpPr>
        <p:spPr>
          <a:xfrm>
            <a:off x="419100" y="2428220"/>
            <a:ext cx="11353800" cy="3962400"/>
          </a:xfrm>
        </p:spPr>
        <p:txBody>
          <a:bodyPr numCol="2"/>
          <a:lstStyle/>
          <a:p>
            <a:pPr marL="0" indent="0">
              <a:buNone/>
            </a:pPr>
            <a:r>
              <a:rPr lang="en-US" sz="2400" b="1" dirty="0"/>
              <a:t>Safe &amp; Supportive Schools</a:t>
            </a:r>
          </a:p>
          <a:p>
            <a:r>
              <a:rPr lang="en-US" sz="2400" dirty="0"/>
              <a:t>Bullying and harassment prevention</a:t>
            </a:r>
          </a:p>
          <a:p>
            <a:r>
              <a:rPr lang="en-US" sz="2400" dirty="0"/>
              <a:t>School dropout prevention</a:t>
            </a:r>
          </a:p>
          <a:p>
            <a:r>
              <a:rPr lang="en-US" sz="2400" dirty="0"/>
              <a:t>Reducing use of exclusionary discipline practices</a:t>
            </a:r>
          </a:p>
          <a:p>
            <a:r>
              <a:rPr lang="en-US" sz="2400" dirty="0"/>
              <a:t>Building school and community relationships</a:t>
            </a:r>
          </a:p>
          <a:p>
            <a:r>
              <a:rPr lang="en-US" sz="2400" dirty="0"/>
              <a:t>Culturally Responsive Teaching</a:t>
            </a:r>
          </a:p>
          <a:p>
            <a:pPr marL="0" indent="0">
              <a:buNone/>
            </a:pPr>
            <a:endParaRPr lang="en-US" sz="2400" dirty="0"/>
          </a:p>
          <a:p>
            <a:pPr marL="0" indent="0">
              <a:buNone/>
            </a:pPr>
            <a:endParaRPr lang="en-US" sz="2400" b="1" dirty="0"/>
          </a:p>
          <a:p>
            <a:pPr marL="0" indent="0">
              <a:buNone/>
            </a:pPr>
            <a:r>
              <a:rPr lang="en-US" sz="2400" b="1" dirty="0"/>
              <a:t>Student Physical &amp; Mental Health</a:t>
            </a:r>
          </a:p>
          <a:p>
            <a:r>
              <a:rPr lang="en-US" sz="2400" dirty="0"/>
              <a:t>Healthy, active lifestyles</a:t>
            </a:r>
          </a:p>
          <a:p>
            <a:r>
              <a:rPr lang="en-US" sz="2400" dirty="0"/>
              <a:t>Nutritional education</a:t>
            </a:r>
          </a:p>
          <a:p>
            <a:r>
              <a:rPr lang="en-US" sz="2400" dirty="0"/>
              <a:t>Trauma-informed classroom</a:t>
            </a:r>
          </a:p>
          <a:p>
            <a:r>
              <a:rPr lang="en-US" sz="2400" dirty="0"/>
              <a:t>Drug and violence prevention</a:t>
            </a:r>
          </a:p>
          <a:p>
            <a:r>
              <a:rPr lang="en-US" sz="2400" dirty="0"/>
              <a:t>School-based health and mental health services</a:t>
            </a:r>
          </a:p>
          <a:p>
            <a:r>
              <a:rPr lang="en-US" sz="2400" dirty="0"/>
              <a:t>Preventing use of alcohol, tobacco, and other drugs</a:t>
            </a:r>
          </a:p>
          <a:p>
            <a:endParaRPr lang="en-US" sz="2800" dirty="0"/>
          </a:p>
        </p:txBody>
      </p:sp>
      <p:sp>
        <p:nvSpPr>
          <p:cNvPr id="5" name="TextBox 4">
            <a:extLst>
              <a:ext uri="{FF2B5EF4-FFF2-40B4-BE49-F238E27FC236}">
                <a16:creationId xmlns:a16="http://schemas.microsoft.com/office/drawing/2014/main" id="{567805C3-397E-4D05-8843-8D7994E38632}"/>
              </a:ext>
            </a:extLst>
          </p:cNvPr>
          <p:cNvSpPr txBox="1"/>
          <p:nvPr/>
        </p:nvSpPr>
        <p:spPr>
          <a:xfrm>
            <a:off x="609600" y="1676400"/>
            <a:ext cx="10896600" cy="523220"/>
          </a:xfrm>
          <a:prstGeom prst="rect">
            <a:avLst/>
          </a:prstGeom>
          <a:noFill/>
        </p:spPr>
        <p:txBody>
          <a:bodyPr wrap="square" rtlCol="0">
            <a:spAutoFit/>
          </a:bodyPr>
          <a:lstStyle/>
          <a:p>
            <a:r>
              <a:rPr lang="en-US" sz="2800"/>
              <a:t>Purpose: </a:t>
            </a:r>
            <a:r>
              <a:rPr lang="en-US" altLang="en-US" sz="2800"/>
              <a:t>To improve school conditions for student learning</a:t>
            </a:r>
            <a:endParaRPr lang="en-US" sz="2800"/>
          </a:p>
        </p:txBody>
      </p:sp>
    </p:spTree>
    <p:extLst>
      <p:ext uri="{BB962C8B-B14F-4D97-AF65-F5344CB8AC3E}">
        <p14:creationId xmlns:p14="http://schemas.microsoft.com/office/powerpoint/2010/main" val="3907041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51796-ED95-419E-B21B-8D75ED2CD8FF}"/>
              </a:ext>
            </a:extLst>
          </p:cNvPr>
          <p:cNvSpPr>
            <a:spLocks noGrp="1"/>
          </p:cNvSpPr>
          <p:nvPr>
            <p:ph type="title"/>
          </p:nvPr>
        </p:nvSpPr>
        <p:spPr>
          <a:xfrm>
            <a:off x="660400" y="342900"/>
            <a:ext cx="10972800" cy="1143000"/>
          </a:xfrm>
        </p:spPr>
        <p:txBody>
          <a:bodyPr>
            <a:normAutofit/>
          </a:bodyPr>
          <a:lstStyle/>
          <a:p>
            <a:r>
              <a:rPr lang="en-US"/>
              <a:t>Safe and Healthy Students: Parent Permission</a:t>
            </a:r>
            <a:endParaRPr lang="en-US">
              <a:latin typeface="+mn-lt"/>
            </a:endParaRPr>
          </a:p>
        </p:txBody>
      </p:sp>
      <p:sp>
        <p:nvSpPr>
          <p:cNvPr id="3" name="Text Placeholder 2">
            <a:extLst>
              <a:ext uri="{FF2B5EF4-FFF2-40B4-BE49-F238E27FC236}">
                <a16:creationId xmlns:a16="http://schemas.microsoft.com/office/drawing/2014/main" id="{7CEC6F1E-B032-45A3-999A-30D72BD191FB}"/>
              </a:ext>
            </a:extLst>
          </p:cNvPr>
          <p:cNvSpPr>
            <a:spLocks noGrp="1"/>
          </p:cNvSpPr>
          <p:nvPr>
            <p:ph type="body" sz="quarter" idx="10"/>
          </p:nvPr>
        </p:nvSpPr>
        <p:spPr>
          <a:xfrm>
            <a:off x="660400" y="1752600"/>
            <a:ext cx="10871200" cy="4343400"/>
          </a:xfrm>
        </p:spPr>
        <p:txBody>
          <a:bodyPr/>
          <a:lstStyle/>
          <a:p>
            <a:r>
              <a:rPr lang="en-US" sz="2400"/>
              <a:t>An LEA must obtain prior written, informed consent from the parent of each child who is under the age of 18 to participate in any mental health assessment or service that is funded with Title IV, Part A </a:t>
            </a:r>
          </a:p>
          <a:p>
            <a:pPr marL="0" indent="0">
              <a:buNone/>
            </a:pPr>
            <a:endParaRPr lang="en-US" sz="2400"/>
          </a:p>
          <a:p>
            <a:r>
              <a:rPr lang="en-US" sz="2400"/>
              <a:t>Prior written, informed consent means </a:t>
            </a:r>
            <a:r>
              <a:rPr lang="en-US" sz="2400" i="1"/>
              <a:t>active consent</a:t>
            </a:r>
            <a:r>
              <a:rPr lang="en-US" sz="2400"/>
              <a:t>; silent (passive) consent </a:t>
            </a:r>
            <a:r>
              <a:rPr lang="en-US" sz="2400" i="1" u="sng"/>
              <a:t>does not </a:t>
            </a:r>
            <a:r>
              <a:rPr lang="en-US" sz="2400"/>
              <a:t>constitute prior written, informed consent and is therefore not sufficient. </a:t>
            </a:r>
          </a:p>
          <a:p>
            <a:endParaRPr lang="en-US" sz="2400"/>
          </a:p>
          <a:p>
            <a:r>
              <a:rPr lang="en-US" sz="2400"/>
              <a:t>Section 4001 of the ESEA describes in detail the contents of such consent, as well as limitations and exceptions to when prior, written informed consent is required.                                               </a:t>
            </a:r>
          </a:p>
          <a:p>
            <a:pPr marL="0" indent="0">
              <a:buNone/>
            </a:pPr>
            <a:r>
              <a:rPr lang="en-US" sz="2000"/>
              <a:t> </a:t>
            </a:r>
          </a:p>
          <a:p>
            <a:pPr marL="0" indent="0">
              <a:buNone/>
            </a:pPr>
            <a:r>
              <a:rPr lang="en-US" sz="2000"/>
              <a:t> </a:t>
            </a:r>
          </a:p>
        </p:txBody>
      </p:sp>
    </p:spTree>
    <p:extLst>
      <p:ext uri="{BB962C8B-B14F-4D97-AF65-F5344CB8AC3E}">
        <p14:creationId xmlns:p14="http://schemas.microsoft.com/office/powerpoint/2010/main" val="1820135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Effective Use of Technology</a:t>
            </a:r>
          </a:p>
        </p:txBody>
      </p:sp>
      <p:sp>
        <p:nvSpPr>
          <p:cNvPr id="3" name="Text Placeholder 2"/>
          <p:cNvSpPr>
            <a:spLocks noGrp="1"/>
          </p:cNvSpPr>
          <p:nvPr>
            <p:ph type="body" sz="quarter" idx="10"/>
          </p:nvPr>
        </p:nvSpPr>
        <p:spPr>
          <a:xfrm>
            <a:off x="609600" y="1600200"/>
            <a:ext cx="10972800" cy="3200400"/>
          </a:xfrm>
        </p:spPr>
        <p:txBody>
          <a:bodyPr/>
          <a:lstStyle/>
          <a:p>
            <a:pPr marL="0" indent="0">
              <a:buNone/>
            </a:pPr>
            <a:r>
              <a:rPr lang="en-US" sz="2800"/>
              <a:t>Purpose: To increase the effective use of technology to improve the academic achievement, academic growth, and digital literacy of all students</a:t>
            </a:r>
          </a:p>
          <a:p>
            <a:r>
              <a:rPr lang="en-US" sz="2800"/>
              <a:t>Expanding growth and learning opportunities</a:t>
            </a:r>
          </a:p>
          <a:p>
            <a:r>
              <a:rPr lang="en-US" sz="2800"/>
              <a:t>Building capacity for blended learning opportunities </a:t>
            </a:r>
          </a:p>
          <a:p>
            <a:pPr marL="0" indent="0">
              <a:buNone/>
            </a:pPr>
            <a:endParaRPr lang="en-US" sz="2400"/>
          </a:p>
        </p:txBody>
      </p:sp>
    </p:spTree>
    <p:extLst>
      <p:ext uri="{BB962C8B-B14F-4D97-AF65-F5344CB8AC3E}">
        <p14:creationId xmlns:p14="http://schemas.microsoft.com/office/powerpoint/2010/main" val="4055266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A153-66C4-491A-A207-5569EFE7B0C6}"/>
              </a:ext>
            </a:extLst>
          </p:cNvPr>
          <p:cNvSpPr>
            <a:spLocks noGrp="1"/>
          </p:cNvSpPr>
          <p:nvPr>
            <p:ph type="title"/>
          </p:nvPr>
        </p:nvSpPr>
        <p:spPr/>
        <p:txBody>
          <a:bodyPr/>
          <a:lstStyle/>
          <a:p>
            <a:r>
              <a:rPr lang="en-US"/>
              <a:t>Effective Use of Technology</a:t>
            </a:r>
          </a:p>
        </p:txBody>
      </p:sp>
      <p:sp>
        <p:nvSpPr>
          <p:cNvPr id="3" name="Text Placeholder 2">
            <a:extLst>
              <a:ext uri="{FF2B5EF4-FFF2-40B4-BE49-F238E27FC236}">
                <a16:creationId xmlns:a16="http://schemas.microsoft.com/office/drawing/2014/main" id="{737225FC-0C02-41C7-BDAC-EBDF5E0C1315}"/>
              </a:ext>
            </a:extLst>
          </p:cNvPr>
          <p:cNvSpPr>
            <a:spLocks noGrp="1"/>
          </p:cNvSpPr>
          <p:nvPr>
            <p:ph type="body" sz="quarter" idx="10"/>
          </p:nvPr>
        </p:nvSpPr>
        <p:spPr>
          <a:xfrm>
            <a:off x="609600" y="1447800"/>
            <a:ext cx="10871200" cy="4343400"/>
          </a:xfrm>
        </p:spPr>
        <p:txBody>
          <a:bodyPr/>
          <a:lstStyle/>
          <a:p>
            <a:pPr marL="0" indent="0">
              <a:buNone/>
            </a:pPr>
            <a:r>
              <a:rPr lang="en-US" sz="2400" dirty="0"/>
              <a:t>Program funds may be used to provide educators, school leaders, and administrators with the professional learning tools, devices, content and resources to do the following activities: </a:t>
            </a:r>
            <a:endParaRPr lang="en-US" sz="2000" dirty="0"/>
          </a:p>
          <a:p>
            <a:r>
              <a:rPr lang="en-US" sz="2000" dirty="0"/>
              <a:t>Provide personalized learning</a:t>
            </a:r>
          </a:p>
          <a:p>
            <a:r>
              <a:rPr lang="en-US" sz="2000" dirty="0"/>
              <a:t>Discover, adapt, and share high-quality resources</a:t>
            </a:r>
          </a:p>
          <a:p>
            <a:r>
              <a:rPr lang="en-US" sz="2000" dirty="0"/>
              <a:t>Implement blended learning strategies</a:t>
            </a:r>
          </a:p>
          <a:p>
            <a:r>
              <a:rPr lang="en-US" sz="2000" dirty="0"/>
              <a:t>Implement school- and district-wide approaches to inform instruction, support teacher collaboration, and support personalized learning</a:t>
            </a:r>
            <a:endParaRPr lang="en-US" sz="1800" dirty="0"/>
          </a:p>
          <a:p>
            <a:r>
              <a:rPr lang="en-US" sz="2000" dirty="0"/>
              <a:t>Develop or implement specialized or rigorous academic courses using technology; and  </a:t>
            </a:r>
          </a:p>
          <a:p>
            <a:r>
              <a:rPr lang="en-US" sz="2000" dirty="0"/>
              <a:t>Support professional learning for STEM, including computer science </a:t>
            </a:r>
          </a:p>
          <a:p>
            <a:endParaRPr lang="en-US" dirty="0"/>
          </a:p>
        </p:txBody>
      </p:sp>
    </p:spTree>
    <p:extLst>
      <p:ext uri="{BB962C8B-B14F-4D97-AF65-F5344CB8AC3E}">
        <p14:creationId xmlns:p14="http://schemas.microsoft.com/office/powerpoint/2010/main" val="3644493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Today’s topics</a:t>
            </a:r>
          </a:p>
        </p:txBody>
      </p:sp>
      <p:sp>
        <p:nvSpPr>
          <p:cNvPr id="3" name="Text Placeholder 2"/>
          <p:cNvSpPr>
            <a:spLocks noGrp="1"/>
          </p:cNvSpPr>
          <p:nvPr>
            <p:ph type="body" sz="quarter" idx="10"/>
          </p:nvPr>
        </p:nvSpPr>
        <p:spPr>
          <a:xfrm>
            <a:off x="603422" y="1676400"/>
            <a:ext cx="10871200" cy="4343400"/>
          </a:xfrm>
        </p:spPr>
        <p:txBody>
          <a:bodyPr/>
          <a:lstStyle/>
          <a:p>
            <a:pPr>
              <a:spcAft>
                <a:spcPts val="1200"/>
              </a:spcAft>
            </a:pPr>
            <a:r>
              <a:rPr lang="en-US"/>
              <a:t>Title IV Overview</a:t>
            </a:r>
          </a:p>
          <a:p>
            <a:pPr>
              <a:spcAft>
                <a:spcPts val="1200"/>
              </a:spcAft>
            </a:pPr>
            <a:r>
              <a:rPr lang="en-US"/>
              <a:t>Allowable Uses</a:t>
            </a:r>
          </a:p>
          <a:p>
            <a:pPr>
              <a:spcAft>
                <a:spcPts val="1200"/>
              </a:spcAft>
            </a:pPr>
            <a:r>
              <a:rPr lang="en-US"/>
              <a:t>Budgeting Requirements</a:t>
            </a:r>
          </a:p>
          <a:p>
            <a:pPr>
              <a:spcAft>
                <a:spcPts val="1200"/>
              </a:spcAft>
            </a:pPr>
            <a:r>
              <a:rPr lang="en-US"/>
              <a:t>Writing Title IV Investments</a:t>
            </a:r>
          </a:p>
          <a:p>
            <a:pPr>
              <a:spcAft>
                <a:spcPts val="1200"/>
              </a:spcAft>
            </a:pPr>
            <a:r>
              <a:rPr lang="en-US"/>
              <a:t>Reporting Requirements</a:t>
            </a:r>
          </a:p>
        </p:txBody>
      </p:sp>
    </p:spTree>
    <p:extLst>
      <p:ext uri="{BB962C8B-B14F-4D97-AF65-F5344CB8AC3E}">
        <p14:creationId xmlns:p14="http://schemas.microsoft.com/office/powerpoint/2010/main" val="3278728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40394-C6C6-4809-9BFA-FAD3D28DDF61}"/>
              </a:ext>
            </a:extLst>
          </p:cNvPr>
          <p:cNvSpPr>
            <a:spLocks noGrp="1"/>
          </p:cNvSpPr>
          <p:nvPr>
            <p:ph type="title"/>
          </p:nvPr>
        </p:nvSpPr>
        <p:spPr/>
        <p:txBody>
          <a:bodyPr>
            <a:normAutofit/>
          </a:bodyPr>
          <a:lstStyle/>
          <a:p>
            <a:r>
              <a:rPr lang="en-US"/>
              <a:t>Effective Use of Technology: Special Rule</a:t>
            </a:r>
          </a:p>
        </p:txBody>
      </p:sp>
      <p:sp>
        <p:nvSpPr>
          <p:cNvPr id="3" name="Text Placeholder 2">
            <a:extLst>
              <a:ext uri="{FF2B5EF4-FFF2-40B4-BE49-F238E27FC236}">
                <a16:creationId xmlns:a16="http://schemas.microsoft.com/office/drawing/2014/main" id="{7AFF5C9C-1BA5-4A1E-9E82-FF349E95842F}"/>
              </a:ext>
            </a:extLst>
          </p:cNvPr>
          <p:cNvSpPr>
            <a:spLocks noGrp="1"/>
          </p:cNvSpPr>
          <p:nvPr>
            <p:ph type="body" sz="quarter" idx="10"/>
          </p:nvPr>
        </p:nvSpPr>
        <p:spPr>
          <a:xfrm>
            <a:off x="609600" y="1447800"/>
            <a:ext cx="10972800" cy="4495800"/>
          </a:xfrm>
        </p:spPr>
        <p:txBody>
          <a:bodyPr/>
          <a:lstStyle/>
          <a:p>
            <a:r>
              <a:rPr lang="en-US" sz="2800" dirty="0"/>
              <a:t>The majority of spending under EUT must be used to support:</a:t>
            </a:r>
          </a:p>
          <a:p>
            <a:pPr lvl="1"/>
            <a:r>
              <a:rPr lang="en-US" sz="2400" dirty="0"/>
              <a:t>Professional development activities </a:t>
            </a:r>
          </a:p>
          <a:p>
            <a:pPr lvl="1"/>
            <a:r>
              <a:rPr lang="en-US" sz="2400" dirty="0"/>
              <a:t>Other activities directly related to improving how educational technology is used</a:t>
            </a:r>
            <a:endParaRPr lang="en-US" sz="3200" dirty="0"/>
          </a:p>
          <a:p>
            <a:r>
              <a:rPr lang="en-US" sz="2800" dirty="0"/>
              <a:t>No more than 15% of spending under EUT may be used to purchase technology infrastructure </a:t>
            </a:r>
          </a:p>
          <a:p>
            <a:pPr lvl="1"/>
            <a:r>
              <a:rPr lang="en-US" sz="2400" dirty="0"/>
              <a:t>Infrastructure: devices, equipment, software applications, platforms, digital instructional resources, other one-time IT purchases</a:t>
            </a:r>
          </a:p>
        </p:txBody>
      </p:sp>
    </p:spTree>
    <p:extLst>
      <p:ext uri="{BB962C8B-B14F-4D97-AF65-F5344CB8AC3E}">
        <p14:creationId xmlns:p14="http://schemas.microsoft.com/office/powerpoint/2010/main" val="3031058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4363F-A2F4-46F3-BDA8-6F9BFB036C80}"/>
              </a:ext>
            </a:extLst>
          </p:cNvPr>
          <p:cNvSpPr>
            <a:spLocks noGrp="1"/>
          </p:cNvSpPr>
          <p:nvPr>
            <p:ph type="title"/>
          </p:nvPr>
        </p:nvSpPr>
        <p:spPr>
          <a:xfrm>
            <a:off x="1333500" y="304800"/>
            <a:ext cx="9525000" cy="1143000"/>
          </a:xfrm>
        </p:spPr>
        <p:txBody>
          <a:bodyPr>
            <a:noAutofit/>
          </a:bodyPr>
          <a:lstStyle/>
          <a:p>
            <a:r>
              <a:rPr lang="en-US"/>
              <a:t>Effective Use of Technology: Allowable Uses</a:t>
            </a:r>
          </a:p>
        </p:txBody>
      </p:sp>
      <p:sp>
        <p:nvSpPr>
          <p:cNvPr id="3" name="Text Placeholder 2">
            <a:extLst>
              <a:ext uri="{FF2B5EF4-FFF2-40B4-BE49-F238E27FC236}">
                <a16:creationId xmlns:a16="http://schemas.microsoft.com/office/drawing/2014/main" id="{46A54D5B-1888-4484-8264-9F2E78A5A09D}"/>
              </a:ext>
            </a:extLst>
          </p:cNvPr>
          <p:cNvSpPr>
            <a:spLocks noGrp="1"/>
          </p:cNvSpPr>
          <p:nvPr>
            <p:ph type="body" sz="quarter" idx="10"/>
          </p:nvPr>
        </p:nvSpPr>
        <p:spPr>
          <a:xfrm>
            <a:off x="533400" y="1371600"/>
            <a:ext cx="10972800" cy="5181600"/>
          </a:xfrm>
        </p:spPr>
        <p:txBody>
          <a:bodyPr/>
          <a:lstStyle/>
          <a:p>
            <a:r>
              <a:rPr lang="en-US" sz="2800" dirty="0"/>
              <a:t>Non-infrastructure </a:t>
            </a:r>
          </a:p>
          <a:p>
            <a:pPr lvl="1"/>
            <a:r>
              <a:rPr lang="en-US" sz="2400" dirty="0"/>
              <a:t>Professional development </a:t>
            </a:r>
          </a:p>
          <a:p>
            <a:pPr lvl="2"/>
            <a:r>
              <a:rPr lang="en-US" dirty="0"/>
              <a:t>Using technology effectively in the classroom</a:t>
            </a:r>
          </a:p>
          <a:p>
            <a:pPr lvl="2"/>
            <a:r>
              <a:rPr lang="en-US" dirty="0"/>
              <a:t>Using technology to inform instruction</a:t>
            </a:r>
          </a:p>
          <a:p>
            <a:pPr lvl="1"/>
            <a:r>
              <a:rPr lang="en-US" sz="2400" dirty="0"/>
              <a:t>Programs and activities that support:</a:t>
            </a:r>
          </a:p>
          <a:p>
            <a:pPr lvl="2"/>
            <a:r>
              <a:rPr lang="en-US" dirty="0"/>
              <a:t>Digital literacy and citizenship</a:t>
            </a:r>
          </a:p>
          <a:p>
            <a:pPr lvl="2"/>
            <a:r>
              <a:rPr lang="en-US" dirty="0"/>
              <a:t>Personalized learning</a:t>
            </a:r>
          </a:p>
          <a:p>
            <a:pPr lvl="2"/>
            <a:r>
              <a:rPr lang="en-US" dirty="0"/>
              <a:t>Blended learning</a:t>
            </a:r>
          </a:p>
          <a:p>
            <a:r>
              <a:rPr lang="en-US" sz="2800" dirty="0"/>
              <a:t>Infrastructure </a:t>
            </a:r>
          </a:p>
          <a:p>
            <a:pPr lvl="1"/>
            <a:r>
              <a:rPr lang="en-US" sz="2400" dirty="0"/>
              <a:t>Devices, equipment, software applications, platforms, digital instructional resources, other one-time IT purchases</a:t>
            </a:r>
          </a:p>
        </p:txBody>
      </p:sp>
    </p:spTree>
    <p:extLst>
      <p:ext uri="{BB962C8B-B14F-4D97-AF65-F5344CB8AC3E}">
        <p14:creationId xmlns:p14="http://schemas.microsoft.com/office/powerpoint/2010/main" val="90036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DF24D6-6C72-4486-A936-01911BD841FE}"/>
              </a:ext>
            </a:extLst>
          </p:cNvPr>
          <p:cNvSpPr>
            <a:spLocks noGrp="1"/>
          </p:cNvSpPr>
          <p:nvPr>
            <p:ph type="title"/>
          </p:nvPr>
        </p:nvSpPr>
        <p:spPr/>
        <p:txBody>
          <a:bodyPr/>
          <a:lstStyle/>
          <a:p>
            <a:r>
              <a:rPr lang="en-US"/>
              <a:t>General Title IVA Allowability Advice</a:t>
            </a:r>
          </a:p>
        </p:txBody>
      </p:sp>
      <p:sp>
        <p:nvSpPr>
          <p:cNvPr id="4" name="Text Placeholder 3">
            <a:extLst>
              <a:ext uri="{FF2B5EF4-FFF2-40B4-BE49-F238E27FC236}">
                <a16:creationId xmlns:a16="http://schemas.microsoft.com/office/drawing/2014/main" id="{1C4A1A01-B2BE-4F2F-99DF-874FA6EAE7E5}"/>
              </a:ext>
            </a:extLst>
          </p:cNvPr>
          <p:cNvSpPr>
            <a:spLocks noGrp="1"/>
          </p:cNvSpPr>
          <p:nvPr>
            <p:ph type="body" sz="quarter" idx="10"/>
          </p:nvPr>
        </p:nvSpPr>
        <p:spPr>
          <a:xfrm>
            <a:off x="609600" y="1566554"/>
            <a:ext cx="10871200" cy="4343400"/>
          </a:xfrm>
        </p:spPr>
        <p:txBody>
          <a:bodyPr/>
          <a:lstStyle/>
          <a:p>
            <a:pPr marL="457200" indent="-457200">
              <a:buFont typeface="+mj-lt"/>
              <a:buAutoNum type="arabicPeriod"/>
            </a:pPr>
            <a:r>
              <a:rPr lang="en-US" sz="2000" dirty="0"/>
              <a:t>Is the proposed activity informed by the results of a needs assessment, stakeholder engagement, and prioritization of schools?</a:t>
            </a:r>
          </a:p>
          <a:p>
            <a:pPr marL="457200" indent="-457200">
              <a:buFont typeface="+mj-lt"/>
              <a:buAutoNum type="arabicPeriod"/>
            </a:pPr>
            <a:r>
              <a:rPr lang="en-US" sz="2000" dirty="0"/>
              <a:t>Is the proposed activity consistent with one of the three content areas of Title IV? </a:t>
            </a:r>
          </a:p>
          <a:p>
            <a:pPr lvl="1"/>
            <a:r>
              <a:rPr lang="en-US" sz="1600" dirty="0"/>
              <a:t>Well-rounded education, safe and healthy students, effective use of technology</a:t>
            </a:r>
          </a:p>
          <a:p>
            <a:pPr marL="457200" indent="-457200">
              <a:buFont typeface="+mj-lt"/>
              <a:buAutoNum type="arabicPeriod"/>
            </a:pPr>
            <a:r>
              <a:rPr lang="en-US" sz="2000" dirty="0"/>
              <a:t>Is the cost of the activity allowable in accordance with the cost principles in the Uniform Grant Guidance of 2 CFR Part 200, Subpart E? </a:t>
            </a:r>
          </a:p>
          <a:p>
            <a:pPr lvl="1"/>
            <a:r>
              <a:rPr lang="en-US" sz="1600" dirty="0"/>
              <a:t>Is it reasonable, necessary, and allocable?</a:t>
            </a:r>
          </a:p>
          <a:p>
            <a:pPr marL="457200" indent="-457200">
              <a:buFont typeface="+mj-lt"/>
              <a:buAutoNum type="arabicPeriod"/>
            </a:pPr>
            <a:r>
              <a:rPr lang="en-US" sz="2000" dirty="0"/>
              <a:t>Does the proposed use of funds supplement, and not supplant, other State or local funds that would otherwise be used to pay for the allowable activity?</a:t>
            </a:r>
          </a:p>
          <a:p>
            <a:pPr marL="457200" indent="-457200">
              <a:buFont typeface="+mj-lt"/>
              <a:buAutoNum type="arabicPeriod"/>
            </a:pPr>
            <a:r>
              <a:rPr lang="en-US" sz="2000" dirty="0"/>
              <a:t>Is the activity one of the prohibited activities in section 4001(b) or 8526 of the ESEA?</a:t>
            </a:r>
          </a:p>
          <a:p>
            <a:pPr marL="0" indent="0">
              <a:buNone/>
            </a:pPr>
            <a:endParaRPr lang="en-US" dirty="0"/>
          </a:p>
        </p:txBody>
      </p:sp>
    </p:spTree>
    <p:extLst>
      <p:ext uri="{BB962C8B-B14F-4D97-AF65-F5344CB8AC3E}">
        <p14:creationId xmlns:p14="http://schemas.microsoft.com/office/powerpoint/2010/main" val="1628716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78270-5D1D-43AB-84CA-187896F6DEEB}"/>
              </a:ext>
            </a:extLst>
          </p:cNvPr>
          <p:cNvSpPr>
            <a:spLocks noGrp="1"/>
          </p:cNvSpPr>
          <p:nvPr>
            <p:ph type="title"/>
          </p:nvPr>
        </p:nvSpPr>
        <p:spPr/>
        <p:txBody>
          <a:bodyPr/>
          <a:lstStyle/>
          <a:p>
            <a:r>
              <a:rPr lang="en-US" dirty="0"/>
              <a:t>Prohibited Activities: ESEA §4001</a:t>
            </a:r>
          </a:p>
        </p:txBody>
      </p:sp>
      <p:sp>
        <p:nvSpPr>
          <p:cNvPr id="3" name="Text Placeholder 2">
            <a:extLst>
              <a:ext uri="{FF2B5EF4-FFF2-40B4-BE49-F238E27FC236}">
                <a16:creationId xmlns:a16="http://schemas.microsoft.com/office/drawing/2014/main" id="{FD499803-CE79-40A5-9081-7421E13C1F3D}"/>
              </a:ext>
            </a:extLst>
          </p:cNvPr>
          <p:cNvSpPr>
            <a:spLocks noGrp="1"/>
          </p:cNvSpPr>
          <p:nvPr>
            <p:ph type="body" sz="quarter" idx="10"/>
          </p:nvPr>
        </p:nvSpPr>
        <p:spPr/>
        <p:txBody>
          <a:bodyPr/>
          <a:lstStyle/>
          <a:p>
            <a:pPr marL="0" indent="0">
              <a:buNone/>
            </a:pPr>
            <a:r>
              <a:rPr lang="en-US" sz="2400" i="1" dirty="0"/>
              <a:t>ESEA §4001(b) Prohibited Use of Funds</a:t>
            </a:r>
          </a:p>
          <a:p>
            <a:pPr marL="0" indent="0">
              <a:buNone/>
            </a:pPr>
            <a:r>
              <a:rPr lang="en-US" sz="2400" dirty="0"/>
              <a:t>No funds under this title may be used for medical services or drug treatment or rehabilitation, except for integrated student supports, specialized instructional support services, or referral to treatment for impacted students, which may include students who are victims of, or witnesses to, crime or who illegally use drugs.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27799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DDE0C-D422-4A75-B437-AFAC63B1D6AB}"/>
              </a:ext>
            </a:extLst>
          </p:cNvPr>
          <p:cNvSpPr>
            <a:spLocks noGrp="1"/>
          </p:cNvSpPr>
          <p:nvPr>
            <p:ph type="title"/>
          </p:nvPr>
        </p:nvSpPr>
        <p:spPr/>
        <p:txBody>
          <a:bodyPr/>
          <a:lstStyle/>
          <a:p>
            <a:r>
              <a:rPr lang="en-US" dirty="0"/>
              <a:t>Prohibited Activities: ESEA §8526</a:t>
            </a:r>
          </a:p>
        </p:txBody>
      </p:sp>
      <p:sp>
        <p:nvSpPr>
          <p:cNvPr id="3" name="Text Placeholder 2">
            <a:extLst>
              <a:ext uri="{FF2B5EF4-FFF2-40B4-BE49-F238E27FC236}">
                <a16:creationId xmlns:a16="http://schemas.microsoft.com/office/drawing/2014/main" id="{E7C5CE74-5388-438A-84C9-C75F9D286243}"/>
              </a:ext>
            </a:extLst>
          </p:cNvPr>
          <p:cNvSpPr>
            <a:spLocks noGrp="1"/>
          </p:cNvSpPr>
          <p:nvPr>
            <p:ph type="body" sz="quarter" idx="10"/>
          </p:nvPr>
        </p:nvSpPr>
        <p:spPr/>
        <p:txBody>
          <a:bodyPr/>
          <a:lstStyle/>
          <a:p>
            <a:pPr marL="0" indent="0">
              <a:buNone/>
            </a:pPr>
            <a:r>
              <a:rPr lang="en-US" sz="2400" i="1" dirty="0"/>
              <a:t>ESEA §8526 Prohibited Uses of Funds</a:t>
            </a:r>
          </a:p>
          <a:p>
            <a:pPr marL="0" indent="0">
              <a:buNone/>
            </a:pPr>
            <a:r>
              <a:rPr lang="en-US" sz="2000" dirty="0"/>
              <a:t>No funds under this Act may be used—</a:t>
            </a:r>
          </a:p>
          <a:p>
            <a:pPr marL="457200" indent="-457200">
              <a:buFont typeface="+mj-lt"/>
              <a:buAutoNum type="arabicPeriod"/>
            </a:pPr>
            <a:r>
              <a:rPr lang="en-US" sz="2000" dirty="0"/>
              <a:t>For construction, renovations, or repair of any school facility, except as authorized under this Act</a:t>
            </a:r>
          </a:p>
          <a:p>
            <a:pPr marL="457200" indent="-457200">
              <a:buFont typeface="+mj-lt"/>
              <a:buAutoNum type="arabicPeriod"/>
            </a:pPr>
            <a:r>
              <a:rPr lang="en-US" sz="2000" dirty="0"/>
              <a:t>For transportation, unless otherwise authorized under this Act</a:t>
            </a:r>
          </a:p>
          <a:p>
            <a:pPr marL="457200" indent="-457200">
              <a:buFont typeface="+mj-lt"/>
              <a:buAutoNum type="arabicPeriod"/>
            </a:pPr>
            <a:r>
              <a:rPr lang="en-US" sz="2000" dirty="0"/>
              <a:t>To develop or distribute materials, or operate programs or courses of instruction directed at youth, that are designed to promote or encourage sexual activity</a:t>
            </a:r>
          </a:p>
          <a:p>
            <a:pPr marL="457200" indent="-457200">
              <a:buFont typeface="+mj-lt"/>
              <a:buAutoNum type="arabicPeriod"/>
            </a:pPr>
            <a:r>
              <a:rPr lang="en-US" sz="2000" dirty="0"/>
              <a:t>To distribute or aid in the distribution of any organization of legally obscene materials to minors on school grounds</a:t>
            </a:r>
          </a:p>
          <a:p>
            <a:pPr marL="457200" indent="-457200">
              <a:buFont typeface="+mj-lt"/>
              <a:buAutoNum type="arabicPeriod"/>
            </a:pPr>
            <a:r>
              <a:rPr lang="en-US" sz="2000" dirty="0"/>
              <a:t>To provide sex education of HIV-prevention education in schools unless that instruction is age-appropriate and includes the health benefits of abstinence</a:t>
            </a:r>
          </a:p>
          <a:p>
            <a:pPr marL="457200" indent="-457200">
              <a:buFont typeface="+mj-lt"/>
              <a:buAutoNum type="arabicPeriod"/>
            </a:pPr>
            <a:r>
              <a:rPr lang="en-US" sz="2000" dirty="0"/>
              <a:t>To operate a program of contraceptive distribution in schools</a:t>
            </a:r>
          </a:p>
          <a:p>
            <a:endParaRPr lang="en-US" dirty="0"/>
          </a:p>
        </p:txBody>
      </p:sp>
    </p:spTree>
    <p:extLst>
      <p:ext uri="{BB962C8B-B14F-4D97-AF65-F5344CB8AC3E}">
        <p14:creationId xmlns:p14="http://schemas.microsoft.com/office/powerpoint/2010/main" val="1641864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9EBB2-2C55-4957-B37C-C10892959A89}"/>
              </a:ext>
            </a:extLst>
          </p:cNvPr>
          <p:cNvSpPr>
            <a:spLocks noGrp="1"/>
          </p:cNvSpPr>
          <p:nvPr>
            <p:ph type="ctrTitle"/>
          </p:nvPr>
        </p:nvSpPr>
        <p:spPr/>
        <p:txBody>
          <a:bodyPr/>
          <a:lstStyle/>
          <a:p>
            <a:r>
              <a:rPr lang="en-US"/>
              <a:t>Title IV Budgeting Requirements</a:t>
            </a:r>
          </a:p>
        </p:txBody>
      </p:sp>
    </p:spTree>
    <p:extLst>
      <p:ext uri="{BB962C8B-B14F-4D97-AF65-F5344CB8AC3E}">
        <p14:creationId xmlns:p14="http://schemas.microsoft.com/office/powerpoint/2010/main" val="935767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B94A1-EEDC-4D69-8A84-F89EC471EFE0}"/>
              </a:ext>
            </a:extLst>
          </p:cNvPr>
          <p:cNvSpPr>
            <a:spLocks noGrp="1"/>
          </p:cNvSpPr>
          <p:nvPr>
            <p:ph type="title"/>
          </p:nvPr>
        </p:nvSpPr>
        <p:spPr/>
        <p:txBody>
          <a:bodyPr/>
          <a:lstStyle/>
          <a:p>
            <a:r>
              <a:rPr lang="en-US"/>
              <a:t>Budgeting Requirements: Over $30,000</a:t>
            </a:r>
          </a:p>
        </p:txBody>
      </p:sp>
      <p:sp>
        <p:nvSpPr>
          <p:cNvPr id="3" name="Text Placeholder 2">
            <a:extLst>
              <a:ext uri="{FF2B5EF4-FFF2-40B4-BE49-F238E27FC236}">
                <a16:creationId xmlns:a16="http://schemas.microsoft.com/office/drawing/2014/main" id="{F065B840-20DC-4786-AA45-44E7C530E92F}"/>
              </a:ext>
            </a:extLst>
          </p:cNvPr>
          <p:cNvSpPr>
            <a:spLocks noGrp="1"/>
          </p:cNvSpPr>
          <p:nvPr>
            <p:ph type="body" sz="quarter" idx="10"/>
          </p:nvPr>
        </p:nvSpPr>
        <p:spPr>
          <a:xfrm>
            <a:off x="609600" y="1676400"/>
            <a:ext cx="10972800" cy="4343400"/>
          </a:xfrm>
        </p:spPr>
        <p:txBody>
          <a:bodyPr/>
          <a:lstStyle/>
          <a:p>
            <a:pPr marL="0" indent="0">
              <a:buNone/>
            </a:pPr>
            <a:r>
              <a:rPr lang="en-US"/>
              <a:t>If an LEA receives more than $30,000 in Title IV funds, the LEA must meet </a:t>
            </a:r>
            <a:r>
              <a:rPr lang="en-US" u="sng"/>
              <a:t>all three </a:t>
            </a:r>
            <a:r>
              <a:rPr lang="en-US"/>
              <a:t>budgeting requirements:</a:t>
            </a:r>
          </a:p>
          <a:p>
            <a:pPr lvl="1"/>
            <a:r>
              <a:rPr lang="en-US" sz="2400"/>
              <a:t>Minimum 20% in well-rounded,</a:t>
            </a:r>
          </a:p>
          <a:p>
            <a:pPr lvl="1"/>
            <a:r>
              <a:rPr lang="en-US" sz="2400"/>
              <a:t>Minimum 20% in safe and healthy, </a:t>
            </a:r>
            <a:r>
              <a:rPr lang="en-US" sz="2400" b="1"/>
              <a:t>AND</a:t>
            </a:r>
          </a:p>
          <a:p>
            <a:pPr lvl="1"/>
            <a:r>
              <a:rPr lang="en-US" sz="2400"/>
              <a:t>A portion of the allocation (up to 60%) in effective use of technology  </a:t>
            </a:r>
          </a:p>
          <a:p>
            <a:pPr marL="57150" indent="0">
              <a:buNone/>
            </a:pPr>
            <a:endParaRPr lang="en-US" sz="2400"/>
          </a:p>
        </p:txBody>
      </p:sp>
    </p:spTree>
    <p:extLst>
      <p:ext uri="{BB962C8B-B14F-4D97-AF65-F5344CB8AC3E}">
        <p14:creationId xmlns:p14="http://schemas.microsoft.com/office/powerpoint/2010/main" val="31628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4C25D-A111-4ABE-9C1D-A5D2544AA7CE}"/>
              </a:ext>
            </a:extLst>
          </p:cNvPr>
          <p:cNvSpPr>
            <a:spLocks noGrp="1"/>
          </p:cNvSpPr>
          <p:nvPr>
            <p:ph type="title"/>
          </p:nvPr>
        </p:nvSpPr>
        <p:spPr/>
        <p:txBody>
          <a:bodyPr/>
          <a:lstStyle/>
          <a:p>
            <a:r>
              <a:rPr lang="en-US"/>
              <a:t>Budgeting Requirements: Under $30,000</a:t>
            </a:r>
          </a:p>
        </p:txBody>
      </p:sp>
      <p:sp>
        <p:nvSpPr>
          <p:cNvPr id="3" name="Text Placeholder 2">
            <a:extLst>
              <a:ext uri="{FF2B5EF4-FFF2-40B4-BE49-F238E27FC236}">
                <a16:creationId xmlns:a16="http://schemas.microsoft.com/office/drawing/2014/main" id="{860F4C97-1E27-4D46-8996-DA4E2038B172}"/>
              </a:ext>
            </a:extLst>
          </p:cNvPr>
          <p:cNvSpPr>
            <a:spLocks noGrp="1"/>
          </p:cNvSpPr>
          <p:nvPr>
            <p:ph type="body" sz="quarter" idx="10"/>
          </p:nvPr>
        </p:nvSpPr>
        <p:spPr>
          <a:xfrm>
            <a:off x="572530" y="1676400"/>
            <a:ext cx="10871200" cy="4343400"/>
          </a:xfrm>
        </p:spPr>
        <p:txBody>
          <a:bodyPr/>
          <a:lstStyle/>
          <a:p>
            <a:pPr marL="0" indent="0">
              <a:buNone/>
            </a:pPr>
            <a:r>
              <a:rPr lang="en-US"/>
              <a:t>If an LEA receives less than $30,000 in Title IV funds, the LEA must meet </a:t>
            </a:r>
            <a:r>
              <a:rPr lang="en-US" u="sng"/>
              <a:t>at least one </a:t>
            </a:r>
            <a:r>
              <a:rPr lang="en-US"/>
              <a:t>of the budgeting requirements:</a:t>
            </a:r>
          </a:p>
          <a:p>
            <a:pPr lvl="1"/>
            <a:r>
              <a:rPr lang="en-US" sz="2400"/>
              <a:t>Minimum 20% in well-rounded,  </a:t>
            </a:r>
          </a:p>
          <a:p>
            <a:pPr lvl="1"/>
            <a:r>
              <a:rPr lang="en-US" sz="2400"/>
              <a:t>Minimum 20% in safe and healthy, </a:t>
            </a:r>
            <a:r>
              <a:rPr lang="en-US" sz="2400" b="1"/>
              <a:t>OR</a:t>
            </a:r>
          </a:p>
          <a:p>
            <a:pPr lvl="1"/>
            <a:r>
              <a:rPr lang="en-US" sz="2400"/>
              <a:t>A portion of the allocation (up to 60%) in effective use of technology</a:t>
            </a:r>
          </a:p>
          <a:p>
            <a:pPr marL="457200" lvl="1" indent="0">
              <a:buNone/>
            </a:pPr>
            <a:endParaRPr lang="en-US"/>
          </a:p>
        </p:txBody>
      </p:sp>
    </p:spTree>
    <p:extLst>
      <p:ext uri="{BB962C8B-B14F-4D97-AF65-F5344CB8AC3E}">
        <p14:creationId xmlns:p14="http://schemas.microsoft.com/office/powerpoint/2010/main" val="2894364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6C6D9-199B-4917-ACEA-7AD4819A6244}"/>
              </a:ext>
            </a:extLst>
          </p:cNvPr>
          <p:cNvSpPr>
            <a:spLocks noGrp="1"/>
          </p:cNvSpPr>
          <p:nvPr>
            <p:ph type="title"/>
          </p:nvPr>
        </p:nvSpPr>
        <p:spPr/>
        <p:txBody>
          <a:bodyPr>
            <a:normAutofit/>
          </a:bodyPr>
          <a:lstStyle/>
          <a:p>
            <a:r>
              <a:rPr lang="en-US"/>
              <a:t>Title IV, Part A Special Rule: EUT</a:t>
            </a:r>
          </a:p>
        </p:txBody>
      </p:sp>
      <p:sp>
        <p:nvSpPr>
          <p:cNvPr id="3" name="Text Placeholder 2">
            <a:extLst>
              <a:ext uri="{FF2B5EF4-FFF2-40B4-BE49-F238E27FC236}">
                <a16:creationId xmlns:a16="http://schemas.microsoft.com/office/drawing/2014/main" id="{73699CF0-B4B5-4918-B285-12E3F402B9F4}"/>
              </a:ext>
            </a:extLst>
          </p:cNvPr>
          <p:cNvSpPr>
            <a:spLocks noGrp="1"/>
          </p:cNvSpPr>
          <p:nvPr>
            <p:ph type="body" sz="quarter" idx="10"/>
          </p:nvPr>
        </p:nvSpPr>
        <p:spPr>
          <a:xfrm>
            <a:off x="609600" y="1676400"/>
            <a:ext cx="10871200" cy="4343400"/>
          </a:xfrm>
        </p:spPr>
        <p:txBody>
          <a:bodyPr/>
          <a:lstStyle/>
          <a:p>
            <a:pPr marL="0" indent="0">
              <a:buNone/>
            </a:pPr>
            <a:r>
              <a:rPr lang="en-US" sz="2800"/>
              <a:t>At least </a:t>
            </a:r>
            <a:r>
              <a:rPr lang="en-US" sz="2800" b="1"/>
              <a:t>85% </a:t>
            </a:r>
            <a:r>
              <a:rPr lang="en-US" sz="2800"/>
              <a:t>of the effective use of technology funds must</a:t>
            </a:r>
            <a:r>
              <a:rPr lang="en-US" sz="2800" b="1" i="1"/>
              <a:t> </a:t>
            </a:r>
            <a:r>
              <a:rPr lang="en-US" sz="2800"/>
              <a:t>be used to support professional learning to enable the effective use of educational technology, which may include collaborative efforts to develop and disseminate best practices and resources</a:t>
            </a:r>
          </a:p>
          <a:p>
            <a:pPr marL="0" indent="0">
              <a:buNone/>
            </a:pPr>
            <a:endParaRPr lang="en-US" sz="2800"/>
          </a:p>
          <a:p>
            <a:pPr marL="0" indent="0">
              <a:buNone/>
            </a:pPr>
            <a:r>
              <a:rPr lang="en-US" sz="2800"/>
              <a:t>LEAs or consortiums of LEAs </a:t>
            </a:r>
            <a:r>
              <a:rPr lang="en-US" sz="2800" b="1"/>
              <a:t>may not </a:t>
            </a:r>
            <a:r>
              <a:rPr lang="en-US" sz="2800"/>
              <a:t>spend more than 15% of the funds available in this section on infrastructure (devices, equipment, software applications, platforms, digital instructional resources and other one-time IT purchases)</a:t>
            </a:r>
          </a:p>
        </p:txBody>
      </p:sp>
    </p:spTree>
    <p:extLst>
      <p:ext uri="{BB962C8B-B14F-4D97-AF65-F5344CB8AC3E}">
        <p14:creationId xmlns:p14="http://schemas.microsoft.com/office/powerpoint/2010/main" val="25711705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371AB-2498-42BB-8B90-7FB7C2BD94E2}"/>
              </a:ext>
            </a:extLst>
          </p:cNvPr>
          <p:cNvSpPr>
            <a:spLocks noGrp="1"/>
          </p:cNvSpPr>
          <p:nvPr>
            <p:ph type="title"/>
          </p:nvPr>
        </p:nvSpPr>
        <p:spPr/>
        <p:txBody>
          <a:bodyPr/>
          <a:lstStyle/>
          <a:p>
            <a:r>
              <a:rPr lang="en-US"/>
              <a:t>Distribution Requirements: More than $30,000</a:t>
            </a:r>
          </a:p>
        </p:txBody>
      </p:sp>
      <p:pic>
        <p:nvPicPr>
          <p:cNvPr id="5" name="Picture 4" descr="Flow chart showing the minimum distribution requirements for LEAs with allocations over $30,000: must budget at least 20% toward well-rounded, and 20% toward safe/healthy students, and a portion of the allocation toward effective use of technology. Within effective use of technology, no more than 15% can be budgeted toward infrastructure.">
            <a:extLst>
              <a:ext uri="{FF2B5EF4-FFF2-40B4-BE49-F238E27FC236}">
                <a16:creationId xmlns:a16="http://schemas.microsoft.com/office/drawing/2014/main" id="{06D5FAC7-46AC-451F-9C96-3E1181374A12}"/>
              </a:ext>
            </a:extLst>
          </p:cNvPr>
          <p:cNvPicPr>
            <a:picLocks noChangeAspect="1"/>
          </p:cNvPicPr>
          <p:nvPr/>
        </p:nvPicPr>
        <p:blipFill>
          <a:blip r:embed="rId2"/>
          <a:stretch>
            <a:fillRect/>
          </a:stretch>
        </p:blipFill>
        <p:spPr>
          <a:xfrm>
            <a:off x="762000" y="1600200"/>
            <a:ext cx="10401300" cy="5218440"/>
          </a:xfrm>
          <a:prstGeom prst="rect">
            <a:avLst/>
          </a:prstGeom>
        </p:spPr>
      </p:pic>
    </p:spTree>
    <p:extLst>
      <p:ext uri="{BB962C8B-B14F-4D97-AF65-F5344CB8AC3E}">
        <p14:creationId xmlns:p14="http://schemas.microsoft.com/office/powerpoint/2010/main" val="1120206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49EEA-F972-43E4-99B1-23B1D0791BEF}"/>
              </a:ext>
            </a:extLst>
          </p:cNvPr>
          <p:cNvSpPr>
            <a:spLocks noGrp="1"/>
          </p:cNvSpPr>
          <p:nvPr>
            <p:ph type="title"/>
          </p:nvPr>
        </p:nvSpPr>
        <p:spPr/>
        <p:txBody>
          <a:bodyPr>
            <a:normAutofit fontScale="90000"/>
          </a:bodyPr>
          <a:lstStyle/>
          <a:p>
            <a:r>
              <a:rPr lang="en-US"/>
              <a:t>Title IV, Part A: </a:t>
            </a:r>
            <a:br>
              <a:rPr lang="en-US"/>
            </a:br>
            <a:r>
              <a:rPr lang="en-US"/>
              <a:t>Student Support and Academic Enrichment Program</a:t>
            </a:r>
          </a:p>
        </p:txBody>
      </p:sp>
      <p:sp>
        <p:nvSpPr>
          <p:cNvPr id="3" name="Text Placeholder 2">
            <a:extLst>
              <a:ext uri="{FF2B5EF4-FFF2-40B4-BE49-F238E27FC236}">
                <a16:creationId xmlns:a16="http://schemas.microsoft.com/office/drawing/2014/main" id="{4F1FD122-B074-4E65-A6B5-F3CED46D0250}"/>
              </a:ext>
            </a:extLst>
          </p:cNvPr>
          <p:cNvSpPr>
            <a:spLocks noGrp="1"/>
          </p:cNvSpPr>
          <p:nvPr>
            <p:ph type="body" sz="quarter" idx="10"/>
          </p:nvPr>
        </p:nvSpPr>
        <p:spPr>
          <a:xfrm>
            <a:off x="609600" y="1447800"/>
            <a:ext cx="10972800" cy="4343400"/>
          </a:xfrm>
        </p:spPr>
        <p:txBody>
          <a:bodyPr/>
          <a:lstStyle/>
          <a:p>
            <a:pPr marL="0" indent="0">
              <a:buNone/>
            </a:pPr>
            <a:endParaRPr lang="en-US" sz="1800" dirty="0"/>
          </a:p>
          <a:p>
            <a:pPr marL="0" indent="0">
              <a:buNone/>
            </a:pPr>
            <a:r>
              <a:rPr lang="en-US" sz="2800" dirty="0"/>
              <a:t>Purpose: To improve student academic achievement by increasing the capacity of States, local educational agencies, schools, and local communities to:</a:t>
            </a:r>
          </a:p>
          <a:p>
            <a:pPr lvl="1"/>
            <a:r>
              <a:rPr lang="en-US" altLang="en-US" sz="2400" dirty="0"/>
              <a:t>Provide all students with a </a:t>
            </a:r>
            <a:r>
              <a:rPr lang="en-US" altLang="en-US" sz="2400" u="sng" dirty="0"/>
              <a:t>well-rounded</a:t>
            </a:r>
            <a:r>
              <a:rPr lang="en-US" altLang="en-US" sz="2400" dirty="0"/>
              <a:t> education</a:t>
            </a:r>
          </a:p>
          <a:p>
            <a:pPr lvl="1"/>
            <a:r>
              <a:rPr lang="en-US" altLang="en-US" sz="2400" dirty="0"/>
              <a:t>Improve school conditions for student learning (</a:t>
            </a:r>
            <a:r>
              <a:rPr lang="en-US" altLang="en-US" sz="2400" u="sng" dirty="0"/>
              <a:t>safe and healthy</a:t>
            </a:r>
            <a:r>
              <a:rPr lang="en-US" altLang="en-US" sz="2400" dirty="0"/>
              <a:t> students)</a:t>
            </a:r>
          </a:p>
          <a:p>
            <a:pPr lvl="1"/>
            <a:r>
              <a:rPr lang="en-US" altLang="en-US" sz="2400" dirty="0"/>
              <a:t>Promote the </a:t>
            </a:r>
            <a:r>
              <a:rPr lang="en-US" altLang="en-US" sz="2400" u="sng" dirty="0"/>
              <a:t>effective use of technology</a:t>
            </a:r>
            <a:r>
              <a:rPr lang="en-US" altLang="en-US" sz="2400" dirty="0"/>
              <a:t> (EUT) in supporting academic achievement and digital literacy</a:t>
            </a:r>
          </a:p>
        </p:txBody>
      </p:sp>
    </p:spTree>
    <p:extLst>
      <p:ext uri="{BB962C8B-B14F-4D97-AF65-F5344CB8AC3E}">
        <p14:creationId xmlns:p14="http://schemas.microsoft.com/office/powerpoint/2010/main" val="23851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12B2D-F7A4-443F-A786-92848CD9CC2E}"/>
              </a:ext>
            </a:extLst>
          </p:cNvPr>
          <p:cNvSpPr>
            <a:spLocks noGrp="1"/>
          </p:cNvSpPr>
          <p:nvPr>
            <p:ph type="title"/>
          </p:nvPr>
        </p:nvSpPr>
        <p:spPr/>
        <p:txBody>
          <a:bodyPr/>
          <a:lstStyle/>
          <a:p>
            <a:r>
              <a:rPr lang="en-US"/>
              <a:t>Distribution Requirements: Under $30,000</a:t>
            </a:r>
          </a:p>
        </p:txBody>
      </p:sp>
      <p:pic>
        <p:nvPicPr>
          <p:cNvPr id="5" name="Picture 4" descr="Flow chart showing the minimum distribution requirements for LEAs with allocations under $30,000: must budget at least 20% toward well-rounded, or 20% toward safe/healthy students, or a portion of the allocation toward effective use of technology. Within effective use of technology, no more than 15% can be budgeted toward infrastructure.">
            <a:extLst>
              <a:ext uri="{FF2B5EF4-FFF2-40B4-BE49-F238E27FC236}">
                <a16:creationId xmlns:a16="http://schemas.microsoft.com/office/drawing/2014/main" id="{C65180A1-AF35-45E4-967A-F817C1E9DC31}"/>
              </a:ext>
            </a:extLst>
          </p:cNvPr>
          <p:cNvPicPr>
            <a:picLocks noChangeAspect="1"/>
          </p:cNvPicPr>
          <p:nvPr/>
        </p:nvPicPr>
        <p:blipFill>
          <a:blip r:embed="rId2"/>
          <a:stretch>
            <a:fillRect/>
          </a:stretch>
        </p:blipFill>
        <p:spPr>
          <a:xfrm>
            <a:off x="803107" y="1422056"/>
            <a:ext cx="10585785" cy="5435944"/>
          </a:xfrm>
          <a:prstGeom prst="rect">
            <a:avLst/>
          </a:prstGeom>
        </p:spPr>
      </p:pic>
    </p:spTree>
    <p:extLst>
      <p:ext uri="{BB962C8B-B14F-4D97-AF65-F5344CB8AC3E}">
        <p14:creationId xmlns:p14="http://schemas.microsoft.com/office/powerpoint/2010/main" val="20527272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81F8F-0E15-4183-89C5-A1F5CDF50A30}"/>
              </a:ext>
            </a:extLst>
          </p:cNvPr>
          <p:cNvSpPr>
            <a:spLocks noGrp="1"/>
          </p:cNvSpPr>
          <p:nvPr>
            <p:ph type="title"/>
          </p:nvPr>
        </p:nvSpPr>
        <p:spPr/>
        <p:txBody>
          <a:bodyPr/>
          <a:lstStyle/>
          <a:p>
            <a:r>
              <a:rPr lang="en-US"/>
              <a:t>Calculating Budgeting Requirements in GMS</a:t>
            </a:r>
          </a:p>
        </p:txBody>
      </p:sp>
      <p:pic>
        <p:nvPicPr>
          <p:cNvPr id="4" name="Picture 3" descr="Screenshot of Title IV Budget Allocation tab in GMS showing total allocation, less funds consolidated to SWP and Con Admin, and remaining unconsolidated amount">
            <a:extLst>
              <a:ext uri="{FF2B5EF4-FFF2-40B4-BE49-F238E27FC236}">
                <a16:creationId xmlns:a16="http://schemas.microsoft.com/office/drawing/2014/main" id="{43F1E312-FF4A-4926-8CC3-103160AAFD3F}"/>
              </a:ext>
            </a:extLst>
          </p:cNvPr>
          <p:cNvPicPr>
            <a:picLocks noChangeAspect="1"/>
          </p:cNvPicPr>
          <p:nvPr/>
        </p:nvPicPr>
        <p:blipFill>
          <a:blip r:embed="rId2"/>
          <a:stretch>
            <a:fillRect/>
          </a:stretch>
        </p:blipFill>
        <p:spPr>
          <a:xfrm>
            <a:off x="301274" y="1281546"/>
            <a:ext cx="11281126" cy="4853933"/>
          </a:xfrm>
          <a:prstGeom prst="rect">
            <a:avLst/>
          </a:prstGeom>
        </p:spPr>
      </p:pic>
    </p:spTree>
    <p:extLst>
      <p:ext uri="{BB962C8B-B14F-4D97-AF65-F5344CB8AC3E}">
        <p14:creationId xmlns:p14="http://schemas.microsoft.com/office/powerpoint/2010/main" val="16214788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ACD92-53BF-41F2-A121-B6F7F818A70E}"/>
              </a:ext>
            </a:extLst>
          </p:cNvPr>
          <p:cNvSpPr>
            <a:spLocks noGrp="1"/>
          </p:cNvSpPr>
          <p:nvPr>
            <p:ph type="title"/>
          </p:nvPr>
        </p:nvSpPr>
        <p:spPr/>
        <p:txBody>
          <a:bodyPr/>
          <a:lstStyle/>
          <a:p>
            <a:r>
              <a:rPr lang="en-US" dirty="0"/>
              <a:t>Calculating Budgeting Requirements in GMS </a:t>
            </a:r>
          </a:p>
        </p:txBody>
      </p:sp>
      <p:pic>
        <p:nvPicPr>
          <p:cNvPr id="4" name="Picture 3" descr="Screenshot of table on Title IV Budget Allocation tab in GMS showing minimum and maximum budgeting requirements, budgeted amount, and investment numbers">
            <a:extLst>
              <a:ext uri="{FF2B5EF4-FFF2-40B4-BE49-F238E27FC236}">
                <a16:creationId xmlns:a16="http://schemas.microsoft.com/office/drawing/2014/main" id="{51729E20-70D1-4338-9D99-46622F90CC9B}"/>
              </a:ext>
            </a:extLst>
          </p:cNvPr>
          <p:cNvPicPr>
            <a:picLocks noChangeAspect="1"/>
          </p:cNvPicPr>
          <p:nvPr/>
        </p:nvPicPr>
        <p:blipFill>
          <a:blip r:embed="rId3"/>
          <a:stretch>
            <a:fillRect/>
          </a:stretch>
        </p:blipFill>
        <p:spPr>
          <a:xfrm>
            <a:off x="0" y="2507394"/>
            <a:ext cx="12192000" cy="1878453"/>
          </a:xfrm>
          <a:prstGeom prst="rect">
            <a:avLst/>
          </a:prstGeom>
        </p:spPr>
      </p:pic>
    </p:spTree>
    <p:extLst>
      <p:ext uri="{BB962C8B-B14F-4D97-AF65-F5344CB8AC3E}">
        <p14:creationId xmlns:p14="http://schemas.microsoft.com/office/powerpoint/2010/main" val="34484312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141F3-0EE2-4D11-99AA-C9EF9975ABFE}"/>
              </a:ext>
            </a:extLst>
          </p:cNvPr>
          <p:cNvSpPr>
            <a:spLocks noGrp="1"/>
          </p:cNvSpPr>
          <p:nvPr>
            <p:ph type="title"/>
          </p:nvPr>
        </p:nvSpPr>
        <p:spPr/>
        <p:txBody>
          <a:bodyPr/>
          <a:lstStyle/>
          <a:p>
            <a:r>
              <a:rPr lang="en-US" dirty="0"/>
              <a:t>Consolidating Title IV into SWP</a:t>
            </a:r>
          </a:p>
        </p:txBody>
      </p:sp>
      <p:sp>
        <p:nvSpPr>
          <p:cNvPr id="3" name="Text Placeholder 2">
            <a:extLst>
              <a:ext uri="{FF2B5EF4-FFF2-40B4-BE49-F238E27FC236}">
                <a16:creationId xmlns:a16="http://schemas.microsoft.com/office/drawing/2014/main" id="{F1587371-DD14-4A15-8943-0CF01696BC4E}"/>
              </a:ext>
            </a:extLst>
          </p:cNvPr>
          <p:cNvSpPr>
            <a:spLocks noGrp="1"/>
          </p:cNvSpPr>
          <p:nvPr>
            <p:ph type="body" sz="quarter" idx="10"/>
          </p:nvPr>
        </p:nvSpPr>
        <p:spPr/>
        <p:txBody>
          <a:bodyPr/>
          <a:lstStyle/>
          <a:p>
            <a:pPr marL="0" marR="0">
              <a:spcBef>
                <a:spcPts val="0"/>
              </a:spcBef>
              <a:spcAft>
                <a:spcPts val="0"/>
              </a:spcAft>
            </a:pPr>
            <a:r>
              <a:rPr lang="en-US" sz="2400" dirty="0">
                <a:effectLst/>
                <a:ea typeface="Calibri" panose="020F0502020204030204" pitchFamily="34" charset="0"/>
              </a:rPr>
              <a:t>Title IV funds may be consolidated in a schoolwide program and do not have to be tracked for specific compliance with the requirements of Title IV (e.g., budgeting requirements) </a:t>
            </a:r>
          </a:p>
          <a:p>
            <a:pPr marL="0" marR="0">
              <a:spcBef>
                <a:spcPts val="0"/>
              </a:spcBef>
              <a:spcAft>
                <a:spcPts val="0"/>
              </a:spcAft>
            </a:pPr>
            <a:endParaRPr lang="en-US" sz="2400" dirty="0"/>
          </a:p>
          <a:p>
            <a:pPr marL="0" marR="0">
              <a:spcBef>
                <a:spcPts val="0"/>
              </a:spcBef>
              <a:spcAft>
                <a:spcPts val="0"/>
              </a:spcAft>
            </a:pPr>
            <a:r>
              <a:rPr lang="en-US" sz="2400" dirty="0"/>
              <a:t>Any school where Title IV funds have been consolidated in the SWP must have at least one investment that meets the intent and purpose of Title IV (the original funding source)</a:t>
            </a:r>
          </a:p>
        </p:txBody>
      </p:sp>
    </p:spTree>
    <p:extLst>
      <p:ext uri="{BB962C8B-B14F-4D97-AF65-F5344CB8AC3E}">
        <p14:creationId xmlns:p14="http://schemas.microsoft.com/office/powerpoint/2010/main" val="3430106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DE22E-1723-4FB1-8E68-51082CA6E230}"/>
              </a:ext>
            </a:extLst>
          </p:cNvPr>
          <p:cNvSpPr>
            <a:spLocks noGrp="1"/>
          </p:cNvSpPr>
          <p:nvPr>
            <p:ph type="title"/>
          </p:nvPr>
        </p:nvSpPr>
        <p:spPr/>
        <p:txBody>
          <a:bodyPr/>
          <a:lstStyle/>
          <a:p>
            <a:r>
              <a:rPr lang="en-US"/>
              <a:t>Schoolwide Programs</a:t>
            </a:r>
          </a:p>
        </p:txBody>
      </p:sp>
      <p:pic>
        <p:nvPicPr>
          <p:cNvPr id="5" name="Picture 4" descr="Screenshot from GMS showing amount consolidated into Schoolwide Programs by school. LEA has consolidated Titles I, II, and IV at schools A, B, and C. LEA has consolidated Title I and II at schools D, E, and F. ">
            <a:extLst>
              <a:ext uri="{FF2B5EF4-FFF2-40B4-BE49-F238E27FC236}">
                <a16:creationId xmlns:a16="http://schemas.microsoft.com/office/drawing/2014/main" id="{A5593625-A8EA-41CC-8E5A-C3AF1E5E348E}"/>
              </a:ext>
            </a:extLst>
          </p:cNvPr>
          <p:cNvPicPr>
            <a:picLocks noChangeAspect="1"/>
          </p:cNvPicPr>
          <p:nvPr/>
        </p:nvPicPr>
        <p:blipFill>
          <a:blip r:embed="rId3"/>
          <a:stretch>
            <a:fillRect/>
          </a:stretch>
        </p:blipFill>
        <p:spPr>
          <a:xfrm>
            <a:off x="1168334" y="1447800"/>
            <a:ext cx="9855331" cy="4541044"/>
          </a:xfrm>
          <a:prstGeom prst="rect">
            <a:avLst/>
          </a:prstGeom>
        </p:spPr>
      </p:pic>
    </p:spTree>
    <p:extLst>
      <p:ext uri="{BB962C8B-B14F-4D97-AF65-F5344CB8AC3E}">
        <p14:creationId xmlns:p14="http://schemas.microsoft.com/office/powerpoint/2010/main" val="2445281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B0B1C-6E56-4485-B4D0-F10DFC376698}"/>
              </a:ext>
            </a:extLst>
          </p:cNvPr>
          <p:cNvSpPr>
            <a:spLocks noGrp="1"/>
          </p:cNvSpPr>
          <p:nvPr>
            <p:ph type="ctrTitle"/>
          </p:nvPr>
        </p:nvSpPr>
        <p:spPr/>
        <p:txBody>
          <a:bodyPr/>
          <a:lstStyle/>
          <a:p>
            <a:r>
              <a:rPr lang="en-US"/>
              <a:t>Writing a Title IV Investment </a:t>
            </a:r>
          </a:p>
        </p:txBody>
      </p:sp>
    </p:spTree>
    <p:extLst>
      <p:ext uri="{BB962C8B-B14F-4D97-AF65-F5344CB8AC3E}">
        <p14:creationId xmlns:p14="http://schemas.microsoft.com/office/powerpoint/2010/main" val="67427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2928F-5AA8-44F1-96B4-43A509D5A4EF}"/>
              </a:ext>
            </a:extLst>
          </p:cNvPr>
          <p:cNvSpPr>
            <a:spLocks noGrp="1"/>
          </p:cNvSpPr>
          <p:nvPr>
            <p:ph type="title"/>
          </p:nvPr>
        </p:nvSpPr>
        <p:spPr/>
        <p:txBody>
          <a:bodyPr/>
          <a:lstStyle/>
          <a:p>
            <a:r>
              <a:rPr lang="en-US"/>
              <a:t>Purpose Statement</a:t>
            </a:r>
          </a:p>
        </p:txBody>
      </p:sp>
      <p:sp>
        <p:nvSpPr>
          <p:cNvPr id="3" name="Text Placeholder 2">
            <a:extLst>
              <a:ext uri="{FF2B5EF4-FFF2-40B4-BE49-F238E27FC236}">
                <a16:creationId xmlns:a16="http://schemas.microsoft.com/office/drawing/2014/main" id="{2A90AAEF-BD67-45D5-8092-421D05C94D31}"/>
              </a:ext>
            </a:extLst>
          </p:cNvPr>
          <p:cNvSpPr>
            <a:spLocks noGrp="1"/>
          </p:cNvSpPr>
          <p:nvPr>
            <p:ph type="body" sz="quarter" idx="10"/>
          </p:nvPr>
        </p:nvSpPr>
        <p:spPr>
          <a:xfrm>
            <a:off x="660400" y="1524000"/>
            <a:ext cx="10871200" cy="4343400"/>
          </a:xfrm>
        </p:spPr>
        <p:txBody>
          <a:bodyPr/>
          <a:lstStyle/>
          <a:p>
            <a:pPr marL="0" indent="0">
              <a:buNone/>
            </a:pPr>
            <a:r>
              <a:rPr lang="en-US" dirty="0"/>
              <a:t>Provide a purpose: briefly describe the program objectives</a:t>
            </a:r>
          </a:p>
          <a:p>
            <a:pPr lvl="1"/>
            <a:r>
              <a:rPr lang="en-US" dirty="0"/>
              <a:t>What is the identified need that you are trying to meet?</a:t>
            </a:r>
          </a:p>
          <a:p>
            <a:pPr lvl="1"/>
            <a:r>
              <a:rPr lang="en-US" dirty="0"/>
              <a:t>What are the goals or objectives for this activity?</a:t>
            </a:r>
          </a:p>
          <a:p>
            <a:pPr lvl="1"/>
            <a:r>
              <a:rPr lang="en-US" dirty="0"/>
              <a:t>How do the objectives align with the intent of Title IV?</a:t>
            </a:r>
          </a:p>
          <a:p>
            <a:pPr marL="457200" lvl="1" indent="0">
              <a:buNone/>
            </a:pPr>
            <a:endParaRPr lang="en-US" dirty="0"/>
          </a:p>
          <a:p>
            <a:pPr marL="457200" lvl="1" indent="0" algn="ctr">
              <a:buNone/>
            </a:pPr>
            <a:r>
              <a:rPr lang="en-US" sz="3200" dirty="0"/>
              <a:t>The purpose must be more specific than stating one of the three content areas of the program</a:t>
            </a:r>
          </a:p>
          <a:p>
            <a:endParaRPr lang="en-US" sz="1200" dirty="0"/>
          </a:p>
          <a:p>
            <a:pPr marL="0" indent="0">
              <a:buNone/>
            </a:pPr>
            <a:endParaRPr lang="en-US" dirty="0"/>
          </a:p>
        </p:txBody>
      </p:sp>
    </p:spTree>
    <p:extLst>
      <p:ext uri="{BB962C8B-B14F-4D97-AF65-F5344CB8AC3E}">
        <p14:creationId xmlns:p14="http://schemas.microsoft.com/office/powerpoint/2010/main" val="19888230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1000B-8BA4-44DE-8BAF-E2C6514B84B2}"/>
              </a:ext>
            </a:extLst>
          </p:cNvPr>
          <p:cNvSpPr>
            <a:spLocks noGrp="1"/>
          </p:cNvSpPr>
          <p:nvPr>
            <p:ph type="title"/>
          </p:nvPr>
        </p:nvSpPr>
        <p:spPr/>
        <p:txBody>
          <a:bodyPr/>
          <a:lstStyle/>
          <a:p>
            <a:r>
              <a:rPr lang="en-US"/>
              <a:t>Activity</a:t>
            </a:r>
          </a:p>
        </p:txBody>
      </p:sp>
      <p:sp>
        <p:nvSpPr>
          <p:cNvPr id="3" name="Text Placeholder 2">
            <a:extLst>
              <a:ext uri="{FF2B5EF4-FFF2-40B4-BE49-F238E27FC236}">
                <a16:creationId xmlns:a16="http://schemas.microsoft.com/office/drawing/2014/main" id="{3887C7B2-6136-4ED1-8702-2073E0F61168}"/>
              </a:ext>
            </a:extLst>
          </p:cNvPr>
          <p:cNvSpPr>
            <a:spLocks noGrp="1"/>
          </p:cNvSpPr>
          <p:nvPr>
            <p:ph type="body" sz="quarter" idx="10"/>
          </p:nvPr>
        </p:nvSpPr>
        <p:spPr>
          <a:xfrm>
            <a:off x="609600" y="1600200"/>
            <a:ext cx="10871200" cy="4343400"/>
          </a:xfrm>
        </p:spPr>
        <p:txBody>
          <a:bodyPr/>
          <a:lstStyle/>
          <a:p>
            <a:pPr marL="0" indent="0">
              <a:buNone/>
            </a:pPr>
            <a:r>
              <a:rPr lang="en-US"/>
              <a:t>Provide a description of the activity/strategy and the intended outcomes</a:t>
            </a:r>
          </a:p>
          <a:p>
            <a:pPr lvl="1"/>
            <a:r>
              <a:rPr lang="en-US"/>
              <a:t>What activity will you implement to meet the identified need?</a:t>
            </a:r>
          </a:p>
          <a:p>
            <a:pPr marL="457200" lvl="1" indent="0">
              <a:buNone/>
            </a:pPr>
            <a:endParaRPr lang="en-US"/>
          </a:p>
          <a:p>
            <a:pPr marL="0" indent="0">
              <a:buNone/>
            </a:pPr>
            <a:endParaRPr lang="en-US"/>
          </a:p>
        </p:txBody>
      </p:sp>
    </p:spTree>
    <p:extLst>
      <p:ext uri="{BB962C8B-B14F-4D97-AF65-F5344CB8AC3E}">
        <p14:creationId xmlns:p14="http://schemas.microsoft.com/office/powerpoint/2010/main" val="40353999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4EB20-E69E-49AB-B927-07A760DDC71F}"/>
              </a:ext>
            </a:extLst>
          </p:cNvPr>
          <p:cNvSpPr>
            <a:spLocks noGrp="1"/>
          </p:cNvSpPr>
          <p:nvPr>
            <p:ph type="title"/>
          </p:nvPr>
        </p:nvSpPr>
        <p:spPr/>
        <p:txBody>
          <a:bodyPr/>
          <a:lstStyle/>
          <a:p>
            <a:r>
              <a:rPr lang="en-US"/>
              <a:t>Evaluating Effectiveness</a:t>
            </a:r>
          </a:p>
        </p:txBody>
      </p:sp>
      <p:sp>
        <p:nvSpPr>
          <p:cNvPr id="3" name="Text Placeholder 2">
            <a:extLst>
              <a:ext uri="{FF2B5EF4-FFF2-40B4-BE49-F238E27FC236}">
                <a16:creationId xmlns:a16="http://schemas.microsoft.com/office/drawing/2014/main" id="{3F0BE922-471C-4C34-A446-A509FEB338DB}"/>
              </a:ext>
            </a:extLst>
          </p:cNvPr>
          <p:cNvSpPr>
            <a:spLocks noGrp="1"/>
          </p:cNvSpPr>
          <p:nvPr>
            <p:ph type="body" sz="quarter" idx="10"/>
          </p:nvPr>
        </p:nvSpPr>
        <p:spPr/>
        <p:txBody>
          <a:bodyPr/>
          <a:lstStyle/>
          <a:p>
            <a:pPr marL="0" indent="0">
              <a:buNone/>
            </a:pPr>
            <a:r>
              <a:rPr lang="en-US"/>
              <a:t>Provide a description of how the LEA will periodically evaluate the effectiveness of the activity</a:t>
            </a:r>
          </a:p>
          <a:p>
            <a:pPr lvl="1"/>
            <a:r>
              <a:rPr lang="en-US"/>
              <a:t>What specific evaluation methods will be used to measure the success of this activity?</a:t>
            </a:r>
          </a:p>
          <a:p>
            <a:pPr lvl="1"/>
            <a:endParaRPr lang="en-US"/>
          </a:p>
        </p:txBody>
      </p:sp>
    </p:spTree>
    <p:extLst>
      <p:ext uri="{BB962C8B-B14F-4D97-AF65-F5344CB8AC3E}">
        <p14:creationId xmlns:p14="http://schemas.microsoft.com/office/powerpoint/2010/main" val="24165365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CA7A3-6A81-4944-AC14-1191A0C527F0}"/>
              </a:ext>
            </a:extLst>
          </p:cNvPr>
          <p:cNvSpPr>
            <a:spLocks noGrp="1"/>
          </p:cNvSpPr>
          <p:nvPr>
            <p:ph type="title"/>
          </p:nvPr>
        </p:nvSpPr>
        <p:spPr/>
        <p:txBody>
          <a:bodyPr/>
          <a:lstStyle/>
          <a:p>
            <a:r>
              <a:rPr lang="en-US"/>
              <a:t>Identify the Content Area for Investments</a:t>
            </a:r>
          </a:p>
        </p:txBody>
      </p:sp>
      <p:pic>
        <p:nvPicPr>
          <p:cNvPr id="4" name="Picture 3" descr="Image from grants management system showing Title IV Budget Allocation tab. Table for LEA to identify amount budgeted toward each Title IV content area and corresponding investment number.">
            <a:extLst>
              <a:ext uri="{FF2B5EF4-FFF2-40B4-BE49-F238E27FC236}">
                <a16:creationId xmlns:a16="http://schemas.microsoft.com/office/drawing/2014/main" id="{7CF3B23B-CD7B-4155-9D26-E15A02200E64}"/>
              </a:ext>
            </a:extLst>
          </p:cNvPr>
          <p:cNvPicPr>
            <a:picLocks noChangeAspect="1"/>
          </p:cNvPicPr>
          <p:nvPr/>
        </p:nvPicPr>
        <p:blipFill rotWithShape="1">
          <a:blip r:embed="rId3"/>
          <a:srcRect t="766"/>
          <a:stretch/>
        </p:blipFill>
        <p:spPr>
          <a:xfrm>
            <a:off x="228599" y="1447800"/>
            <a:ext cx="11774479" cy="4800600"/>
          </a:xfrm>
          <a:prstGeom prst="rect">
            <a:avLst/>
          </a:prstGeom>
        </p:spPr>
      </p:pic>
    </p:spTree>
    <p:extLst>
      <p:ext uri="{BB962C8B-B14F-4D97-AF65-F5344CB8AC3E}">
        <p14:creationId xmlns:p14="http://schemas.microsoft.com/office/powerpoint/2010/main" val="1517029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9B129-CBA7-4235-BC70-085A1FBB557F}"/>
              </a:ext>
            </a:extLst>
          </p:cNvPr>
          <p:cNvSpPr>
            <a:spLocks noGrp="1"/>
          </p:cNvSpPr>
          <p:nvPr>
            <p:ph type="title"/>
          </p:nvPr>
        </p:nvSpPr>
        <p:spPr/>
        <p:txBody>
          <a:bodyPr/>
          <a:lstStyle/>
          <a:p>
            <a:r>
              <a:rPr lang="en-US"/>
              <a:t>Title IV Requirements</a:t>
            </a:r>
          </a:p>
        </p:txBody>
      </p:sp>
      <p:sp>
        <p:nvSpPr>
          <p:cNvPr id="3" name="Text Placeholder 2">
            <a:extLst>
              <a:ext uri="{FF2B5EF4-FFF2-40B4-BE49-F238E27FC236}">
                <a16:creationId xmlns:a16="http://schemas.microsoft.com/office/drawing/2014/main" id="{586C7475-2B7A-4ECE-9CD2-F119D3B2E580}"/>
              </a:ext>
            </a:extLst>
          </p:cNvPr>
          <p:cNvSpPr>
            <a:spLocks noGrp="1"/>
          </p:cNvSpPr>
          <p:nvPr>
            <p:ph type="body" sz="quarter" idx="10"/>
          </p:nvPr>
        </p:nvSpPr>
        <p:spPr>
          <a:xfrm>
            <a:off x="609600" y="1790700"/>
            <a:ext cx="8534400" cy="3276600"/>
          </a:xfrm>
        </p:spPr>
        <p:txBody>
          <a:bodyPr/>
          <a:lstStyle/>
          <a:p>
            <a:pPr>
              <a:spcAft>
                <a:spcPts val="1200"/>
              </a:spcAft>
            </a:pPr>
            <a:r>
              <a:rPr lang="en-US" dirty="0"/>
              <a:t>Comprehensive Needs Assessment</a:t>
            </a:r>
          </a:p>
          <a:p>
            <a:pPr>
              <a:spcAft>
                <a:spcPts val="1200"/>
              </a:spcAft>
            </a:pPr>
            <a:r>
              <a:rPr lang="en-US" dirty="0"/>
              <a:t>Prioritization of schools</a:t>
            </a:r>
          </a:p>
          <a:p>
            <a:pPr>
              <a:spcAft>
                <a:spcPts val="1200"/>
              </a:spcAft>
            </a:pPr>
            <a:r>
              <a:rPr lang="en-US" dirty="0"/>
              <a:t>Stakeholder engagement</a:t>
            </a:r>
          </a:p>
          <a:p>
            <a:pPr>
              <a:spcAft>
                <a:spcPts val="1200"/>
              </a:spcAft>
            </a:pPr>
            <a:r>
              <a:rPr lang="en-US" dirty="0"/>
              <a:t>Supplement not Supplant</a:t>
            </a:r>
          </a:p>
          <a:p>
            <a:pPr>
              <a:spcAft>
                <a:spcPts val="1200"/>
              </a:spcAft>
            </a:pPr>
            <a:endParaRPr lang="en-US" dirty="0"/>
          </a:p>
        </p:txBody>
      </p:sp>
    </p:spTree>
    <p:extLst>
      <p:ext uri="{BB962C8B-B14F-4D97-AF65-F5344CB8AC3E}">
        <p14:creationId xmlns:p14="http://schemas.microsoft.com/office/powerpoint/2010/main" val="35035822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43BFD-B705-4FFE-8763-B23273945174}"/>
              </a:ext>
            </a:extLst>
          </p:cNvPr>
          <p:cNvSpPr>
            <a:spLocks noGrp="1"/>
          </p:cNvSpPr>
          <p:nvPr>
            <p:ph type="title"/>
          </p:nvPr>
        </p:nvSpPr>
        <p:spPr/>
        <p:txBody>
          <a:bodyPr/>
          <a:lstStyle/>
          <a:p>
            <a:r>
              <a:rPr lang="en-US"/>
              <a:t>Approvable Title IV Investments</a:t>
            </a:r>
          </a:p>
        </p:txBody>
      </p:sp>
      <p:pic>
        <p:nvPicPr>
          <p:cNvPr id="1026" name="Picture 2" descr="Red X Icon Clip Art at Clker.com - vector clip art online, royalty free &amp;  public domain">
            <a:extLst>
              <a:ext uri="{FF2B5EF4-FFF2-40B4-BE49-F238E27FC236}">
                <a16:creationId xmlns:a16="http://schemas.microsoft.com/office/drawing/2014/main" id="{FCD5616B-BD26-4663-96C5-7737AFDB12E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1005" y="1600200"/>
            <a:ext cx="837142" cy="1076325"/>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a:extLst>
              <a:ext uri="{FF2B5EF4-FFF2-40B4-BE49-F238E27FC236}">
                <a16:creationId xmlns:a16="http://schemas.microsoft.com/office/drawing/2014/main" id="{A3E31C97-64E6-4E67-8509-F23BE635B012}"/>
              </a:ext>
            </a:extLst>
          </p:cNvPr>
          <p:cNvSpPr>
            <a:spLocks noGrp="1"/>
          </p:cNvSpPr>
          <p:nvPr>
            <p:ph type="body" sz="quarter" idx="10"/>
          </p:nvPr>
        </p:nvSpPr>
        <p:spPr>
          <a:xfrm>
            <a:off x="1676400" y="1597152"/>
            <a:ext cx="9347200" cy="1524000"/>
          </a:xfrm>
        </p:spPr>
        <p:txBody>
          <a:bodyPr/>
          <a:lstStyle/>
          <a:p>
            <a:pPr marL="0" indent="0">
              <a:buNone/>
            </a:pPr>
            <a:r>
              <a:rPr lang="en-US" sz="2400"/>
              <a:t>“In order to provide safe and healthy schools to increase academic achievement, consultant to provide PD.”</a:t>
            </a:r>
          </a:p>
          <a:p>
            <a:pPr marL="0" indent="0">
              <a:buNone/>
            </a:pPr>
            <a:endParaRPr lang="en-US" sz="2800"/>
          </a:p>
        </p:txBody>
      </p:sp>
      <p:pic>
        <p:nvPicPr>
          <p:cNvPr id="1028" name="Picture 4" descr="Green Checkmark Clip Art at Clker.com - vector clip art online, royalty  free &amp; public domain">
            <a:extLst>
              <a:ext uri="{FF2B5EF4-FFF2-40B4-BE49-F238E27FC236}">
                <a16:creationId xmlns:a16="http://schemas.microsoft.com/office/drawing/2014/main" id="{E22D2774-B04A-4E00-83D9-AB09E7CF4DA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0940" y="4129087"/>
            <a:ext cx="1184159" cy="112871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5ED0648-31EC-491B-93D9-C5DB662E3C0D}"/>
              </a:ext>
            </a:extLst>
          </p:cNvPr>
          <p:cNvSpPr txBox="1"/>
          <p:nvPr/>
        </p:nvSpPr>
        <p:spPr>
          <a:xfrm>
            <a:off x="1676400" y="3429000"/>
            <a:ext cx="9296400" cy="2585323"/>
          </a:xfrm>
          <a:prstGeom prst="rect">
            <a:avLst/>
          </a:prstGeom>
          <a:noFill/>
        </p:spPr>
        <p:txBody>
          <a:bodyPr wrap="square" rtlCol="0">
            <a:spAutoFit/>
          </a:bodyPr>
          <a:lstStyle/>
          <a:p>
            <a:r>
              <a:rPr lang="en-US" sz="2400"/>
              <a:t>“In order to continue building capacity of staff to support student social-emotional learning that will decrease classroom disruptions and increase time for instruction, one consultant to provide 10 hours PD in trauma-informed practices for up to 25 staff. Success to be monitored and measured by SWIS data and decrease in behavior referrals”</a:t>
            </a:r>
          </a:p>
          <a:p>
            <a:endParaRPr lang="en-US"/>
          </a:p>
        </p:txBody>
      </p:sp>
    </p:spTree>
    <p:extLst>
      <p:ext uri="{BB962C8B-B14F-4D97-AF65-F5344CB8AC3E}">
        <p14:creationId xmlns:p14="http://schemas.microsoft.com/office/powerpoint/2010/main" val="1130662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FDDB2-44CE-4553-ADD8-43684B300240}"/>
              </a:ext>
            </a:extLst>
          </p:cNvPr>
          <p:cNvSpPr>
            <a:spLocks noGrp="1"/>
          </p:cNvSpPr>
          <p:nvPr>
            <p:ph type="title"/>
          </p:nvPr>
        </p:nvSpPr>
        <p:spPr/>
        <p:txBody>
          <a:bodyPr/>
          <a:lstStyle/>
          <a:p>
            <a:r>
              <a:rPr lang="en-US"/>
              <a:t>Writing Approvable Title IV Investments</a:t>
            </a:r>
          </a:p>
        </p:txBody>
      </p:sp>
      <p:sp>
        <p:nvSpPr>
          <p:cNvPr id="3" name="Text Placeholder 2">
            <a:extLst>
              <a:ext uri="{FF2B5EF4-FFF2-40B4-BE49-F238E27FC236}">
                <a16:creationId xmlns:a16="http://schemas.microsoft.com/office/drawing/2014/main" id="{F1A6D16B-017D-462B-B0F3-8B275CD7BFC2}"/>
              </a:ext>
            </a:extLst>
          </p:cNvPr>
          <p:cNvSpPr>
            <a:spLocks noGrp="1"/>
          </p:cNvSpPr>
          <p:nvPr>
            <p:ph type="body" sz="quarter" idx="10"/>
          </p:nvPr>
        </p:nvSpPr>
        <p:spPr>
          <a:xfrm>
            <a:off x="609600" y="1600200"/>
            <a:ext cx="10871200" cy="4343400"/>
          </a:xfrm>
        </p:spPr>
        <p:txBody>
          <a:bodyPr/>
          <a:lstStyle/>
          <a:p>
            <a:r>
              <a:rPr lang="en-US" sz="2400" dirty="0"/>
              <a:t>Provide a clear objective, description of the activity, and an evaluation method</a:t>
            </a:r>
          </a:p>
          <a:p>
            <a:endParaRPr lang="en-US" sz="2400" dirty="0"/>
          </a:p>
          <a:p>
            <a:r>
              <a:rPr lang="en-US" sz="2400" dirty="0"/>
              <a:t>Ensure that the investment is allowable, necessary, and reasonable</a:t>
            </a:r>
          </a:p>
          <a:p>
            <a:pPr lvl="1"/>
            <a:r>
              <a:rPr lang="en-US" sz="2000" dirty="0"/>
              <a:t>Allowable Uses document</a:t>
            </a:r>
          </a:p>
          <a:p>
            <a:pPr lvl="1"/>
            <a:r>
              <a:rPr lang="en-US" sz="2000" dirty="0"/>
              <a:t>Data Inventory</a:t>
            </a:r>
          </a:p>
          <a:p>
            <a:pPr lvl="1"/>
            <a:r>
              <a:rPr lang="en-US" sz="2000" dirty="0"/>
              <a:t>Provide appropriate details</a:t>
            </a:r>
          </a:p>
          <a:p>
            <a:pPr lvl="1"/>
            <a:endParaRPr lang="en-US" sz="2000" dirty="0"/>
          </a:p>
          <a:p>
            <a:r>
              <a:rPr lang="en-US" sz="2400" dirty="0"/>
              <a:t>Identify the intended content area (Budget Allocation tab)</a:t>
            </a:r>
          </a:p>
          <a:p>
            <a:endParaRPr lang="en-US" sz="2400" dirty="0"/>
          </a:p>
          <a:p>
            <a:r>
              <a:rPr lang="en-US" sz="2400" dirty="0"/>
              <a:t>Refer to the </a:t>
            </a:r>
            <a:r>
              <a:rPr lang="en-US" sz="2400" dirty="0">
                <a:hlinkClick r:id="rId2"/>
              </a:rPr>
              <a:t>Writing an Approvable Investment </a:t>
            </a:r>
            <a:r>
              <a:rPr lang="en-US" sz="2400" dirty="0"/>
              <a:t>document and reach out with questions</a:t>
            </a:r>
          </a:p>
        </p:txBody>
      </p:sp>
    </p:spTree>
    <p:extLst>
      <p:ext uri="{BB962C8B-B14F-4D97-AF65-F5344CB8AC3E}">
        <p14:creationId xmlns:p14="http://schemas.microsoft.com/office/powerpoint/2010/main" val="26240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8A762-E3B8-403A-BD07-08D7E6173D96}"/>
              </a:ext>
            </a:extLst>
          </p:cNvPr>
          <p:cNvSpPr>
            <a:spLocks noGrp="1"/>
          </p:cNvSpPr>
          <p:nvPr>
            <p:ph type="ctrTitle"/>
          </p:nvPr>
        </p:nvSpPr>
        <p:spPr/>
        <p:txBody>
          <a:bodyPr/>
          <a:lstStyle/>
          <a:p>
            <a:r>
              <a:rPr lang="en-US"/>
              <a:t>Data Reporting</a:t>
            </a:r>
          </a:p>
        </p:txBody>
      </p:sp>
    </p:spTree>
    <p:extLst>
      <p:ext uri="{BB962C8B-B14F-4D97-AF65-F5344CB8AC3E}">
        <p14:creationId xmlns:p14="http://schemas.microsoft.com/office/powerpoint/2010/main" val="28497238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2FB37-6364-47C5-A879-DB390359D0ED}"/>
              </a:ext>
            </a:extLst>
          </p:cNvPr>
          <p:cNvSpPr>
            <a:spLocks noGrp="1"/>
          </p:cNvSpPr>
          <p:nvPr>
            <p:ph type="title"/>
          </p:nvPr>
        </p:nvSpPr>
        <p:spPr/>
        <p:txBody>
          <a:bodyPr>
            <a:normAutofit/>
          </a:bodyPr>
          <a:lstStyle/>
          <a:p>
            <a:r>
              <a:rPr lang="en-US"/>
              <a:t>Consolidated State Performance Reporting (CSPR)</a:t>
            </a:r>
          </a:p>
        </p:txBody>
      </p:sp>
      <p:sp>
        <p:nvSpPr>
          <p:cNvPr id="3" name="Text Placeholder 2">
            <a:extLst>
              <a:ext uri="{FF2B5EF4-FFF2-40B4-BE49-F238E27FC236}">
                <a16:creationId xmlns:a16="http://schemas.microsoft.com/office/drawing/2014/main" id="{6A0FB2BE-9853-4212-A5B5-4E3EC38BB133}"/>
              </a:ext>
            </a:extLst>
          </p:cNvPr>
          <p:cNvSpPr>
            <a:spLocks noGrp="1"/>
          </p:cNvSpPr>
          <p:nvPr>
            <p:ph type="body" sz="quarter" idx="10"/>
          </p:nvPr>
        </p:nvSpPr>
        <p:spPr/>
        <p:txBody>
          <a:bodyPr/>
          <a:lstStyle/>
          <a:p>
            <a:pPr marL="0" indent="0">
              <a:buNone/>
            </a:pPr>
            <a:r>
              <a:rPr lang="en-US" sz="2400" dirty="0"/>
              <a:t>Title IVA Indicators</a:t>
            </a:r>
          </a:p>
          <a:p>
            <a:r>
              <a:rPr lang="en-US" sz="2400" dirty="0"/>
              <a:t>Indicator 2.6.1: Funds spent under Title IVA</a:t>
            </a:r>
          </a:p>
          <a:p>
            <a:pPr lvl="1"/>
            <a:r>
              <a:rPr lang="en-US" sz="2000" dirty="0"/>
              <a:t>The amount of funds spent by LEAs on the three content areas under Title IV</a:t>
            </a:r>
          </a:p>
          <a:p>
            <a:r>
              <a:rPr lang="en-US" sz="2400" dirty="0"/>
              <a:t>Indicator 2.6.2: LEAs who spent funds under Title IVA</a:t>
            </a:r>
          </a:p>
          <a:p>
            <a:pPr lvl="1"/>
            <a:r>
              <a:rPr lang="en-US" sz="2000" dirty="0"/>
              <a:t>The number of LEAs who spent funds by the content areas under Title IV</a:t>
            </a:r>
          </a:p>
          <a:p>
            <a:pPr marL="0" indent="0">
              <a:buNone/>
            </a:pPr>
            <a:endParaRPr lang="en-US" sz="2400" dirty="0"/>
          </a:p>
          <a:p>
            <a:pPr marL="0" indent="0">
              <a:buNone/>
            </a:pPr>
            <a:r>
              <a:rPr lang="en-US" sz="2400" dirty="0"/>
              <a:t>Additional Indicator</a:t>
            </a:r>
          </a:p>
          <a:p>
            <a:r>
              <a:rPr lang="en-US" sz="2400" dirty="0"/>
              <a:t>Indicator 2.7.3: LEA funds transfer</a:t>
            </a:r>
          </a:p>
          <a:p>
            <a:pPr lvl="1"/>
            <a:r>
              <a:rPr lang="en-US" sz="2000" dirty="0"/>
              <a:t>Funds transferred into or out of Title programs</a:t>
            </a:r>
          </a:p>
        </p:txBody>
      </p:sp>
    </p:spTree>
    <p:extLst>
      <p:ext uri="{BB962C8B-B14F-4D97-AF65-F5344CB8AC3E}">
        <p14:creationId xmlns:p14="http://schemas.microsoft.com/office/powerpoint/2010/main" val="503690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EDF72-C6C5-40C8-8120-3A1B7BB715E9}"/>
              </a:ext>
            </a:extLst>
          </p:cNvPr>
          <p:cNvSpPr>
            <a:spLocks noGrp="1"/>
          </p:cNvSpPr>
          <p:nvPr>
            <p:ph type="title"/>
          </p:nvPr>
        </p:nvSpPr>
        <p:spPr/>
        <p:txBody>
          <a:bodyPr/>
          <a:lstStyle/>
          <a:p>
            <a:r>
              <a:rPr lang="en-US"/>
              <a:t>Title IVA Data Reporting </a:t>
            </a:r>
          </a:p>
        </p:txBody>
      </p:sp>
      <p:sp>
        <p:nvSpPr>
          <p:cNvPr id="3" name="Text Placeholder 2">
            <a:extLst>
              <a:ext uri="{FF2B5EF4-FFF2-40B4-BE49-F238E27FC236}">
                <a16:creationId xmlns:a16="http://schemas.microsoft.com/office/drawing/2014/main" id="{704CBA5A-828A-42E5-A78F-3B24CEED9901}"/>
              </a:ext>
            </a:extLst>
          </p:cNvPr>
          <p:cNvSpPr>
            <a:spLocks noGrp="1"/>
          </p:cNvSpPr>
          <p:nvPr>
            <p:ph type="body" sz="quarter" idx="10"/>
          </p:nvPr>
        </p:nvSpPr>
        <p:spPr/>
        <p:txBody>
          <a:bodyPr/>
          <a:lstStyle/>
          <a:p>
            <a:pPr marL="0" indent="0">
              <a:buNone/>
            </a:pPr>
            <a:r>
              <a:rPr lang="en-US" sz="2000" dirty="0">
                <a:effectLst/>
                <a:latin typeface="Palatino Linotype" panose="02040502050505030304" pitchFamily="18" charset="0"/>
                <a:ea typeface="Times New Roman" panose="02020603050405020304" pitchFamily="18" charset="0"/>
                <a:cs typeface="Calibri" panose="020F0502020204030204" pitchFamily="34" charset="0"/>
              </a:rPr>
              <a:t>Each State that receives an allotment under Title IV Part A for a fiscal year must publicly report on how funds are being spent by LEAs, including the degree to which LEAs have made progress towards meeting the objectives and outcomes described in the Title IVA grant applications</a:t>
            </a:r>
            <a:r>
              <a:rPr lang="en-US" sz="2000" dirty="0">
                <a:latin typeface="Palatino Linotype" panose="02040502050505030304" pitchFamily="18" charset="0"/>
                <a:ea typeface="Times New Roman" panose="02020603050405020304" pitchFamily="18" charset="0"/>
                <a:cs typeface="Calibri" panose="020F0502020204030204" pitchFamily="34" charset="0"/>
              </a:rPr>
              <a:t> </a:t>
            </a:r>
            <a:r>
              <a:rPr lang="en-US" sz="1400" dirty="0">
                <a:latin typeface="Palatino Linotype" panose="02040502050505030304" pitchFamily="18" charset="0"/>
                <a:ea typeface="Times New Roman" panose="02020603050405020304" pitchFamily="18" charset="0"/>
                <a:cs typeface="Calibri" panose="020F0502020204030204" pitchFamily="34" charset="0"/>
              </a:rPr>
              <a:t>(ESEA §4104(a)(2))</a:t>
            </a:r>
          </a:p>
          <a:p>
            <a:endParaRPr lang="en-US" sz="2000" dirty="0">
              <a:latin typeface="Palatino Linotype" panose="02040502050505030304" pitchFamily="18" charset="0"/>
              <a:ea typeface="Times New Roman" panose="02020603050405020304" pitchFamily="18" charset="0"/>
              <a:cs typeface="Calibri" panose="020F0502020204030204" pitchFamily="34" charset="0"/>
            </a:endParaRPr>
          </a:p>
          <a:p>
            <a:r>
              <a:rPr lang="en-US" sz="2000" b="1" dirty="0">
                <a:latin typeface="Palatino Linotype" panose="02040502050505030304" pitchFamily="18" charset="0"/>
                <a:ea typeface="Times New Roman" panose="02020603050405020304" pitchFamily="18" charset="0"/>
                <a:cs typeface="Calibri" panose="020F0502020204030204" pitchFamily="34" charset="0"/>
              </a:rPr>
              <a:t>Use of Funds:</a:t>
            </a:r>
            <a:r>
              <a:rPr lang="en-US" sz="2000" dirty="0">
                <a:latin typeface="Palatino Linotype" panose="02040502050505030304" pitchFamily="18" charset="0"/>
                <a:ea typeface="Times New Roman" panose="02020603050405020304" pitchFamily="18" charset="0"/>
                <a:cs typeface="Calibri" panose="020F0502020204030204" pitchFamily="34" charset="0"/>
              </a:rPr>
              <a:t> </a:t>
            </a:r>
            <a:r>
              <a:rPr lang="en-US" sz="2000" dirty="0">
                <a:effectLst/>
                <a:latin typeface="Palatino Linotype" panose="02040502050505030304" pitchFamily="18" charset="0"/>
                <a:ea typeface="Times New Roman" panose="02020603050405020304" pitchFamily="18" charset="0"/>
                <a:cs typeface="Calibri" panose="020F0502020204030204" pitchFamily="34" charset="0"/>
              </a:rPr>
              <a:t>How LEAs are spending funds to meet the percentage distribution requirements across the content areas</a:t>
            </a:r>
          </a:p>
          <a:p>
            <a:endParaRPr lang="en-US" sz="2000" dirty="0">
              <a:effectLst/>
              <a:latin typeface="Palatino Linotype" panose="02040502050505030304" pitchFamily="18" charset="0"/>
              <a:ea typeface="Times New Roman" panose="02020603050405020304" pitchFamily="18" charset="0"/>
              <a:cs typeface="Calibri" panose="020F0502020204030204" pitchFamily="34" charset="0"/>
            </a:endParaRPr>
          </a:p>
          <a:p>
            <a:pPr>
              <a:lnSpc>
                <a:spcPct val="105000"/>
              </a:lnSpc>
              <a:spcBef>
                <a:spcPts val="600"/>
              </a:spcBef>
              <a:spcAft>
                <a:spcPts val="600"/>
              </a:spcAft>
            </a:pPr>
            <a:r>
              <a:rPr lang="en-US" sz="2000" b="1" dirty="0">
                <a:effectLst/>
                <a:latin typeface="Palatino Linotype" panose="02040502050505030304" pitchFamily="18" charset="0"/>
                <a:ea typeface="Times New Roman" panose="02020603050405020304" pitchFamily="18" charset="0"/>
                <a:cs typeface="Calibri" panose="020F0502020204030204" pitchFamily="34" charset="0"/>
              </a:rPr>
              <a:t>Performance Reporting: </a:t>
            </a:r>
            <a:r>
              <a:rPr lang="en-US" sz="2000" dirty="0">
                <a:latin typeface="Palatino Linotype" panose="02040502050505030304" pitchFamily="18" charset="0"/>
                <a:ea typeface="Times New Roman" panose="02020603050405020304" pitchFamily="18" charset="0"/>
                <a:cs typeface="Calibri" panose="020F0502020204030204" pitchFamily="34" charset="0"/>
              </a:rPr>
              <a:t>Degree to which LEAs have made progress toward meeting their described objectives and outcomes</a:t>
            </a:r>
            <a:endParaRPr lang="en-US" sz="3600" dirty="0"/>
          </a:p>
        </p:txBody>
      </p:sp>
    </p:spTree>
    <p:extLst>
      <p:ext uri="{BB962C8B-B14F-4D97-AF65-F5344CB8AC3E}">
        <p14:creationId xmlns:p14="http://schemas.microsoft.com/office/powerpoint/2010/main" val="8305032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C81C6-314D-4748-8FE3-61015B38DC95}"/>
              </a:ext>
            </a:extLst>
          </p:cNvPr>
          <p:cNvSpPr>
            <a:spLocks noGrp="1"/>
          </p:cNvSpPr>
          <p:nvPr>
            <p:ph type="title"/>
          </p:nvPr>
        </p:nvSpPr>
        <p:spPr/>
        <p:txBody>
          <a:bodyPr/>
          <a:lstStyle/>
          <a:p>
            <a:r>
              <a:rPr lang="en-US"/>
              <a:t>Identifying Content Areas within the Application </a:t>
            </a:r>
          </a:p>
        </p:txBody>
      </p:sp>
      <p:sp>
        <p:nvSpPr>
          <p:cNvPr id="6" name="TextBox 5">
            <a:extLst>
              <a:ext uri="{FF2B5EF4-FFF2-40B4-BE49-F238E27FC236}">
                <a16:creationId xmlns:a16="http://schemas.microsoft.com/office/drawing/2014/main" id="{DF5B087C-5980-4310-A608-A157D2CE0CBF}"/>
              </a:ext>
            </a:extLst>
          </p:cNvPr>
          <p:cNvSpPr txBox="1"/>
          <p:nvPr/>
        </p:nvSpPr>
        <p:spPr>
          <a:xfrm>
            <a:off x="239669" y="1557875"/>
            <a:ext cx="11201400" cy="2492990"/>
          </a:xfrm>
          <a:prstGeom prst="rect">
            <a:avLst/>
          </a:prstGeom>
          <a:noFill/>
        </p:spPr>
        <p:txBody>
          <a:bodyPr wrap="square" rtlCol="0">
            <a:spAutoFit/>
          </a:bodyPr>
          <a:lstStyle/>
          <a:p>
            <a:pPr marL="285750" indent="-285750">
              <a:buFont typeface="Arial" panose="020B0604020202020204" pitchFamily="34" charset="0"/>
              <a:buChar char="•"/>
            </a:pPr>
            <a:r>
              <a:rPr lang="en-US" sz="2000" dirty="0"/>
              <a:t>LEAs should refer to their approved application to inform how funds will be counted for purposes of data reporting</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If an LEA has an activity that could fit into more than one of the Title IV content areas, the LEA must explain in the application how the activity fits in more than one content area and include the amount of funds allocated by content area to the activity </a:t>
            </a:r>
          </a:p>
          <a:p>
            <a:pPr marL="742950" lvl="1" indent="-285750">
              <a:buFont typeface="Arial" panose="020B0604020202020204" pitchFamily="34" charset="0"/>
              <a:buChar char="•"/>
            </a:pPr>
            <a:r>
              <a:rPr lang="en-US" dirty="0"/>
              <a:t>Purpose statement/data inventory</a:t>
            </a:r>
          </a:p>
          <a:p>
            <a:pPr marL="742950" lvl="1" indent="-285750">
              <a:buFont typeface="Arial" panose="020B0604020202020204" pitchFamily="34" charset="0"/>
              <a:buChar char="•"/>
            </a:pPr>
            <a:r>
              <a:rPr lang="en-US" dirty="0"/>
              <a:t>Investment number column</a:t>
            </a:r>
          </a:p>
        </p:txBody>
      </p:sp>
      <p:pic>
        <p:nvPicPr>
          <p:cNvPr id="4" name="Picture 3" descr="Image from grants management system showing Title IV Budget Allocation tab. Table for LEA to identify amount budgeted toward each Title IV content area and corresponding investment number.">
            <a:extLst>
              <a:ext uri="{FF2B5EF4-FFF2-40B4-BE49-F238E27FC236}">
                <a16:creationId xmlns:a16="http://schemas.microsoft.com/office/drawing/2014/main" id="{468D9129-87AA-4609-8278-3D9CF89360DA}"/>
              </a:ext>
            </a:extLst>
          </p:cNvPr>
          <p:cNvPicPr>
            <a:picLocks noChangeAspect="1"/>
          </p:cNvPicPr>
          <p:nvPr/>
        </p:nvPicPr>
        <p:blipFill>
          <a:blip r:embed="rId3"/>
          <a:stretch>
            <a:fillRect/>
          </a:stretch>
        </p:blipFill>
        <p:spPr>
          <a:xfrm>
            <a:off x="239669" y="4028211"/>
            <a:ext cx="11712662" cy="2733764"/>
          </a:xfrm>
          <a:prstGeom prst="rect">
            <a:avLst/>
          </a:prstGeom>
        </p:spPr>
      </p:pic>
    </p:spTree>
    <p:extLst>
      <p:ext uri="{BB962C8B-B14F-4D97-AF65-F5344CB8AC3E}">
        <p14:creationId xmlns:p14="http://schemas.microsoft.com/office/powerpoint/2010/main" val="15899868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Questions?</a:t>
            </a:r>
          </a:p>
        </p:txBody>
      </p:sp>
      <p:pic>
        <p:nvPicPr>
          <p:cNvPr id="4" name="Picture 2" descr="Question marks">
            <a:extLst>
              <a:ext uri="{FF2B5EF4-FFF2-40B4-BE49-F238E27FC236}">
                <a16:creationId xmlns:a16="http://schemas.microsoft.com/office/drawing/2014/main" id="{07F1F6A8-F3DE-487D-AB7D-6A7978498CA9}"/>
              </a:ext>
            </a:extLst>
          </p:cNvPr>
          <p:cNvPicPr>
            <a:picLocks noGrp="1" noChangeAspect="1" noChangeArrowheads="1"/>
          </p:cNvPicPr>
          <p:nvPr>
            <p:ph sz="quarter" idx="10"/>
          </p:nvPr>
        </p:nvPicPr>
        <p:blipFill>
          <a:blip r:embed="rId3">
            <a:extLst>
              <a:ext uri="{28A0092B-C50C-407E-A947-70E740481C1C}">
                <a14:useLocalDpi xmlns:a14="http://schemas.microsoft.com/office/drawing/2010/main" val="0"/>
              </a:ext>
            </a:extLst>
          </a:blip>
          <a:srcRect/>
          <a:stretch>
            <a:fillRect/>
          </a:stretch>
        </p:blipFill>
        <p:spPr bwMode="auto">
          <a:xfrm>
            <a:off x="4352925" y="1685925"/>
            <a:ext cx="3486150" cy="3486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71600-CC6E-4CED-A373-3CDDFC6CF622}"/>
              </a:ext>
            </a:extLst>
          </p:cNvPr>
          <p:cNvSpPr>
            <a:spLocks noGrp="1"/>
          </p:cNvSpPr>
          <p:nvPr>
            <p:ph type="title"/>
          </p:nvPr>
        </p:nvSpPr>
        <p:spPr/>
        <p:txBody>
          <a:bodyPr/>
          <a:lstStyle/>
          <a:p>
            <a:r>
              <a:rPr lang="en-US"/>
              <a:t>Guiding Resources</a:t>
            </a:r>
          </a:p>
        </p:txBody>
      </p:sp>
      <p:sp>
        <p:nvSpPr>
          <p:cNvPr id="3" name="Text Placeholder 2">
            <a:extLst>
              <a:ext uri="{FF2B5EF4-FFF2-40B4-BE49-F238E27FC236}">
                <a16:creationId xmlns:a16="http://schemas.microsoft.com/office/drawing/2014/main" id="{B9311D9E-173D-4703-BF7B-6E328BA7B965}"/>
              </a:ext>
            </a:extLst>
          </p:cNvPr>
          <p:cNvSpPr>
            <a:spLocks noGrp="1"/>
          </p:cNvSpPr>
          <p:nvPr>
            <p:ph type="body" sz="quarter" idx="10"/>
          </p:nvPr>
        </p:nvSpPr>
        <p:spPr>
          <a:xfrm>
            <a:off x="605589" y="1447800"/>
            <a:ext cx="10871200" cy="4343400"/>
          </a:xfrm>
        </p:spPr>
        <p:txBody>
          <a:bodyPr/>
          <a:lstStyle/>
          <a:p>
            <a:pPr>
              <a:lnSpc>
                <a:spcPct val="150000"/>
              </a:lnSpc>
            </a:pPr>
            <a:r>
              <a:rPr lang="en-US" dirty="0">
                <a:hlinkClick r:id="rId2"/>
              </a:rPr>
              <a:t>Title IV Allowable Uses</a:t>
            </a:r>
            <a:endParaRPr lang="en-US" dirty="0"/>
          </a:p>
          <a:p>
            <a:pPr>
              <a:lnSpc>
                <a:spcPct val="150000"/>
              </a:lnSpc>
            </a:pPr>
            <a:r>
              <a:rPr lang="en-US" dirty="0">
                <a:hlinkClick r:id="rId3"/>
              </a:rPr>
              <a:t>Writing an Approvable Investment</a:t>
            </a:r>
            <a:endParaRPr lang="en-US" dirty="0"/>
          </a:p>
          <a:p>
            <a:pPr>
              <a:lnSpc>
                <a:spcPct val="150000"/>
              </a:lnSpc>
            </a:pPr>
            <a:r>
              <a:rPr lang="en-US" dirty="0">
                <a:hlinkClick r:id="rId4"/>
              </a:rPr>
              <a:t>Title IV Non-Regulatory Guidance</a:t>
            </a:r>
            <a:endParaRPr lang="en-US" dirty="0"/>
          </a:p>
        </p:txBody>
      </p:sp>
    </p:spTree>
    <p:extLst>
      <p:ext uri="{BB962C8B-B14F-4D97-AF65-F5344CB8AC3E}">
        <p14:creationId xmlns:p14="http://schemas.microsoft.com/office/powerpoint/2010/main" val="15134543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70EE5-5542-47AF-90C8-BC52795B2265}"/>
              </a:ext>
            </a:extLst>
          </p:cNvPr>
          <p:cNvSpPr>
            <a:spLocks noGrp="1"/>
          </p:cNvSpPr>
          <p:nvPr>
            <p:ph type="title"/>
          </p:nvPr>
        </p:nvSpPr>
        <p:spPr/>
        <p:txBody>
          <a:bodyPr/>
          <a:lstStyle/>
          <a:p>
            <a:r>
              <a:rPr lang="en-US"/>
              <a:t>Contact Information</a:t>
            </a:r>
          </a:p>
        </p:txBody>
      </p:sp>
      <p:sp>
        <p:nvSpPr>
          <p:cNvPr id="3" name="Text Placeholder 2">
            <a:extLst>
              <a:ext uri="{FF2B5EF4-FFF2-40B4-BE49-F238E27FC236}">
                <a16:creationId xmlns:a16="http://schemas.microsoft.com/office/drawing/2014/main" id="{2C55AAC5-0E4E-4620-879F-EFFEDB2FA7F2}"/>
              </a:ext>
            </a:extLst>
          </p:cNvPr>
          <p:cNvSpPr>
            <a:spLocks noGrp="1"/>
          </p:cNvSpPr>
          <p:nvPr>
            <p:ph type="body" sz="quarter" idx="10"/>
          </p:nvPr>
        </p:nvSpPr>
        <p:spPr>
          <a:xfrm>
            <a:off x="711200" y="1447800"/>
            <a:ext cx="10871200" cy="4343400"/>
          </a:xfrm>
        </p:spPr>
        <p:txBody>
          <a:bodyPr/>
          <a:lstStyle/>
          <a:p>
            <a:pPr marL="0" indent="0" algn="ctr">
              <a:buNone/>
            </a:pPr>
            <a:endParaRPr lang="en-US"/>
          </a:p>
          <a:p>
            <a:pPr marL="0" indent="0" algn="ctr">
              <a:buNone/>
            </a:pPr>
            <a:r>
              <a:rPr lang="en-US"/>
              <a:t>Katy Preston</a:t>
            </a:r>
          </a:p>
          <a:p>
            <a:pPr marL="0" indent="0" algn="ctr">
              <a:buNone/>
            </a:pPr>
            <a:r>
              <a:rPr lang="en-US"/>
              <a:t>Title IV Director</a:t>
            </a:r>
          </a:p>
          <a:p>
            <a:pPr marL="0" indent="0" algn="ctr">
              <a:buNone/>
            </a:pPr>
            <a:r>
              <a:rPr lang="en-US">
                <a:hlinkClick r:id="rId2"/>
              </a:rPr>
              <a:t>Katy.preston@vermont.gov</a:t>
            </a:r>
            <a:r>
              <a:rPr lang="en-US"/>
              <a:t> </a:t>
            </a:r>
          </a:p>
        </p:txBody>
      </p:sp>
    </p:spTree>
    <p:extLst>
      <p:ext uri="{BB962C8B-B14F-4D97-AF65-F5344CB8AC3E}">
        <p14:creationId xmlns:p14="http://schemas.microsoft.com/office/powerpoint/2010/main" val="1213808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6AD95-A44C-4D74-B1B0-BB07C1618430}"/>
              </a:ext>
            </a:extLst>
          </p:cNvPr>
          <p:cNvSpPr>
            <a:spLocks noGrp="1"/>
          </p:cNvSpPr>
          <p:nvPr>
            <p:ph type="title"/>
          </p:nvPr>
        </p:nvSpPr>
        <p:spPr/>
        <p:txBody>
          <a:bodyPr/>
          <a:lstStyle/>
          <a:p>
            <a:r>
              <a:rPr lang="en-US"/>
              <a:t>Comprehensive Needs Assessment</a:t>
            </a:r>
          </a:p>
        </p:txBody>
      </p:sp>
      <p:sp>
        <p:nvSpPr>
          <p:cNvPr id="3" name="Text Placeholder 2">
            <a:extLst>
              <a:ext uri="{FF2B5EF4-FFF2-40B4-BE49-F238E27FC236}">
                <a16:creationId xmlns:a16="http://schemas.microsoft.com/office/drawing/2014/main" id="{086F90F5-9158-4F87-9531-DFA46DA23E99}"/>
              </a:ext>
            </a:extLst>
          </p:cNvPr>
          <p:cNvSpPr>
            <a:spLocks noGrp="1"/>
          </p:cNvSpPr>
          <p:nvPr>
            <p:ph type="body" sz="quarter" idx="10"/>
          </p:nvPr>
        </p:nvSpPr>
        <p:spPr>
          <a:xfrm>
            <a:off x="609600" y="1676400"/>
            <a:ext cx="10871200" cy="4343400"/>
          </a:xfrm>
        </p:spPr>
        <p:txBody>
          <a:bodyPr/>
          <a:lstStyle/>
          <a:p>
            <a:pPr marL="0" indent="0">
              <a:buNone/>
            </a:pPr>
            <a:r>
              <a:rPr lang="en-US"/>
              <a:t>An LEA that receives at least $30,000 in Title IV funds must conduct a comprehensive needs assessment</a:t>
            </a:r>
          </a:p>
          <a:p>
            <a:pPr lvl="1"/>
            <a:r>
              <a:rPr lang="en-US"/>
              <a:t>Must focus on the 3 content areas</a:t>
            </a:r>
          </a:p>
          <a:p>
            <a:pPr lvl="1"/>
            <a:r>
              <a:rPr lang="en-US"/>
              <a:t>Must include timely and meaningful consultation with stakeholders</a:t>
            </a:r>
          </a:p>
          <a:p>
            <a:pPr lvl="1"/>
            <a:r>
              <a:rPr lang="en-US"/>
              <a:t>Must examine relevant data to understand students’ and schools’ needs</a:t>
            </a:r>
          </a:p>
        </p:txBody>
      </p:sp>
    </p:spTree>
    <p:extLst>
      <p:ext uri="{BB962C8B-B14F-4D97-AF65-F5344CB8AC3E}">
        <p14:creationId xmlns:p14="http://schemas.microsoft.com/office/powerpoint/2010/main" val="767441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DF787-D14F-4E60-9080-9B411EA02E42}"/>
              </a:ext>
            </a:extLst>
          </p:cNvPr>
          <p:cNvSpPr>
            <a:spLocks noGrp="1"/>
          </p:cNvSpPr>
          <p:nvPr>
            <p:ph type="title"/>
          </p:nvPr>
        </p:nvSpPr>
        <p:spPr/>
        <p:txBody>
          <a:bodyPr/>
          <a:lstStyle/>
          <a:p>
            <a:r>
              <a:rPr lang="en-US"/>
              <a:t>Prioritizing Distribution of Funds</a:t>
            </a:r>
          </a:p>
        </p:txBody>
      </p:sp>
      <p:sp>
        <p:nvSpPr>
          <p:cNvPr id="3" name="Text Placeholder 2">
            <a:extLst>
              <a:ext uri="{FF2B5EF4-FFF2-40B4-BE49-F238E27FC236}">
                <a16:creationId xmlns:a16="http://schemas.microsoft.com/office/drawing/2014/main" id="{CB211689-364C-447C-BC17-5714429B0CD4}"/>
              </a:ext>
            </a:extLst>
          </p:cNvPr>
          <p:cNvSpPr>
            <a:spLocks noGrp="1"/>
          </p:cNvSpPr>
          <p:nvPr>
            <p:ph type="body" sz="quarter" idx="10"/>
          </p:nvPr>
        </p:nvSpPr>
        <p:spPr>
          <a:xfrm>
            <a:off x="609600" y="1447800"/>
            <a:ext cx="10972800" cy="4495800"/>
          </a:xfrm>
        </p:spPr>
        <p:txBody>
          <a:bodyPr/>
          <a:lstStyle/>
          <a:p>
            <a:pPr marL="0" indent="0">
              <a:buNone/>
            </a:pPr>
            <a:r>
              <a:rPr lang="en-US" sz="2800" dirty="0"/>
              <a:t>LEAs, or a consortium of LEAs, must prioritize the distribution of funds to schools served by the LEA</a:t>
            </a:r>
          </a:p>
          <a:p>
            <a:pPr marL="0" indent="0">
              <a:buNone/>
            </a:pPr>
            <a:endParaRPr lang="en-US" sz="2800" dirty="0"/>
          </a:p>
          <a:p>
            <a:pPr marL="0" indent="0">
              <a:buNone/>
            </a:pPr>
            <a:r>
              <a:rPr lang="en-US" sz="2800" dirty="0"/>
              <a:t>Factors must include: </a:t>
            </a:r>
          </a:p>
          <a:p>
            <a:pPr lvl="1"/>
            <a:r>
              <a:rPr lang="en-US" sz="2400" dirty="0"/>
              <a:t>Schools with the greatest need</a:t>
            </a:r>
          </a:p>
          <a:p>
            <a:pPr lvl="1"/>
            <a:r>
              <a:rPr lang="en-US" sz="2400" dirty="0"/>
              <a:t>Schools with the highest numbers of students from low-income families</a:t>
            </a:r>
          </a:p>
          <a:p>
            <a:pPr lvl="1"/>
            <a:r>
              <a:rPr lang="en-US" sz="2400" dirty="0"/>
              <a:t>Schools identified for comprehensive support and improvement under Title I</a:t>
            </a:r>
          </a:p>
          <a:p>
            <a:pPr lvl="1"/>
            <a:r>
              <a:rPr lang="en-US" sz="2400" dirty="0"/>
              <a:t>Schools implementing targeted (equity) support and improvement plans under Title I</a:t>
            </a:r>
          </a:p>
          <a:p>
            <a:pPr lvl="1"/>
            <a:r>
              <a:rPr lang="en-US" sz="2400" dirty="0"/>
              <a:t>Schools identified as persistently dangerous</a:t>
            </a:r>
            <a:endParaRPr lang="en-US" dirty="0"/>
          </a:p>
        </p:txBody>
      </p:sp>
    </p:spTree>
    <p:extLst>
      <p:ext uri="{BB962C8B-B14F-4D97-AF65-F5344CB8AC3E}">
        <p14:creationId xmlns:p14="http://schemas.microsoft.com/office/powerpoint/2010/main" val="1059466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1717-2C71-443E-B99A-17E7CCC6CB80}"/>
              </a:ext>
            </a:extLst>
          </p:cNvPr>
          <p:cNvSpPr>
            <a:spLocks noGrp="1"/>
          </p:cNvSpPr>
          <p:nvPr>
            <p:ph type="title"/>
          </p:nvPr>
        </p:nvSpPr>
        <p:spPr/>
        <p:txBody>
          <a:bodyPr>
            <a:noAutofit/>
          </a:bodyPr>
          <a:lstStyle/>
          <a:p>
            <a:r>
              <a:rPr lang="en-US"/>
              <a:t>Stakeholder Engagement</a:t>
            </a:r>
          </a:p>
        </p:txBody>
      </p:sp>
      <p:sp>
        <p:nvSpPr>
          <p:cNvPr id="5" name="Text Placeholder 4">
            <a:extLst>
              <a:ext uri="{FF2B5EF4-FFF2-40B4-BE49-F238E27FC236}">
                <a16:creationId xmlns:a16="http://schemas.microsoft.com/office/drawing/2014/main" id="{23B7965F-FF2C-4802-BF7F-34E1FFB50FF3}"/>
              </a:ext>
            </a:extLst>
          </p:cNvPr>
          <p:cNvSpPr>
            <a:spLocks noGrp="1"/>
          </p:cNvSpPr>
          <p:nvPr>
            <p:ph type="body" sz="quarter" idx="10"/>
          </p:nvPr>
        </p:nvSpPr>
        <p:spPr>
          <a:xfrm>
            <a:off x="609600" y="1828800"/>
            <a:ext cx="10871200" cy="4343400"/>
          </a:xfrm>
        </p:spPr>
        <p:txBody>
          <a:bodyPr numCol="1"/>
          <a:lstStyle/>
          <a:p>
            <a:r>
              <a:rPr lang="en-US" sz="2400"/>
              <a:t>During the design and development of applications, an LEA or a consortium of LEAs must engage in consultation with stakeholders in the area served by the LEA</a:t>
            </a:r>
          </a:p>
          <a:p>
            <a:endParaRPr lang="en-US" sz="2400"/>
          </a:p>
          <a:p>
            <a:r>
              <a:rPr lang="en-US" sz="2400"/>
              <a:t>Stakeholder engagement must be on-going and continuous: LEAs must continue to consult with the identified stakeholders to improve the activities it conducts and coordinate implementation with other related activities conducted in the community</a:t>
            </a:r>
          </a:p>
          <a:p>
            <a:pPr marL="0" indent="0">
              <a:buNone/>
            </a:pPr>
            <a:endParaRPr lang="en-US" sz="1050"/>
          </a:p>
          <a:p>
            <a:pPr marL="0" indent="0">
              <a:buNone/>
            </a:pPr>
            <a:endParaRPr lang="en-US" sz="2400"/>
          </a:p>
        </p:txBody>
      </p:sp>
    </p:spTree>
    <p:extLst>
      <p:ext uri="{BB962C8B-B14F-4D97-AF65-F5344CB8AC3E}">
        <p14:creationId xmlns:p14="http://schemas.microsoft.com/office/powerpoint/2010/main" val="1703036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4B612-BCC8-4DFE-A32D-0C485FFEC635}"/>
              </a:ext>
            </a:extLst>
          </p:cNvPr>
          <p:cNvSpPr>
            <a:spLocks noGrp="1"/>
          </p:cNvSpPr>
          <p:nvPr>
            <p:ph type="title"/>
          </p:nvPr>
        </p:nvSpPr>
        <p:spPr/>
        <p:txBody>
          <a:bodyPr/>
          <a:lstStyle/>
          <a:p>
            <a:r>
              <a:rPr lang="en-US"/>
              <a:t>Required Stakeholders</a:t>
            </a:r>
          </a:p>
        </p:txBody>
      </p:sp>
      <p:sp>
        <p:nvSpPr>
          <p:cNvPr id="3" name="Text Placeholder 2">
            <a:extLst>
              <a:ext uri="{FF2B5EF4-FFF2-40B4-BE49-F238E27FC236}">
                <a16:creationId xmlns:a16="http://schemas.microsoft.com/office/drawing/2014/main" id="{49E922B7-0C3D-46AD-9465-25982C8348F5}"/>
              </a:ext>
            </a:extLst>
          </p:cNvPr>
          <p:cNvSpPr>
            <a:spLocks noGrp="1"/>
          </p:cNvSpPr>
          <p:nvPr>
            <p:ph type="body" sz="quarter" idx="10"/>
          </p:nvPr>
        </p:nvSpPr>
        <p:spPr>
          <a:xfrm>
            <a:off x="711200" y="1600200"/>
            <a:ext cx="10871200" cy="685800"/>
          </a:xfrm>
        </p:spPr>
        <p:txBody>
          <a:bodyPr/>
          <a:lstStyle/>
          <a:p>
            <a:pPr marL="0" indent="0">
              <a:buNone/>
            </a:pPr>
            <a:r>
              <a:rPr lang="en-US" sz="2400"/>
              <a:t>Stakeholders to be consulted must include, but are not limited to:</a:t>
            </a:r>
          </a:p>
        </p:txBody>
      </p:sp>
      <p:sp>
        <p:nvSpPr>
          <p:cNvPr id="4" name="TextBox 3">
            <a:extLst>
              <a:ext uri="{FF2B5EF4-FFF2-40B4-BE49-F238E27FC236}">
                <a16:creationId xmlns:a16="http://schemas.microsoft.com/office/drawing/2014/main" id="{C6D7BB26-365E-44BF-9E30-7BE11FE3E344}"/>
              </a:ext>
            </a:extLst>
          </p:cNvPr>
          <p:cNvSpPr txBox="1"/>
          <p:nvPr/>
        </p:nvSpPr>
        <p:spPr>
          <a:xfrm>
            <a:off x="609600" y="2286000"/>
            <a:ext cx="10769600" cy="3447098"/>
          </a:xfrm>
          <a:prstGeom prst="rect">
            <a:avLst/>
          </a:prstGeom>
          <a:noFill/>
        </p:spPr>
        <p:txBody>
          <a:bodyPr wrap="square" numCol="2" rtlCol="0">
            <a:spAutoFit/>
          </a:bodyPr>
          <a:lstStyle/>
          <a:p>
            <a:pPr marL="742950" lvl="1" indent="-285750">
              <a:buFont typeface="Arial" panose="020B0604020202020204" pitchFamily="34" charset="0"/>
              <a:buChar char="•"/>
            </a:pPr>
            <a:r>
              <a:rPr lang="en-US" sz="2000" dirty="0"/>
              <a:t>Parents</a:t>
            </a:r>
          </a:p>
          <a:p>
            <a:pPr marL="742950" lvl="1" indent="-285750">
              <a:buFont typeface="Arial" panose="020B0604020202020204" pitchFamily="34" charset="0"/>
              <a:buChar char="•"/>
            </a:pPr>
            <a:r>
              <a:rPr lang="en-US" sz="2000" dirty="0"/>
              <a:t>Teachers</a:t>
            </a:r>
          </a:p>
          <a:p>
            <a:pPr marL="742950" lvl="1" indent="-285750">
              <a:buFont typeface="Arial" panose="020B0604020202020204" pitchFamily="34" charset="0"/>
              <a:buChar char="•"/>
            </a:pPr>
            <a:r>
              <a:rPr lang="en-US" sz="2000" dirty="0"/>
              <a:t>Students</a:t>
            </a:r>
          </a:p>
          <a:p>
            <a:pPr marL="742950" lvl="1" indent="-285750">
              <a:buFont typeface="Arial" panose="020B0604020202020204" pitchFamily="34" charset="0"/>
              <a:buChar char="•"/>
            </a:pPr>
            <a:r>
              <a:rPr lang="en-US" sz="2000" dirty="0"/>
              <a:t>Principals</a:t>
            </a:r>
          </a:p>
          <a:p>
            <a:pPr marL="742950" lvl="1" indent="-285750">
              <a:buFont typeface="Arial" panose="020B0604020202020204" pitchFamily="34" charset="0"/>
              <a:buChar char="•"/>
            </a:pPr>
            <a:r>
              <a:rPr lang="en-US" sz="2000" dirty="0"/>
              <a:t>School leaders</a:t>
            </a:r>
          </a:p>
          <a:p>
            <a:pPr marL="742950" lvl="1" indent="-285750">
              <a:buFont typeface="Arial" panose="020B0604020202020204" pitchFamily="34" charset="0"/>
              <a:buChar char="•"/>
            </a:pPr>
            <a:r>
              <a:rPr lang="en-US" sz="2000" dirty="0"/>
              <a:t>Specialized instructional support personnel</a:t>
            </a:r>
          </a:p>
          <a:p>
            <a:pPr marL="742950" lvl="1" indent="-285750">
              <a:buFont typeface="Arial" panose="020B0604020202020204" pitchFamily="34" charset="0"/>
              <a:buChar char="•"/>
            </a:pPr>
            <a:endParaRPr lang="en-US" sz="2000" dirty="0"/>
          </a:p>
          <a:p>
            <a:pPr marL="742950" lvl="1" indent="-285750">
              <a:buFont typeface="Arial" panose="020B0604020202020204" pitchFamily="34" charset="0"/>
              <a:buChar char="•"/>
            </a:pPr>
            <a:endParaRPr lang="en-US" sz="2000" dirty="0"/>
          </a:p>
          <a:p>
            <a:pPr marL="742950" lvl="1" indent="-285750">
              <a:buFont typeface="Arial" panose="020B0604020202020204" pitchFamily="34" charset="0"/>
              <a:buChar char="•"/>
            </a:pPr>
            <a:endParaRPr lang="en-US" sz="2000" dirty="0"/>
          </a:p>
          <a:p>
            <a:pPr marL="742950" lvl="1" indent="-285750">
              <a:buFont typeface="Arial" panose="020B0604020202020204" pitchFamily="34" charset="0"/>
              <a:buChar char="•"/>
            </a:pPr>
            <a:endParaRPr lang="en-US" sz="2000" dirty="0"/>
          </a:p>
          <a:p>
            <a:pPr marL="742950" lvl="1" indent="-285750">
              <a:buFont typeface="Arial" panose="020B0604020202020204" pitchFamily="34" charset="0"/>
              <a:buChar char="•"/>
            </a:pPr>
            <a:r>
              <a:rPr lang="en-US" sz="2000" dirty="0"/>
              <a:t>Indian tribes or tribal organizations, when applicable</a:t>
            </a:r>
          </a:p>
          <a:p>
            <a:pPr marL="742950" lvl="1" indent="-285750">
              <a:buFont typeface="Arial" panose="020B0604020202020204" pitchFamily="34" charset="0"/>
              <a:buChar char="•"/>
            </a:pPr>
            <a:r>
              <a:rPr lang="en-US" sz="2000" dirty="0"/>
              <a:t>Local government representatives</a:t>
            </a:r>
          </a:p>
          <a:p>
            <a:pPr marL="742950" lvl="1" indent="-285750">
              <a:buFont typeface="Arial" panose="020B0604020202020204" pitchFamily="34" charset="0"/>
              <a:buChar char="•"/>
            </a:pPr>
            <a:r>
              <a:rPr lang="en-US" sz="2000" dirty="0"/>
              <a:t>Community-based organizations</a:t>
            </a:r>
          </a:p>
          <a:p>
            <a:pPr marL="742950" lvl="1" indent="-285750">
              <a:buFont typeface="Arial" panose="020B0604020202020204" pitchFamily="34" charset="0"/>
              <a:buChar char="•"/>
            </a:pPr>
            <a:r>
              <a:rPr lang="en-US" sz="2000" dirty="0"/>
              <a:t>Others with relevant and demonstrated expertise</a:t>
            </a:r>
          </a:p>
          <a:p>
            <a:endParaRPr lang="en-US" dirty="0"/>
          </a:p>
        </p:txBody>
      </p:sp>
    </p:spTree>
    <p:extLst>
      <p:ext uri="{BB962C8B-B14F-4D97-AF65-F5344CB8AC3E}">
        <p14:creationId xmlns:p14="http://schemas.microsoft.com/office/powerpoint/2010/main" val="3119118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B7FFB-77C7-4A44-B825-EE24D5C20057}"/>
              </a:ext>
            </a:extLst>
          </p:cNvPr>
          <p:cNvSpPr>
            <a:spLocks noGrp="1"/>
          </p:cNvSpPr>
          <p:nvPr>
            <p:ph type="title"/>
          </p:nvPr>
        </p:nvSpPr>
        <p:spPr/>
        <p:txBody>
          <a:bodyPr/>
          <a:lstStyle/>
          <a:p>
            <a:r>
              <a:rPr lang="en-US"/>
              <a:t>Stakeholder Groups</a:t>
            </a:r>
          </a:p>
        </p:txBody>
      </p:sp>
      <p:sp>
        <p:nvSpPr>
          <p:cNvPr id="4" name="Text Placeholder 3">
            <a:extLst>
              <a:ext uri="{FF2B5EF4-FFF2-40B4-BE49-F238E27FC236}">
                <a16:creationId xmlns:a16="http://schemas.microsoft.com/office/drawing/2014/main" id="{8290840B-2EA6-49DE-B142-7BA23FD7D231}"/>
              </a:ext>
            </a:extLst>
          </p:cNvPr>
          <p:cNvSpPr>
            <a:spLocks noGrp="1"/>
          </p:cNvSpPr>
          <p:nvPr>
            <p:ph type="body" sz="quarter" idx="10"/>
          </p:nvPr>
        </p:nvSpPr>
        <p:spPr>
          <a:xfrm>
            <a:off x="914400" y="1447800"/>
            <a:ext cx="10871200" cy="4983873"/>
          </a:xfrm>
        </p:spPr>
        <p:txBody>
          <a:bodyPr numCol="2"/>
          <a:lstStyle/>
          <a:p>
            <a:r>
              <a:rPr lang="en-US" sz="1800" dirty="0"/>
              <a:t>School staff organizations</a:t>
            </a:r>
          </a:p>
          <a:p>
            <a:pPr lvl="1"/>
            <a:r>
              <a:rPr lang="en-US" sz="1400" dirty="0"/>
              <a:t>Teachers’ unions</a:t>
            </a:r>
          </a:p>
          <a:p>
            <a:pPr lvl="1"/>
            <a:r>
              <a:rPr lang="en-US" sz="1400" dirty="0"/>
              <a:t>Professional associations</a:t>
            </a:r>
            <a:endParaRPr lang="en-US" sz="1800" dirty="0"/>
          </a:p>
          <a:p>
            <a:r>
              <a:rPr lang="en-US" sz="1800" dirty="0"/>
              <a:t>Parent and Family Organizations</a:t>
            </a:r>
          </a:p>
          <a:p>
            <a:pPr lvl="1"/>
            <a:r>
              <a:rPr lang="en-US" sz="1400" dirty="0"/>
              <a:t>Parent-teacher organizations or associations</a:t>
            </a:r>
          </a:p>
          <a:p>
            <a:pPr lvl="1"/>
            <a:r>
              <a:rPr lang="en-US" sz="1400" dirty="0"/>
              <a:t>Parent advocacy groups</a:t>
            </a:r>
            <a:endParaRPr lang="en-US" sz="1800" dirty="0"/>
          </a:p>
          <a:p>
            <a:r>
              <a:rPr lang="en-US" sz="1800" dirty="0"/>
              <a:t>District and School Leaders</a:t>
            </a:r>
          </a:p>
          <a:p>
            <a:pPr lvl="1"/>
            <a:r>
              <a:rPr lang="en-US" sz="1400" dirty="0"/>
              <a:t>School boards</a:t>
            </a:r>
          </a:p>
          <a:p>
            <a:pPr lvl="1"/>
            <a:r>
              <a:rPr lang="en-US" sz="1400" dirty="0"/>
              <a:t>School administration</a:t>
            </a:r>
          </a:p>
          <a:p>
            <a:pPr lvl="1"/>
            <a:r>
              <a:rPr lang="en-US" sz="1400" dirty="0"/>
              <a:t>District administration</a:t>
            </a:r>
            <a:endParaRPr lang="en-US" sz="1800" dirty="0"/>
          </a:p>
          <a:p>
            <a:r>
              <a:rPr lang="en-US" sz="1800" dirty="0"/>
              <a:t>Student and Youth Organizations</a:t>
            </a:r>
          </a:p>
          <a:p>
            <a:pPr lvl="1"/>
            <a:r>
              <a:rPr lang="en-US" sz="1400" dirty="0"/>
              <a:t>Student clubs, activities, and government</a:t>
            </a:r>
          </a:p>
          <a:p>
            <a:pPr lvl="1"/>
            <a:r>
              <a:rPr lang="en-US" sz="1400" dirty="0"/>
              <a:t>Youth-serving community-based organizations</a:t>
            </a:r>
            <a:endParaRPr lang="en-US" sz="1800" dirty="0"/>
          </a:p>
          <a:p>
            <a:pPr indent="-285750"/>
            <a:r>
              <a:rPr lang="en-US" sz="1800" dirty="0"/>
              <a:t>Government and Community Groups</a:t>
            </a:r>
          </a:p>
          <a:p>
            <a:pPr lvl="1"/>
            <a:r>
              <a:rPr lang="en-US" sz="1400" dirty="0"/>
              <a:t>Local government officials</a:t>
            </a:r>
          </a:p>
          <a:p>
            <a:pPr lvl="1"/>
            <a:r>
              <a:rPr lang="en-US" sz="1400" dirty="0"/>
              <a:t>Local child welfare, juvenile court or law enforcement agencies</a:t>
            </a:r>
          </a:p>
          <a:p>
            <a:pPr lvl="1"/>
            <a:r>
              <a:rPr lang="en-US" sz="1400" dirty="0"/>
              <a:t>Faith-based organizations</a:t>
            </a:r>
          </a:p>
          <a:p>
            <a:pPr lvl="1"/>
            <a:endParaRPr lang="en-US" sz="1400" dirty="0"/>
          </a:p>
          <a:p>
            <a:pPr lvl="1"/>
            <a:endParaRPr lang="en-US" sz="1400" dirty="0"/>
          </a:p>
          <a:p>
            <a:r>
              <a:rPr lang="en-US" sz="1800" dirty="0"/>
              <a:t>Nonprofit organizations providing support and education services</a:t>
            </a:r>
          </a:p>
          <a:p>
            <a:pPr lvl="1"/>
            <a:r>
              <a:rPr lang="en-US" sz="1400" dirty="0"/>
              <a:t>After-school services</a:t>
            </a:r>
          </a:p>
          <a:p>
            <a:pPr lvl="1"/>
            <a:r>
              <a:rPr lang="en-US" sz="1400" dirty="0"/>
              <a:t>Community health services</a:t>
            </a:r>
          </a:p>
          <a:p>
            <a:pPr lvl="1"/>
            <a:r>
              <a:rPr lang="en-US" sz="1400" dirty="0"/>
              <a:t>Mental health services</a:t>
            </a:r>
          </a:p>
          <a:p>
            <a:pPr lvl="1"/>
            <a:r>
              <a:rPr lang="en-US" sz="1400" dirty="0"/>
              <a:t>Job and career training</a:t>
            </a:r>
          </a:p>
          <a:p>
            <a:pPr lvl="1"/>
            <a:r>
              <a:rPr lang="en-US" sz="1400" dirty="0"/>
              <a:t>STEM education</a:t>
            </a:r>
          </a:p>
          <a:p>
            <a:pPr lvl="1"/>
            <a:r>
              <a:rPr lang="en-US" sz="1400" dirty="0"/>
              <a:t>Drug and violence prevention</a:t>
            </a:r>
          </a:p>
          <a:p>
            <a:r>
              <a:rPr lang="en-US" sz="1800" dirty="0"/>
              <a:t>Nonprofit organizations serving vulnerable populations</a:t>
            </a:r>
          </a:p>
          <a:p>
            <a:pPr lvl="1"/>
            <a:r>
              <a:rPr lang="en-US" sz="1400" dirty="0"/>
              <a:t>Court-appointed special advocates</a:t>
            </a:r>
          </a:p>
          <a:p>
            <a:pPr lvl="1"/>
            <a:r>
              <a:rPr lang="en-US" sz="1400" dirty="0"/>
              <a:t>Homeless shelters</a:t>
            </a:r>
          </a:p>
          <a:p>
            <a:pPr lvl="1"/>
            <a:r>
              <a:rPr lang="en-US" sz="1400" dirty="0"/>
              <a:t>Food pantries/banks</a:t>
            </a:r>
          </a:p>
          <a:p>
            <a:pPr lvl="1"/>
            <a:r>
              <a:rPr lang="en-US" sz="1400" dirty="0"/>
              <a:t>Juvenile defenders</a:t>
            </a:r>
          </a:p>
          <a:p>
            <a:pPr lvl="1"/>
            <a:r>
              <a:rPr lang="en-US" sz="1400" dirty="0"/>
              <a:t>LGBTQ youth-serving organizations</a:t>
            </a:r>
          </a:p>
          <a:p>
            <a:pPr lvl="1"/>
            <a:r>
              <a:rPr lang="en-US" sz="1400" dirty="0"/>
              <a:t>Children in the welfare system</a:t>
            </a:r>
          </a:p>
          <a:p>
            <a:pPr marL="57150" indent="0">
              <a:buNone/>
            </a:pPr>
            <a:endParaRPr lang="en-US" sz="1800" dirty="0"/>
          </a:p>
          <a:p>
            <a:endParaRPr lang="en-US" dirty="0"/>
          </a:p>
        </p:txBody>
      </p:sp>
      <p:pic>
        <p:nvPicPr>
          <p:cNvPr id="7" name="Picture 6" descr="Title IV Part A Technical Assistance Center logo">
            <a:extLst>
              <a:ext uri="{FF2B5EF4-FFF2-40B4-BE49-F238E27FC236}">
                <a16:creationId xmlns:a16="http://schemas.microsoft.com/office/drawing/2014/main" id="{F180107C-FFCB-4655-9254-841C3779D32B}"/>
              </a:ext>
            </a:extLst>
          </p:cNvPr>
          <p:cNvPicPr>
            <a:picLocks noChangeAspect="1"/>
          </p:cNvPicPr>
          <p:nvPr/>
        </p:nvPicPr>
        <p:blipFill>
          <a:blip r:embed="rId3"/>
          <a:stretch>
            <a:fillRect/>
          </a:stretch>
        </p:blipFill>
        <p:spPr>
          <a:xfrm>
            <a:off x="88997" y="5824390"/>
            <a:ext cx="1125317" cy="640473"/>
          </a:xfrm>
          <a:prstGeom prst="rect">
            <a:avLst/>
          </a:prstGeom>
        </p:spPr>
      </p:pic>
    </p:spTree>
    <p:extLst>
      <p:ext uri="{BB962C8B-B14F-4D97-AF65-F5344CB8AC3E}">
        <p14:creationId xmlns:p14="http://schemas.microsoft.com/office/powerpoint/2010/main" val="2258766137"/>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edu-aoe-power-point-presentation</Template>
  <TotalTime>83</TotalTime>
  <Words>3781</Words>
  <Application>Microsoft Office PowerPoint</Application>
  <PresentationFormat>Widescreen</PresentationFormat>
  <Paragraphs>365</Paragraphs>
  <Slides>48</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48</vt:i4>
      </vt:variant>
    </vt:vector>
  </HeadingPairs>
  <TitlesOfParts>
    <vt:vector size="56" baseType="lpstr">
      <vt:lpstr>Arial</vt:lpstr>
      <vt:lpstr>Calibri</vt:lpstr>
      <vt:lpstr>Courier New</vt:lpstr>
      <vt:lpstr>Franklin Gothic Book</vt:lpstr>
      <vt:lpstr>Palatino Linotype</vt:lpstr>
      <vt:lpstr>Symbol</vt:lpstr>
      <vt:lpstr>Wingdings</vt:lpstr>
      <vt:lpstr>Custom Design</vt:lpstr>
      <vt:lpstr>Title IV, Part A Overview</vt:lpstr>
      <vt:lpstr>Today’s topics</vt:lpstr>
      <vt:lpstr>Title IV, Part A:  Student Support and Academic Enrichment Program</vt:lpstr>
      <vt:lpstr>Title IV Requirements</vt:lpstr>
      <vt:lpstr>Comprehensive Needs Assessment</vt:lpstr>
      <vt:lpstr>Prioritizing Distribution of Funds</vt:lpstr>
      <vt:lpstr>Stakeholder Engagement</vt:lpstr>
      <vt:lpstr>Required Stakeholders</vt:lpstr>
      <vt:lpstr>Stakeholder Groups</vt:lpstr>
      <vt:lpstr>Supplement Not Supplant</vt:lpstr>
      <vt:lpstr>Supplement Not Supplant</vt:lpstr>
      <vt:lpstr>Title IV Allowable Uses </vt:lpstr>
      <vt:lpstr>In general…</vt:lpstr>
      <vt:lpstr>Well-Rounded Educational Opportunities</vt:lpstr>
      <vt:lpstr>Well-Rounded: Allowable Uses</vt:lpstr>
      <vt:lpstr>Safe &amp; Healthy Students: Allowable Uses</vt:lpstr>
      <vt:lpstr>Safe and Healthy Students: Parent Permission</vt:lpstr>
      <vt:lpstr>Effective Use of Technology</vt:lpstr>
      <vt:lpstr>Effective Use of Technology</vt:lpstr>
      <vt:lpstr>Effective Use of Technology: Special Rule</vt:lpstr>
      <vt:lpstr>Effective Use of Technology: Allowable Uses</vt:lpstr>
      <vt:lpstr>General Title IVA Allowability Advice</vt:lpstr>
      <vt:lpstr>Prohibited Activities: ESEA §4001</vt:lpstr>
      <vt:lpstr>Prohibited Activities: ESEA §8526</vt:lpstr>
      <vt:lpstr>Title IV Budgeting Requirements</vt:lpstr>
      <vt:lpstr>Budgeting Requirements: Over $30,000</vt:lpstr>
      <vt:lpstr>Budgeting Requirements: Under $30,000</vt:lpstr>
      <vt:lpstr>Title IV, Part A Special Rule: EUT</vt:lpstr>
      <vt:lpstr>Distribution Requirements: More than $30,000</vt:lpstr>
      <vt:lpstr>Distribution Requirements: Under $30,000</vt:lpstr>
      <vt:lpstr>Calculating Budgeting Requirements in GMS</vt:lpstr>
      <vt:lpstr>Calculating Budgeting Requirements in GMS </vt:lpstr>
      <vt:lpstr>Consolidating Title IV into SWP</vt:lpstr>
      <vt:lpstr>Schoolwide Programs</vt:lpstr>
      <vt:lpstr>Writing a Title IV Investment </vt:lpstr>
      <vt:lpstr>Purpose Statement</vt:lpstr>
      <vt:lpstr>Activity</vt:lpstr>
      <vt:lpstr>Evaluating Effectiveness</vt:lpstr>
      <vt:lpstr>Identify the Content Area for Investments</vt:lpstr>
      <vt:lpstr>Approvable Title IV Investments</vt:lpstr>
      <vt:lpstr>Writing Approvable Title IV Investments</vt:lpstr>
      <vt:lpstr>Data Reporting</vt:lpstr>
      <vt:lpstr>Consolidated State Performance Reporting (CSPR)</vt:lpstr>
      <vt:lpstr>Title IVA Data Reporting </vt:lpstr>
      <vt:lpstr>Identifying Content Areas within the Application </vt:lpstr>
      <vt:lpstr>Questions?</vt:lpstr>
      <vt:lpstr>Guiding Resources</vt:lpstr>
      <vt:lpstr>Contact Information</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IVA Overview PowerPoint</dc:title>
  <dc:creator>Vermont Agency of Education</dc:creator>
  <cp:lastModifiedBy>Graves, Amber</cp:lastModifiedBy>
  <cp:revision>3</cp:revision>
  <cp:lastPrinted>2016-09-12T19:36:10Z</cp:lastPrinted>
  <dcterms:created xsi:type="dcterms:W3CDTF">2016-07-25T13:30:01Z</dcterms:created>
  <dcterms:modified xsi:type="dcterms:W3CDTF">2021-10-19T16:31:28Z</dcterms:modified>
</cp:coreProperties>
</file>