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354" r:id="rId6"/>
    <p:sldId id="361" r:id="rId7"/>
    <p:sldId id="362" r:id="rId8"/>
    <p:sldId id="359" r:id="rId9"/>
    <p:sldId id="360" r:id="rId10"/>
    <p:sldId id="363" r:id="rId11"/>
    <p:sldId id="367" r:id="rId12"/>
    <p:sldId id="368" r:id="rId13"/>
    <p:sldId id="369" r:id="rId14"/>
    <p:sldId id="364" r:id="rId15"/>
    <p:sldId id="366" r:id="rId16"/>
    <p:sldId id="372" r:id="rId17"/>
    <p:sldId id="365" r:id="rId18"/>
    <p:sldId id="370" r:id="rId19"/>
    <p:sldId id="371" r:id="rId20"/>
    <p:sldId id="306" r:id="rId21"/>
    <p:sldId id="301" r:id="rId22"/>
    <p:sldId id="308" r:id="rId23"/>
    <p:sldId id="307" r:id="rId24"/>
    <p:sldId id="304" r:id="rId25"/>
    <p:sldId id="305" r:id="rId26"/>
    <p:sldId id="302" r:id="rId27"/>
    <p:sldId id="309" r:id="rId28"/>
    <p:sldId id="314" r:id="rId29"/>
    <p:sldId id="311" r:id="rId30"/>
    <p:sldId id="315" r:id="rId31"/>
    <p:sldId id="313" r:id="rId32"/>
    <p:sldId id="312" r:id="rId33"/>
    <p:sldId id="310" r:id="rId34"/>
    <p:sldId id="316" r:id="rId35"/>
    <p:sldId id="318" r:id="rId36"/>
    <p:sldId id="319" r:id="rId37"/>
    <p:sldId id="320" r:id="rId38"/>
    <p:sldId id="353" r:id="rId39"/>
    <p:sldId id="323" r:id="rId40"/>
    <p:sldId id="317" r:id="rId41"/>
    <p:sldId id="321" r:id="rId42"/>
    <p:sldId id="326" r:id="rId43"/>
    <p:sldId id="325" r:id="rId44"/>
    <p:sldId id="327" r:id="rId45"/>
    <p:sldId id="331" r:id="rId46"/>
    <p:sldId id="330" r:id="rId47"/>
    <p:sldId id="352" r:id="rId48"/>
    <p:sldId id="276" r:id="rId49"/>
    <p:sldId id="342" r:id="rId50"/>
    <p:sldId id="336" r:id="rId51"/>
    <p:sldId id="373" r:id="rId52"/>
    <p:sldId id="333" r:id="rId53"/>
    <p:sldId id="257" r:id="rId54"/>
    <p:sldId id="300" r:id="rId5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08FE37-A1AD-4DEB-AB3D-C30A63342337}" v="886" dt="2021-10-21T11:17:25.3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93792" autoAdjust="0"/>
  </p:normalViewPr>
  <p:slideViewPr>
    <p:cSldViewPr snapToGrid="0">
      <p:cViewPr varScale="1">
        <p:scale>
          <a:sx n="51" d="100"/>
          <a:sy n="51" d="100"/>
        </p:scale>
        <p:origin x="96"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591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12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3218847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51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357130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181939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780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747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631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412488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endParaRPr lang="en-US"/>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148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megan.kinlock@vermont.gov"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mariyoshj.blogspot.com/2010/10/i-scream-ice-creams.html" TargetMode="External"/><Relationship Id="rId2" Type="http://schemas.openxmlformats.org/officeDocument/2006/relationships/image" Target="../media/image3.gif"/><Relationship Id="rId1" Type="http://schemas.openxmlformats.org/officeDocument/2006/relationships/slideLayout" Target="../slideLayouts/slideLayout3.xml"/><Relationship Id="rId5" Type="http://schemas.openxmlformats.org/officeDocument/2006/relationships/hyperlink" Target="http://www.cristaoconfuso.com/2013/10/revelado-qual-o-segredo-das-fotos-dos.html" TargetMode="External"/><Relationship Id="rId4" Type="http://schemas.openxmlformats.org/officeDocument/2006/relationships/image" Target="../media/image4.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hyperlink" Target="https://education.vermont.gov/student-support/federal-programs/consolidated-federal-programs"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edtechsandyk.blogspot.com/2017/07/easily-add-emoji-to-google-docs-slides.html" TargetMode="External"/><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hyperlink" Target="http://laprofessoressavirisponde.blogspot.com/2013/07/mi-e-venuta-unidea.html" TargetMode="Externa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hyperlink" Target="https://education.vermont.gov/student-support/federal-programs/consolidated-federal-programs" TargetMode="Externa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Title IIA Overview</a:t>
            </a:r>
            <a:br>
              <a:rPr lang="en-US" sz="5000" dirty="0">
                <a:latin typeface="Franklin Gothic Demi" panose="020B0703020102020204" pitchFamily="34" charset="0"/>
              </a:rPr>
            </a:br>
            <a:r>
              <a:rPr lang="en-US" sz="5000" dirty="0">
                <a:latin typeface="Franklin Gothic Demi" panose="020B0703020102020204" pitchFamily="34" charset="0"/>
              </a:rPr>
              <a:t>&amp; </a:t>
            </a:r>
            <a:br>
              <a:rPr lang="en-US" sz="5000" dirty="0">
                <a:latin typeface="Franklin Gothic Demi" panose="020B0703020102020204" pitchFamily="34" charset="0"/>
              </a:rPr>
            </a:br>
            <a:r>
              <a:rPr lang="en-US" sz="5000" dirty="0">
                <a:latin typeface="Franklin Gothic Demi" panose="020B0703020102020204" pitchFamily="34" charset="0"/>
              </a:rPr>
              <a:t>Writing Approvable CFP Investments</a:t>
            </a:r>
          </a:p>
        </p:txBody>
      </p:sp>
      <p:sp>
        <p:nvSpPr>
          <p:cNvPr id="3" name="Subtitle 2"/>
          <p:cNvSpPr>
            <a:spLocks noGrp="1"/>
          </p:cNvSpPr>
          <p:nvPr>
            <p:ph type="subTitle" idx="1"/>
          </p:nvPr>
        </p:nvSpPr>
        <p:spPr>
          <a:xfrm>
            <a:off x="1733797" y="3827355"/>
            <a:ext cx="8534400" cy="1219200"/>
          </a:xfrm>
        </p:spPr>
        <p:txBody>
          <a:bodyPr/>
          <a:lstStyle/>
          <a:p>
            <a:r>
              <a:rPr lang="en-US" b="1" dirty="0">
                <a:solidFill>
                  <a:schemeClr val="tx1">
                    <a:lumMod val="85000"/>
                    <a:lumOff val="15000"/>
                  </a:schemeClr>
                </a:solidFill>
              </a:rPr>
              <a:t>October 21, 2021</a:t>
            </a:r>
          </a:p>
        </p:txBody>
      </p:sp>
    </p:spTree>
    <p:extLst>
      <p:ext uri="{BB962C8B-B14F-4D97-AF65-F5344CB8AC3E}">
        <p14:creationId xmlns:p14="http://schemas.microsoft.com/office/powerpoint/2010/main" val="28718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519E-FE67-4BA1-8BA0-B8CA0132AFC9}"/>
              </a:ext>
            </a:extLst>
          </p:cNvPr>
          <p:cNvSpPr>
            <a:spLocks noGrp="1"/>
          </p:cNvSpPr>
          <p:nvPr>
            <p:ph type="title"/>
          </p:nvPr>
        </p:nvSpPr>
        <p:spPr/>
        <p:txBody>
          <a:bodyPr>
            <a:normAutofit/>
          </a:bodyPr>
          <a:lstStyle/>
          <a:p>
            <a:r>
              <a:rPr lang="en-US" sz="3200" dirty="0"/>
              <a:t>Purchasing Equipment, Supplies &amp; Materials under IIA (cont. 2)</a:t>
            </a:r>
          </a:p>
        </p:txBody>
      </p:sp>
      <p:sp>
        <p:nvSpPr>
          <p:cNvPr id="3" name="Text Placeholder 2">
            <a:extLst>
              <a:ext uri="{FF2B5EF4-FFF2-40B4-BE49-F238E27FC236}">
                <a16:creationId xmlns:a16="http://schemas.microsoft.com/office/drawing/2014/main" id="{3945298C-0518-4D4F-BBFA-9ACEEC67ACBD}"/>
              </a:ext>
            </a:extLst>
          </p:cNvPr>
          <p:cNvSpPr>
            <a:spLocks noGrp="1"/>
          </p:cNvSpPr>
          <p:nvPr>
            <p:ph type="body" sz="quarter" idx="10"/>
          </p:nvPr>
        </p:nvSpPr>
        <p:spPr>
          <a:xfrm>
            <a:off x="711200" y="1487185"/>
            <a:ext cx="10871200" cy="4718407"/>
          </a:xfrm>
        </p:spPr>
        <p:txBody>
          <a:bodyPr/>
          <a:lstStyle/>
          <a:p>
            <a:pPr marL="0" indent="0">
              <a:buNone/>
            </a:pPr>
            <a:r>
              <a:rPr lang="en-US" dirty="0"/>
              <a:t>The following examples are </a:t>
            </a:r>
            <a:r>
              <a:rPr lang="en-US" i="1" dirty="0"/>
              <a:t>not</a:t>
            </a:r>
            <a:r>
              <a:rPr lang="en-US" dirty="0"/>
              <a:t> allowable purchases under IIA:</a:t>
            </a:r>
          </a:p>
          <a:p>
            <a:r>
              <a:rPr lang="en-US" dirty="0"/>
              <a:t>Teacher laptops with accompanying PD* on how to effectively use them in the classroom</a:t>
            </a:r>
          </a:p>
          <a:p>
            <a:r>
              <a:rPr lang="en-US" dirty="0"/>
              <a:t>Entire curriculum sets for teaching staff with accompanying PD* on implementation</a:t>
            </a:r>
          </a:p>
          <a:p>
            <a:r>
              <a:rPr lang="en-US" dirty="0"/>
              <a:t>Supplies for use in the classroom and/or by students</a:t>
            </a:r>
          </a:p>
          <a:p>
            <a:pPr marL="0" indent="0">
              <a:buNone/>
            </a:pPr>
            <a:endParaRPr lang="en-US" sz="1800" dirty="0"/>
          </a:p>
          <a:p>
            <a:pPr marL="0" indent="0">
              <a:buNone/>
            </a:pPr>
            <a:r>
              <a:rPr lang="en-US" sz="2200" dirty="0"/>
              <a:t>*In these cases, the PD itself including BCO time, facility fees, consultants, etc. could likely be funded under IIA, just not the listed equipment/materials.</a:t>
            </a:r>
          </a:p>
        </p:txBody>
      </p:sp>
    </p:spTree>
    <p:extLst>
      <p:ext uri="{BB962C8B-B14F-4D97-AF65-F5344CB8AC3E}">
        <p14:creationId xmlns:p14="http://schemas.microsoft.com/office/powerpoint/2010/main" val="111091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F2A0-6AA0-463A-B421-CD98ABF886A0}"/>
              </a:ext>
            </a:extLst>
          </p:cNvPr>
          <p:cNvSpPr>
            <a:spLocks noGrp="1"/>
          </p:cNvSpPr>
          <p:nvPr>
            <p:ph type="title"/>
          </p:nvPr>
        </p:nvSpPr>
        <p:spPr/>
        <p:txBody>
          <a:bodyPr/>
          <a:lstStyle/>
          <a:p>
            <a:r>
              <a:rPr lang="en-US" dirty="0"/>
              <a:t>Title IIA Do’s</a:t>
            </a:r>
          </a:p>
        </p:txBody>
      </p:sp>
      <p:sp>
        <p:nvSpPr>
          <p:cNvPr id="3" name="Text Placeholder 2">
            <a:extLst>
              <a:ext uri="{FF2B5EF4-FFF2-40B4-BE49-F238E27FC236}">
                <a16:creationId xmlns:a16="http://schemas.microsoft.com/office/drawing/2014/main" id="{54F1645A-AF30-4181-A175-9362B4F215DD}"/>
              </a:ext>
            </a:extLst>
          </p:cNvPr>
          <p:cNvSpPr>
            <a:spLocks noGrp="1"/>
          </p:cNvSpPr>
          <p:nvPr>
            <p:ph type="body" sz="quarter" idx="10"/>
          </p:nvPr>
        </p:nvSpPr>
        <p:spPr>
          <a:xfrm>
            <a:off x="711200" y="1447800"/>
            <a:ext cx="10871200" cy="4343400"/>
          </a:xfrm>
        </p:spPr>
        <p:txBody>
          <a:bodyPr/>
          <a:lstStyle/>
          <a:p>
            <a:pPr marL="0" indent="0">
              <a:buNone/>
            </a:pPr>
            <a:r>
              <a:rPr lang="en-US" b="1" dirty="0"/>
              <a:t>DO:</a:t>
            </a:r>
          </a:p>
          <a:p>
            <a:r>
              <a:rPr lang="en-US" i="1" dirty="0"/>
              <a:t>Plan ahead!</a:t>
            </a:r>
          </a:p>
          <a:p>
            <a:r>
              <a:rPr lang="en-US" dirty="0"/>
              <a:t>Support all investments with data</a:t>
            </a:r>
          </a:p>
          <a:p>
            <a:r>
              <a:rPr lang="en-US" dirty="0"/>
              <a:t>Provide evidence-based PD activities</a:t>
            </a:r>
          </a:p>
          <a:p>
            <a:r>
              <a:rPr lang="en-US" dirty="0"/>
              <a:t>Look at specific PD needs within teaching staff</a:t>
            </a:r>
          </a:p>
          <a:p>
            <a:r>
              <a:rPr lang="en-US" dirty="0"/>
              <a:t>Submit job descriptions for FTEs funded by IIA</a:t>
            </a:r>
          </a:p>
          <a:p>
            <a:endParaRPr lang="en-US" dirty="0"/>
          </a:p>
        </p:txBody>
      </p:sp>
    </p:spTree>
    <p:extLst>
      <p:ext uri="{BB962C8B-B14F-4D97-AF65-F5344CB8AC3E}">
        <p14:creationId xmlns:p14="http://schemas.microsoft.com/office/powerpoint/2010/main" val="19543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F2A0-6AA0-463A-B421-CD98ABF886A0}"/>
              </a:ext>
            </a:extLst>
          </p:cNvPr>
          <p:cNvSpPr>
            <a:spLocks noGrp="1"/>
          </p:cNvSpPr>
          <p:nvPr>
            <p:ph type="title"/>
          </p:nvPr>
        </p:nvSpPr>
        <p:spPr/>
        <p:txBody>
          <a:bodyPr/>
          <a:lstStyle/>
          <a:p>
            <a:r>
              <a:rPr lang="en-US" dirty="0"/>
              <a:t>Title IIA Do’s (cont. 1)</a:t>
            </a:r>
          </a:p>
        </p:txBody>
      </p:sp>
      <p:sp>
        <p:nvSpPr>
          <p:cNvPr id="3" name="Text Placeholder 2">
            <a:extLst>
              <a:ext uri="{FF2B5EF4-FFF2-40B4-BE49-F238E27FC236}">
                <a16:creationId xmlns:a16="http://schemas.microsoft.com/office/drawing/2014/main" id="{54F1645A-AF30-4181-A175-9362B4F215DD}"/>
              </a:ext>
            </a:extLst>
          </p:cNvPr>
          <p:cNvSpPr>
            <a:spLocks noGrp="1"/>
          </p:cNvSpPr>
          <p:nvPr>
            <p:ph type="body" sz="quarter" idx="10"/>
          </p:nvPr>
        </p:nvSpPr>
        <p:spPr>
          <a:xfrm>
            <a:off x="711200" y="1447800"/>
            <a:ext cx="10871200" cy="4343400"/>
          </a:xfrm>
        </p:spPr>
        <p:txBody>
          <a:bodyPr/>
          <a:lstStyle/>
          <a:p>
            <a:pPr marL="0" indent="0">
              <a:buNone/>
            </a:pPr>
            <a:r>
              <a:rPr lang="en-US" b="1" dirty="0"/>
              <a:t>DO:</a:t>
            </a:r>
          </a:p>
          <a:p>
            <a:r>
              <a:rPr lang="en-US" dirty="0"/>
              <a:t>Make sure that FTEs match the time spent specifically performing duties directly related to the intents of Title IIA</a:t>
            </a:r>
          </a:p>
          <a:p>
            <a:pPr lvl="1"/>
            <a:r>
              <a:rPr lang="en-US" dirty="0"/>
              <a:t>If a FT staff member is only providing coaching for 20% of their time (8 hours a week), only .2FTE of their salary may be paid for with IIA</a:t>
            </a:r>
          </a:p>
          <a:p>
            <a:pPr lvl="1"/>
            <a:r>
              <a:rPr lang="en-US" dirty="0"/>
              <a:t>Be prepared to provide time and effort logs if requested</a:t>
            </a:r>
          </a:p>
          <a:p>
            <a:endParaRPr lang="en-US" dirty="0"/>
          </a:p>
        </p:txBody>
      </p:sp>
    </p:spTree>
    <p:extLst>
      <p:ext uri="{BB962C8B-B14F-4D97-AF65-F5344CB8AC3E}">
        <p14:creationId xmlns:p14="http://schemas.microsoft.com/office/powerpoint/2010/main" val="57072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F2A0-6AA0-463A-B421-CD98ABF886A0}"/>
              </a:ext>
            </a:extLst>
          </p:cNvPr>
          <p:cNvSpPr>
            <a:spLocks noGrp="1"/>
          </p:cNvSpPr>
          <p:nvPr>
            <p:ph type="title"/>
          </p:nvPr>
        </p:nvSpPr>
        <p:spPr/>
        <p:txBody>
          <a:bodyPr/>
          <a:lstStyle/>
          <a:p>
            <a:r>
              <a:rPr lang="en-US" dirty="0"/>
              <a:t>Title IIA Do’s (cont. 2)</a:t>
            </a:r>
          </a:p>
        </p:txBody>
      </p:sp>
      <p:sp>
        <p:nvSpPr>
          <p:cNvPr id="3" name="Text Placeholder 2">
            <a:extLst>
              <a:ext uri="{FF2B5EF4-FFF2-40B4-BE49-F238E27FC236}">
                <a16:creationId xmlns:a16="http://schemas.microsoft.com/office/drawing/2014/main" id="{54F1645A-AF30-4181-A175-9362B4F215DD}"/>
              </a:ext>
            </a:extLst>
          </p:cNvPr>
          <p:cNvSpPr>
            <a:spLocks noGrp="1"/>
          </p:cNvSpPr>
          <p:nvPr>
            <p:ph type="body" sz="quarter" idx="10"/>
          </p:nvPr>
        </p:nvSpPr>
        <p:spPr>
          <a:xfrm>
            <a:off x="711200" y="1139323"/>
            <a:ext cx="10871200" cy="5195375"/>
          </a:xfrm>
        </p:spPr>
        <p:txBody>
          <a:bodyPr/>
          <a:lstStyle/>
          <a:p>
            <a:pPr marL="0" indent="0">
              <a:buNone/>
            </a:pPr>
            <a:r>
              <a:rPr lang="en-US" b="1" dirty="0"/>
              <a:t>DO:</a:t>
            </a:r>
          </a:p>
          <a:p>
            <a:r>
              <a:rPr lang="en-US" dirty="0"/>
              <a:t>Double check that you have </a:t>
            </a:r>
            <a:r>
              <a:rPr lang="en-US" i="1" dirty="0"/>
              <a:t>all </a:t>
            </a:r>
            <a:r>
              <a:rPr lang="en-US" dirty="0"/>
              <a:t>necessary information in your investment description or as an upload</a:t>
            </a:r>
          </a:p>
          <a:p>
            <a:pPr marL="0" indent="0">
              <a:buNone/>
            </a:pPr>
            <a:r>
              <a:rPr lang="en-US" sz="2400" dirty="0"/>
              <a:t>    For PD Investments:</a:t>
            </a:r>
          </a:p>
          <a:p>
            <a:pPr marL="0" indent="0">
              <a:buNone/>
            </a:pPr>
            <a:r>
              <a:rPr lang="en-US" sz="2400" dirty="0"/>
              <a:t>	- How many participants/who?</a:t>
            </a:r>
          </a:p>
          <a:p>
            <a:pPr marL="0" indent="0">
              <a:buNone/>
            </a:pPr>
            <a:r>
              <a:rPr lang="en-US" sz="2400" dirty="0"/>
              <a:t>	- Duration of PD?</a:t>
            </a:r>
          </a:p>
          <a:p>
            <a:pPr marL="0" indent="0">
              <a:buNone/>
            </a:pPr>
            <a:r>
              <a:rPr lang="en-US" sz="2400" dirty="0"/>
              <a:t>	- # of Consultants?</a:t>
            </a:r>
          </a:p>
          <a:p>
            <a:pPr marL="0" indent="0">
              <a:buNone/>
            </a:pPr>
            <a:r>
              <a:rPr lang="en-US" sz="2400" dirty="0"/>
              <a:t>	- Any Beyond Contract Obligation (BCO) time?</a:t>
            </a:r>
          </a:p>
          <a:p>
            <a:pPr marL="0" indent="0">
              <a:buNone/>
            </a:pPr>
            <a:endParaRPr lang="en-US" sz="1600" dirty="0"/>
          </a:p>
          <a:p>
            <a:pPr marL="0" indent="0">
              <a:buNone/>
            </a:pPr>
            <a:r>
              <a:rPr lang="en-US" sz="2400" b="1" dirty="0"/>
              <a:t>If uploading documentation, please add “supporting documentation attached” to your Investment Description or it may get missed during review.</a:t>
            </a:r>
          </a:p>
          <a:p>
            <a:endParaRPr lang="en-US" dirty="0"/>
          </a:p>
        </p:txBody>
      </p:sp>
    </p:spTree>
    <p:extLst>
      <p:ext uri="{BB962C8B-B14F-4D97-AF65-F5344CB8AC3E}">
        <p14:creationId xmlns:p14="http://schemas.microsoft.com/office/powerpoint/2010/main" val="158742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5775-9273-4622-8526-C7D006E6858C}"/>
              </a:ext>
            </a:extLst>
          </p:cNvPr>
          <p:cNvSpPr>
            <a:spLocks noGrp="1"/>
          </p:cNvSpPr>
          <p:nvPr>
            <p:ph type="title"/>
          </p:nvPr>
        </p:nvSpPr>
        <p:spPr/>
        <p:txBody>
          <a:bodyPr/>
          <a:lstStyle/>
          <a:p>
            <a:r>
              <a:rPr lang="en-US" dirty="0"/>
              <a:t>Title IIA Don’ts</a:t>
            </a:r>
          </a:p>
        </p:txBody>
      </p:sp>
      <p:sp>
        <p:nvSpPr>
          <p:cNvPr id="4" name="Text Placeholder 2">
            <a:extLst>
              <a:ext uri="{FF2B5EF4-FFF2-40B4-BE49-F238E27FC236}">
                <a16:creationId xmlns:a16="http://schemas.microsoft.com/office/drawing/2014/main" id="{68EC3C1A-3314-4909-943B-2C23F5F0F2E9}"/>
              </a:ext>
            </a:extLst>
          </p:cNvPr>
          <p:cNvSpPr txBox="1">
            <a:spLocks noGrp="1"/>
          </p:cNvSpPr>
          <p:nvPr>
            <p:ph type="body" sz="quarter" idx="10"/>
          </p:nvPr>
        </p:nvSpPr>
        <p:spPr bwMode="auto">
          <a:xfrm>
            <a:off x="711200" y="1600200"/>
            <a:ext cx="10871200" cy="1369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DON’T:</a:t>
            </a:r>
          </a:p>
          <a:p>
            <a:r>
              <a:rPr lang="en-US" dirty="0"/>
              <a:t>Submit “placeholders” for unplanned PD</a:t>
            </a:r>
          </a:p>
          <a:p>
            <a:pPr marL="0" indent="0">
              <a:buNone/>
            </a:pPr>
            <a:endParaRPr lang="en-US" sz="1000" dirty="0"/>
          </a:p>
        </p:txBody>
      </p:sp>
      <p:sp>
        <p:nvSpPr>
          <p:cNvPr id="5" name="TextBox 4">
            <a:extLst>
              <a:ext uri="{FF2B5EF4-FFF2-40B4-BE49-F238E27FC236}">
                <a16:creationId xmlns:a16="http://schemas.microsoft.com/office/drawing/2014/main" id="{B27A1711-F792-4C6A-B39D-F3D941762177}"/>
              </a:ext>
            </a:extLst>
          </p:cNvPr>
          <p:cNvSpPr txBox="1"/>
          <p:nvPr/>
        </p:nvSpPr>
        <p:spPr>
          <a:xfrm>
            <a:off x="914400" y="2969231"/>
            <a:ext cx="10491056" cy="3262432"/>
          </a:xfrm>
          <a:prstGeom prst="rect">
            <a:avLst/>
          </a:prstGeom>
          <a:noFill/>
        </p:spPr>
        <p:txBody>
          <a:bodyPr wrap="square" rtlCol="0">
            <a:spAutoFit/>
          </a:bodyPr>
          <a:lstStyle/>
          <a:p>
            <a:pPr marL="457200" indent="-457200">
              <a:buFont typeface="Arial" panose="020B0604020202020204" pitchFamily="34" charset="0"/>
              <a:buChar char="•"/>
            </a:pPr>
            <a:r>
              <a:rPr lang="en-US" sz="2600" dirty="0"/>
              <a:t>PD Investment Descriptions must include:</a:t>
            </a:r>
          </a:p>
          <a:p>
            <a:pPr marL="457200" indent="-457200">
              <a:buFont typeface="Arial" panose="020B0604020202020204" pitchFamily="34" charset="0"/>
              <a:buChar char="•"/>
            </a:pPr>
            <a:r>
              <a:rPr lang="en-US" sz="2600" dirty="0"/>
              <a:t>Number of and type of staff (can be written as “up to _____”)</a:t>
            </a:r>
          </a:p>
          <a:p>
            <a:pPr marL="800100" lvl="1" indent="-342900">
              <a:buFont typeface="Arial" panose="020B0604020202020204" pitchFamily="34" charset="0"/>
              <a:buChar char="•"/>
            </a:pPr>
            <a:r>
              <a:rPr lang="en-US" sz="2200" dirty="0"/>
              <a:t>To determine reasonableness and allowability</a:t>
            </a:r>
          </a:p>
          <a:p>
            <a:pPr marL="457200" indent="-457200">
              <a:buFont typeface="Arial" panose="020B0604020202020204" pitchFamily="34" charset="0"/>
              <a:buChar char="•"/>
            </a:pPr>
            <a:r>
              <a:rPr lang="en-US" sz="2600" dirty="0"/>
              <a:t>Duration of PD (can be written as “up to _____”)</a:t>
            </a:r>
          </a:p>
          <a:p>
            <a:pPr marL="800100" lvl="1" indent="-342900">
              <a:buFont typeface="Arial" panose="020B0604020202020204" pitchFamily="34" charset="0"/>
              <a:buChar char="•"/>
            </a:pPr>
            <a:r>
              <a:rPr lang="en-US" sz="2200" dirty="0"/>
              <a:t>To determine reasonableness and allowability</a:t>
            </a:r>
          </a:p>
          <a:p>
            <a:pPr marL="800100" lvl="1" indent="-342900">
              <a:buFont typeface="Arial" panose="020B0604020202020204" pitchFamily="34" charset="0"/>
              <a:buChar char="•"/>
            </a:pPr>
            <a:r>
              <a:rPr lang="en-US" sz="2200" dirty="0"/>
              <a:t>Must be meet ESEA definition of “professional development” as “sustained (not stand-alone, 1-day, or short-term workshops), intensive, collaborative, job-embedded, data-driven, and classroom-focused” </a:t>
            </a:r>
            <a:r>
              <a:rPr lang="en-US" dirty="0"/>
              <a:t>ESEA §8101(A)(42)</a:t>
            </a:r>
          </a:p>
          <a:p>
            <a:endParaRPr lang="en-US" dirty="0"/>
          </a:p>
        </p:txBody>
      </p:sp>
    </p:spTree>
    <p:extLst>
      <p:ext uri="{BB962C8B-B14F-4D97-AF65-F5344CB8AC3E}">
        <p14:creationId xmlns:p14="http://schemas.microsoft.com/office/powerpoint/2010/main" val="313071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5775-9273-4622-8526-C7D006E6858C}"/>
              </a:ext>
            </a:extLst>
          </p:cNvPr>
          <p:cNvSpPr>
            <a:spLocks noGrp="1"/>
          </p:cNvSpPr>
          <p:nvPr>
            <p:ph type="title"/>
          </p:nvPr>
        </p:nvSpPr>
        <p:spPr/>
        <p:txBody>
          <a:bodyPr>
            <a:normAutofit/>
          </a:bodyPr>
          <a:lstStyle/>
          <a:p>
            <a:r>
              <a:rPr lang="en-US" dirty="0"/>
              <a:t>Title IIA Don’ts (cont. 1)</a:t>
            </a:r>
          </a:p>
        </p:txBody>
      </p:sp>
      <p:sp>
        <p:nvSpPr>
          <p:cNvPr id="4" name="Text Placeholder 2">
            <a:extLst>
              <a:ext uri="{FF2B5EF4-FFF2-40B4-BE49-F238E27FC236}">
                <a16:creationId xmlns:a16="http://schemas.microsoft.com/office/drawing/2014/main" id="{68EC3C1A-3314-4909-943B-2C23F5F0F2E9}"/>
              </a:ext>
            </a:extLst>
          </p:cNvPr>
          <p:cNvSpPr txBox="1">
            <a:spLocks noGrp="1"/>
          </p:cNvSpPr>
          <p:nvPr>
            <p:ph type="body" sz="quarter" idx="10"/>
          </p:nvPr>
        </p:nvSpPr>
        <p:spPr bwMode="auto">
          <a:xfrm>
            <a:off x="711200" y="1600200"/>
            <a:ext cx="10871200" cy="155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DON’T:</a:t>
            </a:r>
          </a:p>
          <a:p>
            <a:r>
              <a:rPr lang="en-US" dirty="0"/>
              <a:t>Submit “placeholders” for unplanned PD</a:t>
            </a:r>
          </a:p>
          <a:p>
            <a:pPr marL="0" indent="0">
              <a:buNone/>
            </a:pPr>
            <a:endParaRPr lang="en-US" sz="1000" dirty="0"/>
          </a:p>
        </p:txBody>
      </p:sp>
      <p:sp>
        <p:nvSpPr>
          <p:cNvPr id="3" name="TextBox 2">
            <a:extLst>
              <a:ext uri="{FF2B5EF4-FFF2-40B4-BE49-F238E27FC236}">
                <a16:creationId xmlns:a16="http://schemas.microsoft.com/office/drawing/2014/main" id="{8AA0C314-E696-4F49-AA46-61A99833B5B1}"/>
              </a:ext>
            </a:extLst>
          </p:cNvPr>
          <p:cNvSpPr txBox="1"/>
          <p:nvPr/>
        </p:nvSpPr>
        <p:spPr>
          <a:xfrm>
            <a:off x="1417834" y="2876764"/>
            <a:ext cx="10164566" cy="2646878"/>
          </a:xfrm>
          <a:prstGeom prst="rect">
            <a:avLst/>
          </a:prstGeom>
          <a:noFill/>
        </p:spPr>
        <p:txBody>
          <a:bodyPr wrap="square" rtlCol="0">
            <a:spAutoFit/>
          </a:bodyPr>
          <a:lstStyle/>
          <a:p>
            <a:pPr marL="457200" indent="-457200">
              <a:buFont typeface="Arial" panose="020B0604020202020204" pitchFamily="34" charset="0"/>
              <a:buChar char="•"/>
            </a:pPr>
            <a:r>
              <a:rPr lang="en-US" sz="2600" dirty="0"/>
              <a:t>PD Investment Descriptions must include (if applicable):</a:t>
            </a:r>
          </a:p>
          <a:p>
            <a:pPr marL="914400" lvl="1" indent="-457200">
              <a:buFont typeface="Arial" panose="020B0604020202020204" pitchFamily="34" charset="0"/>
              <a:buChar char="•"/>
            </a:pPr>
            <a:r>
              <a:rPr lang="en-US" sz="2600" dirty="0"/>
              <a:t>BCO time</a:t>
            </a:r>
          </a:p>
          <a:p>
            <a:pPr marL="914400" lvl="1" indent="-457200">
              <a:buFont typeface="Arial" panose="020B0604020202020204" pitchFamily="34" charset="0"/>
              <a:buChar char="•"/>
            </a:pPr>
            <a:r>
              <a:rPr lang="en-US" sz="2600" dirty="0"/>
              <a:t>Materials</a:t>
            </a:r>
          </a:p>
          <a:p>
            <a:pPr marL="914400" lvl="1" indent="-457200">
              <a:buFont typeface="Arial" panose="020B0604020202020204" pitchFamily="34" charset="0"/>
              <a:buChar char="•"/>
            </a:pPr>
            <a:r>
              <a:rPr lang="en-US" sz="2600" dirty="0"/>
              <a:t>Any other fees covered such as:</a:t>
            </a:r>
          </a:p>
          <a:p>
            <a:pPr marL="1257300" lvl="2" indent="-342900">
              <a:buFont typeface="Arial" panose="020B0604020202020204" pitchFamily="34" charset="0"/>
              <a:buChar char="•"/>
            </a:pPr>
            <a:r>
              <a:rPr lang="en-US" sz="2200" dirty="0"/>
              <a:t>Consultant fees</a:t>
            </a:r>
          </a:p>
          <a:p>
            <a:pPr marL="1257300" lvl="2" indent="-342900">
              <a:buFont typeface="Arial" panose="020B0604020202020204" pitchFamily="34" charset="0"/>
              <a:buChar char="•"/>
            </a:pPr>
            <a:r>
              <a:rPr lang="en-US" sz="2200" dirty="0"/>
              <a:t>Registration fees</a:t>
            </a:r>
          </a:p>
          <a:p>
            <a:endParaRPr lang="en-US" dirty="0"/>
          </a:p>
        </p:txBody>
      </p:sp>
    </p:spTree>
    <p:extLst>
      <p:ext uri="{BB962C8B-B14F-4D97-AF65-F5344CB8AC3E}">
        <p14:creationId xmlns:p14="http://schemas.microsoft.com/office/powerpoint/2010/main" val="253123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5775-9273-4622-8526-C7D006E6858C}"/>
              </a:ext>
            </a:extLst>
          </p:cNvPr>
          <p:cNvSpPr>
            <a:spLocks noGrp="1"/>
          </p:cNvSpPr>
          <p:nvPr>
            <p:ph type="title"/>
          </p:nvPr>
        </p:nvSpPr>
        <p:spPr/>
        <p:txBody>
          <a:bodyPr/>
          <a:lstStyle/>
          <a:p>
            <a:r>
              <a:rPr lang="en-US" dirty="0"/>
              <a:t>Title IIA Don’ts (cont. 2)</a:t>
            </a:r>
          </a:p>
        </p:txBody>
      </p:sp>
      <p:sp>
        <p:nvSpPr>
          <p:cNvPr id="4" name="Text Placeholder 2">
            <a:extLst>
              <a:ext uri="{FF2B5EF4-FFF2-40B4-BE49-F238E27FC236}">
                <a16:creationId xmlns:a16="http://schemas.microsoft.com/office/drawing/2014/main" id="{68EC3C1A-3314-4909-943B-2C23F5F0F2E9}"/>
              </a:ext>
            </a:extLst>
          </p:cNvPr>
          <p:cNvSpPr txBox="1">
            <a:spLocks noGrp="1"/>
          </p:cNvSpPr>
          <p:nvPr>
            <p:ph type="body" sz="quarter" idx="10"/>
          </p:nvPr>
        </p:nvSpPr>
        <p:spPr bwMode="auto">
          <a:xfrm>
            <a:off x="711200" y="1600200"/>
            <a:ext cx="10871200" cy="155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DON’T:</a:t>
            </a:r>
          </a:p>
          <a:p>
            <a:r>
              <a:rPr lang="en-US" dirty="0"/>
              <a:t>Be afraid to ask questions </a:t>
            </a:r>
            <a:r>
              <a:rPr lang="en-US" dirty="0">
                <a:sym typeface="Wingdings" panose="05000000000000000000" pitchFamily="2" charset="2"/>
              </a:rPr>
              <a:t></a:t>
            </a:r>
            <a:endParaRPr lang="en-US" dirty="0"/>
          </a:p>
          <a:p>
            <a:pPr marL="0" indent="0">
              <a:buNone/>
            </a:pPr>
            <a:endParaRPr lang="en-US" sz="1000" dirty="0"/>
          </a:p>
        </p:txBody>
      </p:sp>
      <p:sp>
        <p:nvSpPr>
          <p:cNvPr id="5" name="TextBox 4">
            <a:extLst>
              <a:ext uri="{FF2B5EF4-FFF2-40B4-BE49-F238E27FC236}">
                <a16:creationId xmlns:a16="http://schemas.microsoft.com/office/drawing/2014/main" id="{C99E60AB-BE38-4C4A-A6E5-35F34055363E}"/>
              </a:ext>
            </a:extLst>
          </p:cNvPr>
          <p:cNvSpPr txBox="1"/>
          <p:nvPr/>
        </p:nvSpPr>
        <p:spPr>
          <a:xfrm>
            <a:off x="609600" y="3236360"/>
            <a:ext cx="10972800" cy="2492990"/>
          </a:xfrm>
          <a:prstGeom prst="rect">
            <a:avLst/>
          </a:prstGeom>
          <a:noFill/>
        </p:spPr>
        <p:txBody>
          <a:bodyPr wrap="square" rtlCol="0">
            <a:spAutoFit/>
          </a:bodyPr>
          <a:lstStyle/>
          <a:p>
            <a:r>
              <a:rPr lang="en-US" sz="2600" dirty="0"/>
              <a:t>Contact:</a:t>
            </a:r>
          </a:p>
          <a:p>
            <a:endParaRPr lang="en-US" sz="2600" dirty="0"/>
          </a:p>
          <a:p>
            <a:pPr lvl="1"/>
            <a:r>
              <a:rPr lang="en-US" sz="2600" dirty="0"/>
              <a:t>Megan Kinlock</a:t>
            </a:r>
          </a:p>
          <a:p>
            <a:pPr lvl="1"/>
            <a:r>
              <a:rPr lang="en-US" sz="2600" dirty="0"/>
              <a:t>Director of Title IIA &amp; Migrant Education</a:t>
            </a:r>
          </a:p>
          <a:p>
            <a:pPr lvl="1"/>
            <a:r>
              <a:rPr lang="en-US" sz="2600" dirty="0">
                <a:hlinkClick r:id="rId2"/>
              </a:rPr>
              <a:t>megan.kinlock@vermont.gov</a:t>
            </a:r>
            <a:r>
              <a:rPr lang="en-US" sz="2600" dirty="0"/>
              <a:t> </a:t>
            </a:r>
          </a:p>
          <a:p>
            <a:pPr lvl="1"/>
            <a:r>
              <a:rPr lang="en-US" sz="2600" dirty="0"/>
              <a:t>* (802) 828-1472</a:t>
            </a:r>
          </a:p>
        </p:txBody>
      </p:sp>
    </p:spTree>
    <p:extLst>
      <p:ext uri="{BB962C8B-B14F-4D97-AF65-F5344CB8AC3E}">
        <p14:creationId xmlns:p14="http://schemas.microsoft.com/office/powerpoint/2010/main" val="53905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Writing Approvable CFP Investments</a:t>
            </a:r>
          </a:p>
        </p:txBody>
      </p:sp>
    </p:spTree>
    <p:extLst>
      <p:ext uri="{BB962C8B-B14F-4D97-AF65-F5344CB8AC3E}">
        <p14:creationId xmlns:p14="http://schemas.microsoft.com/office/powerpoint/2010/main" val="3048189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is a CFP Investment?</a:t>
            </a:r>
          </a:p>
        </p:txBody>
      </p:sp>
      <p:sp>
        <p:nvSpPr>
          <p:cNvPr id="3" name="Text Placeholder 2"/>
          <p:cNvSpPr>
            <a:spLocks noGrp="1"/>
          </p:cNvSpPr>
          <p:nvPr>
            <p:ph type="body" sz="quarter" idx="10"/>
          </p:nvPr>
        </p:nvSpPr>
        <p:spPr>
          <a:xfrm>
            <a:off x="711200" y="2383972"/>
            <a:ext cx="10871200" cy="1698171"/>
          </a:xfrm>
        </p:spPr>
        <p:txBody>
          <a:bodyPr/>
          <a:lstStyle/>
          <a:p>
            <a:pPr marL="0" indent="0" algn="ctr">
              <a:buNone/>
            </a:pPr>
            <a:r>
              <a:rPr lang="en-US" sz="2400" dirty="0"/>
              <a:t>CFP Investments are statements made by the LEA that describe, in detail, their intended strategies for utilizing CFP funds for addressing needs and problems.</a:t>
            </a:r>
          </a:p>
        </p:txBody>
      </p:sp>
    </p:spTree>
    <p:extLst>
      <p:ext uri="{BB962C8B-B14F-4D97-AF65-F5344CB8AC3E}">
        <p14:creationId xmlns:p14="http://schemas.microsoft.com/office/powerpoint/2010/main" val="222893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Purpose Does a CFP Investment Serve?</a:t>
            </a:r>
          </a:p>
        </p:txBody>
      </p:sp>
      <p:sp>
        <p:nvSpPr>
          <p:cNvPr id="3" name="Text Placeholder 2"/>
          <p:cNvSpPr>
            <a:spLocks noGrp="1"/>
          </p:cNvSpPr>
          <p:nvPr>
            <p:ph type="body" sz="quarter" idx="10"/>
          </p:nvPr>
        </p:nvSpPr>
        <p:spPr>
          <a:xfrm>
            <a:off x="711200" y="2296886"/>
            <a:ext cx="10871200" cy="2471057"/>
          </a:xfrm>
        </p:spPr>
        <p:txBody>
          <a:bodyPr/>
          <a:lstStyle/>
          <a:p>
            <a:pPr marL="0" indent="0">
              <a:buNone/>
            </a:pPr>
            <a:r>
              <a:rPr lang="en-US" sz="2400" dirty="0"/>
              <a:t>CFP Investments…</a:t>
            </a:r>
          </a:p>
          <a:p>
            <a:r>
              <a:rPr lang="en-US" sz="2400" dirty="0"/>
              <a:t>Identify a data-supported need</a:t>
            </a:r>
          </a:p>
          <a:p>
            <a:r>
              <a:rPr lang="en-US" sz="2400" dirty="0"/>
              <a:t>Identify strategies and/or activities to address the need</a:t>
            </a:r>
          </a:p>
          <a:p>
            <a:r>
              <a:rPr lang="en-US" sz="2400" dirty="0"/>
              <a:t>Help the CFP Team determine approvability of the Investment</a:t>
            </a:r>
          </a:p>
        </p:txBody>
      </p:sp>
    </p:spTree>
    <p:extLst>
      <p:ext uri="{BB962C8B-B14F-4D97-AF65-F5344CB8AC3E}">
        <p14:creationId xmlns:p14="http://schemas.microsoft.com/office/powerpoint/2010/main" val="212590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Technology Stuff</a:t>
            </a:r>
          </a:p>
        </p:txBody>
      </p:sp>
      <p:sp>
        <p:nvSpPr>
          <p:cNvPr id="3" name="Text Placeholder 2"/>
          <p:cNvSpPr>
            <a:spLocks noGrp="1"/>
          </p:cNvSpPr>
          <p:nvPr>
            <p:ph type="body" sz="quarter" idx="10"/>
          </p:nvPr>
        </p:nvSpPr>
        <p:spPr>
          <a:xfrm>
            <a:off x="740228" y="1504122"/>
            <a:ext cx="11213231" cy="4357815"/>
          </a:xfrm>
        </p:spPr>
        <p:txBody>
          <a:bodyPr/>
          <a:lstStyle/>
          <a:p>
            <a:r>
              <a:rPr lang="en-US" dirty="0"/>
              <a:t>Please mute your microphone</a:t>
            </a:r>
          </a:p>
          <a:p>
            <a:endParaRPr lang="en-US" dirty="0"/>
          </a:p>
          <a:p>
            <a:r>
              <a:rPr lang="en-US" dirty="0"/>
              <a:t>Please turn off your web cam</a:t>
            </a:r>
          </a:p>
          <a:p>
            <a:endParaRPr lang="en-US" dirty="0"/>
          </a:p>
          <a:p>
            <a:r>
              <a:rPr lang="en-US" dirty="0"/>
              <a:t>Ask questions in the chat function</a:t>
            </a:r>
          </a:p>
        </p:txBody>
      </p:sp>
      <p:pic>
        <p:nvPicPr>
          <p:cNvPr id="7" name="Picture 6" descr="computer icon">
            <a:extLst>
              <a:ext uri="{FF2B5EF4-FFF2-40B4-BE49-F238E27FC236}">
                <a16:creationId xmlns:a16="http://schemas.microsoft.com/office/drawing/2014/main" id="{6C4BC1F8-E6CA-4C02-B794-2B52D89295FA}"/>
              </a:ext>
              <a:ext uri="{C183D7F6-B498-43B3-948B-1728B52AA6E4}">
                <adec:decorative xmlns:adec="http://schemas.microsoft.com/office/drawing/2017/decorative" val="1"/>
              </a:ext>
            </a:extLst>
          </p:cNvPr>
          <p:cNvPicPr>
            <a:picLocks noChangeAspect="1"/>
          </p:cNvPicPr>
          <p:nvPr/>
        </p:nvPicPr>
        <p:blipFill rotWithShape="1">
          <a:blip r:embed="rId2"/>
          <a:srcRect b="8432"/>
          <a:stretch/>
        </p:blipFill>
        <p:spPr>
          <a:xfrm>
            <a:off x="7674650" y="1286407"/>
            <a:ext cx="3777122" cy="3730835"/>
          </a:xfrm>
          <a:prstGeom prst="rect">
            <a:avLst/>
          </a:prstGeom>
        </p:spPr>
      </p:pic>
    </p:spTree>
    <p:extLst>
      <p:ext uri="{BB962C8B-B14F-4D97-AF65-F5344CB8AC3E}">
        <p14:creationId xmlns:p14="http://schemas.microsoft.com/office/powerpoint/2010/main" val="317787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Approvability</a:t>
            </a:r>
          </a:p>
        </p:txBody>
      </p:sp>
    </p:spTree>
    <p:extLst>
      <p:ext uri="{BB962C8B-B14F-4D97-AF65-F5344CB8AC3E}">
        <p14:creationId xmlns:p14="http://schemas.microsoft.com/office/powerpoint/2010/main" val="1065977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Determines Approvability?</a:t>
            </a:r>
          </a:p>
        </p:txBody>
      </p:sp>
      <p:sp>
        <p:nvSpPr>
          <p:cNvPr id="3" name="Text Placeholder 2"/>
          <p:cNvSpPr>
            <a:spLocks noGrp="1"/>
          </p:cNvSpPr>
          <p:nvPr>
            <p:ph type="body" sz="quarter" idx="10"/>
          </p:nvPr>
        </p:nvSpPr>
        <p:spPr>
          <a:xfrm>
            <a:off x="711200" y="1353623"/>
            <a:ext cx="10871200" cy="5057451"/>
          </a:xfrm>
        </p:spPr>
        <p:txBody>
          <a:bodyPr/>
          <a:lstStyle/>
          <a:p>
            <a:pPr marL="0" indent="0">
              <a:buNone/>
            </a:pPr>
            <a:r>
              <a:rPr lang="en-US" sz="2400" dirty="0"/>
              <a:t>When the CFP Team examines an investment, they ask:</a:t>
            </a:r>
          </a:p>
          <a:p>
            <a:r>
              <a:rPr lang="en-US" sz="2400" dirty="0"/>
              <a:t>Is this investment </a:t>
            </a:r>
            <a:r>
              <a:rPr lang="en-US" sz="2400" b="1" u="sng" dirty="0"/>
              <a:t>reasonable?</a:t>
            </a:r>
          </a:p>
          <a:p>
            <a:r>
              <a:rPr lang="en-US" sz="2400" dirty="0"/>
              <a:t>Is this investment </a:t>
            </a:r>
            <a:r>
              <a:rPr lang="en-US" sz="2400" b="1" u="sng" dirty="0"/>
              <a:t>necessary?</a:t>
            </a:r>
            <a:endParaRPr lang="en-US" sz="2400" dirty="0"/>
          </a:p>
          <a:p>
            <a:r>
              <a:rPr lang="en-US" sz="2400" dirty="0"/>
              <a:t>Is this investment </a:t>
            </a:r>
            <a:r>
              <a:rPr lang="en-US" sz="2400" b="1" u="sng" dirty="0"/>
              <a:t>allowable?</a:t>
            </a:r>
            <a:endParaRPr lang="en-US" sz="2400" dirty="0"/>
          </a:p>
          <a:p>
            <a:r>
              <a:rPr lang="en-US" sz="2400" dirty="0"/>
              <a:t>Is this investment </a:t>
            </a:r>
            <a:r>
              <a:rPr lang="en-US" sz="2400" b="1" u="sng" dirty="0"/>
              <a:t>allocable?</a:t>
            </a:r>
          </a:p>
          <a:p>
            <a:endParaRPr lang="en-US" sz="2400" dirty="0"/>
          </a:p>
          <a:p>
            <a:pPr marL="0" indent="0">
              <a:buNone/>
            </a:pPr>
            <a:r>
              <a:rPr lang="en-US" sz="2400" dirty="0"/>
              <a:t>Another important consideration…</a:t>
            </a:r>
          </a:p>
          <a:p>
            <a:r>
              <a:rPr lang="en-US" sz="2400" dirty="0"/>
              <a:t>Supplement not supplant</a:t>
            </a:r>
          </a:p>
        </p:txBody>
      </p:sp>
    </p:spTree>
    <p:extLst>
      <p:ext uri="{BB962C8B-B14F-4D97-AF65-F5344CB8AC3E}">
        <p14:creationId xmlns:p14="http://schemas.microsoft.com/office/powerpoint/2010/main" val="174016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Reasonable</a:t>
            </a:r>
          </a:p>
        </p:txBody>
      </p:sp>
      <p:sp>
        <p:nvSpPr>
          <p:cNvPr id="3" name="Text Placeholder 2"/>
          <p:cNvSpPr>
            <a:spLocks noGrp="1"/>
          </p:cNvSpPr>
          <p:nvPr>
            <p:ph type="body" sz="quarter" idx="10"/>
          </p:nvPr>
        </p:nvSpPr>
        <p:spPr>
          <a:xfrm>
            <a:off x="711200" y="1970314"/>
            <a:ext cx="10871200" cy="3973286"/>
          </a:xfrm>
        </p:spPr>
        <p:txBody>
          <a:bodyPr/>
          <a:lstStyle/>
          <a:p>
            <a:pPr marL="0" indent="0">
              <a:buNone/>
            </a:pPr>
            <a:r>
              <a:rPr lang="en-US" sz="2400" dirty="0"/>
              <a:t>What is </a:t>
            </a:r>
            <a:r>
              <a:rPr lang="en-US" sz="2400" b="1" u="sng" dirty="0"/>
              <a:t>reasonable</a:t>
            </a:r>
            <a:r>
              <a:rPr lang="en-US" sz="2400" dirty="0"/>
              <a:t> is defined by the </a:t>
            </a:r>
            <a:r>
              <a:rPr lang="en-US" sz="2400" i="1" dirty="0"/>
              <a:t>Code of Federal Regulations (CFR)</a:t>
            </a:r>
            <a:r>
              <a:rPr lang="en-US" sz="2400" dirty="0"/>
              <a:t> in 2 CFR §200.404*:</a:t>
            </a:r>
          </a:p>
          <a:p>
            <a:pPr marL="0" indent="0">
              <a:buNone/>
            </a:pPr>
            <a:endParaRPr lang="en-US" sz="2400" dirty="0"/>
          </a:p>
          <a:p>
            <a:pPr marL="0" indent="0" algn="ctr">
              <a:buNone/>
            </a:pPr>
            <a:r>
              <a:rPr lang="en-US" sz="2400" dirty="0"/>
              <a:t>“A cost is reasonable if, in its nature and amount, it does not exceed that which would be incurred by a prudent person under the circumstances prevailing at the time the decision was made to incur the cost.”</a:t>
            </a:r>
          </a:p>
          <a:p>
            <a:pPr marL="0" indent="0" algn="ctr">
              <a:buNone/>
            </a:pPr>
            <a:endParaRPr lang="en-US" sz="2400" dirty="0"/>
          </a:p>
          <a:p>
            <a:pPr marL="0" indent="0" algn="r">
              <a:buNone/>
            </a:pPr>
            <a:endParaRPr lang="en-US" sz="1600" dirty="0"/>
          </a:p>
          <a:p>
            <a:pPr marL="0" indent="0" algn="r">
              <a:buNone/>
            </a:pPr>
            <a:endParaRPr lang="en-US" sz="1600" dirty="0"/>
          </a:p>
          <a:p>
            <a:pPr marL="0" indent="0" algn="r">
              <a:buNone/>
            </a:pPr>
            <a:r>
              <a:rPr lang="en-US" sz="1600" dirty="0"/>
              <a:t>*The definition of “reasonable” can also be found in OMB Circular A-21</a:t>
            </a:r>
          </a:p>
        </p:txBody>
      </p:sp>
    </p:spTree>
    <p:extLst>
      <p:ext uri="{BB962C8B-B14F-4D97-AF65-F5344CB8AC3E}">
        <p14:creationId xmlns:p14="http://schemas.microsoft.com/office/powerpoint/2010/main" val="2472498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Reasonable: 2 CFR 200.404 Continued…</a:t>
            </a:r>
          </a:p>
        </p:txBody>
      </p:sp>
      <p:sp>
        <p:nvSpPr>
          <p:cNvPr id="3" name="Text Placeholder 2"/>
          <p:cNvSpPr>
            <a:spLocks noGrp="1"/>
          </p:cNvSpPr>
          <p:nvPr>
            <p:ph type="body" sz="quarter" idx="10"/>
          </p:nvPr>
        </p:nvSpPr>
        <p:spPr>
          <a:xfrm>
            <a:off x="711200" y="1447801"/>
            <a:ext cx="10871200" cy="4931228"/>
          </a:xfrm>
        </p:spPr>
        <p:txBody>
          <a:bodyPr/>
          <a:lstStyle/>
          <a:p>
            <a:pPr marL="0" indent="0">
              <a:buNone/>
            </a:pPr>
            <a:r>
              <a:rPr lang="en-US" sz="2400" dirty="0"/>
              <a:t>In determining reasonableness of a given cost, consideration must be given to:</a:t>
            </a:r>
          </a:p>
          <a:p>
            <a:r>
              <a:rPr lang="en-US" sz="2000" b="1" dirty="0"/>
              <a:t>(a)</a:t>
            </a:r>
            <a:r>
              <a:rPr lang="en-US" sz="2000" dirty="0"/>
              <a:t> </a:t>
            </a:r>
            <a:r>
              <a:rPr lang="en-US" sz="2000" b="1" dirty="0"/>
              <a:t>Whether the cost is of a type generally recognized as ordinary and necessary for the operation of the non-Federal entity or the proper and efficient performance of the Federal award.</a:t>
            </a:r>
          </a:p>
          <a:p>
            <a:r>
              <a:rPr lang="en-US" sz="2000" b="1" dirty="0"/>
              <a:t>(b)</a:t>
            </a:r>
            <a:r>
              <a:rPr lang="en-US" sz="2000" dirty="0"/>
              <a:t> The restraints or requirements imposed by such factors as: sound business practices; arm's-length bargaining; Federal, state, local, tribal, and other laws and regulations; and terms and conditions of the Federal award.</a:t>
            </a:r>
          </a:p>
          <a:p>
            <a:r>
              <a:rPr lang="en-US" sz="2000" b="1" dirty="0"/>
              <a:t>(c) Market prices for comparable goods or services for the geographic area.</a:t>
            </a:r>
          </a:p>
          <a:p>
            <a:r>
              <a:rPr lang="en-US" sz="2000" b="1" dirty="0"/>
              <a:t>(d)</a:t>
            </a:r>
            <a:r>
              <a:rPr lang="en-US" sz="2000" dirty="0"/>
              <a:t> Whether the individuals concerned acted with prudence in the circumstances considering their responsibilities to the non-Federal entity, its employees, where applicable its students or membership, the public at large, and the Federal Government.</a:t>
            </a:r>
          </a:p>
          <a:p>
            <a:r>
              <a:rPr lang="en-US" sz="2000" b="1" dirty="0"/>
              <a:t>(e)</a:t>
            </a:r>
            <a:r>
              <a:rPr lang="en-US" sz="2000" dirty="0"/>
              <a:t> Whether the non-Federal entity significantly deviates from its established practices and policies regarding the incurrence of costs, which may unjustifiably increase the Federal award's cost.</a:t>
            </a:r>
          </a:p>
        </p:txBody>
      </p:sp>
    </p:spTree>
    <p:extLst>
      <p:ext uri="{BB962C8B-B14F-4D97-AF65-F5344CB8AC3E}">
        <p14:creationId xmlns:p14="http://schemas.microsoft.com/office/powerpoint/2010/main" val="3201773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Details, Details, Details…</a:t>
            </a:r>
          </a:p>
        </p:txBody>
      </p:sp>
      <p:sp>
        <p:nvSpPr>
          <p:cNvPr id="3" name="Text Placeholder 2"/>
          <p:cNvSpPr>
            <a:spLocks noGrp="1"/>
          </p:cNvSpPr>
          <p:nvPr>
            <p:ph type="body" sz="quarter" idx="10"/>
          </p:nvPr>
        </p:nvSpPr>
        <p:spPr>
          <a:xfrm>
            <a:off x="711200" y="1262741"/>
            <a:ext cx="10871200" cy="4985657"/>
          </a:xfrm>
        </p:spPr>
        <p:txBody>
          <a:bodyPr/>
          <a:lstStyle/>
          <a:p>
            <a:r>
              <a:rPr lang="en-US" sz="2200" dirty="0"/>
              <a:t>Details are very important in determining if an investment is </a:t>
            </a:r>
            <a:r>
              <a:rPr lang="en-US" sz="2200" b="1" u="sng" dirty="0"/>
              <a:t>reasonable</a:t>
            </a:r>
            <a:r>
              <a:rPr lang="en-US" sz="2200" dirty="0"/>
              <a:t>.</a:t>
            </a:r>
          </a:p>
          <a:p>
            <a:pPr marL="0" indent="0">
              <a:buNone/>
            </a:pPr>
            <a:endParaRPr lang="en-US" sz="2200" dirty="0"/>
          </a:p>
          <a:p>
            <a:r>
              <a:rPr lang="en-US" sz="2200" dirty="0"/>
              <a:t>If an investment is overly vague and lacks the details necessary to determine if it is </a:t>
            </a:r>
            <a:r>
              <a:rPr lang="en-US" sz="2200" b="1" u="sng" dirty="0"/>
              <a:t>reasonable</a:t>
            </a:r>
            <a:r>
              <a:rPr lang="en-US" sz="2200" dirty="0"/>
              <a:t>, it will get returned and more information will be requested.</a:t>
            </a:r>
          </a:p>
          <a:p>
            <a:pPr marL="0" indent="0">
              <a:buNone/>
            </a:pPr>
            <a:endParaRPr lang="en-US" sz="2200" dirty="0"/>
          </a:p>
          <a:p>
            <a:r>
              <a:rPr lang="en-US" sz="2200" dirty="0"/>
              <a:t>Keep in mind that the CFP Team only has the information you have provided in the Investment Description and attached documentation. Please do NOT assume we know anything about your Investment strategies or activities. </a:t>
            </a:r>
          </a:p>
          <a:p>
            <a:endParaRPr lang="en-US" sz="2200" dirty="0"/>
          </a:p>
          <a:p>
            <a:r>
              <a:rPr lang="en-US" sz="2200" dirty="0"/>
              <a:t>Plan ahead to the extent that it is feasible as placeholders are NOT allowable anywhere on your CFP Application. Typically, “TBD” shouldn’t appear in your investments.</a:t>
            </a:r>
          </a:p>
          <a:p>
            <a:endParaRPr lang="en-US" sz="2200" dirty="0"/>
          </a:p>
        </p:txBody>
      </p:sp>
    </p:spTree>
    <p:extLst>
      <p:ext uri="{BB962C8B-B14F-4D97-AF65-F5344CB8AC3E}">
        <p14:creationId xmlns:p14="http://schemas.microsoft.com/office/powerpoint/2010/main" val="26622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Information Helps?</a:t>
            </a:r>
          </a:p>
        </p:txBody>
      </p:sp>
      <p:sp>
        <p:nvSpPr>
          <p:cNvPr id="3" name="Text Placeholder 2"/>
          <p:cNvSpPr>
            <a:spLocks noGrp="1"/>
          </p:cNvSpPr>
          <p:nvPr>
            <p:ph type="body" sz="quarter" idx="10"/>
          </p:nvPr>
        </p:nvSpPr>
        <p:spPr>
          <a:xfrm>
            <a:off x="711200" y="1600200"/>
            <a:ext cx="10871200" cy="4713514"/>
          </a:xfrm>
        </p:spPr>
        <p:txBody>
          <a:bodyPr/>
          <a:lstStyle/>
          <a:p>
            <a:pPr marL="0" indent="0">
              <a:buNone/>
            </a:pPr>
            <a:r>
              <a:rPr lang="en-US" sz="2400" dirty="0"/>
              <a:t>Context is very important in determining whether or not an Investment can be considered to be “reasonable.”</a:t>
            </a:r>
          </a:p>
          <a:p>
            <a:pPr marL="0" indent="0">
              <a:buNone/>
            </a:pPr>
            <a:endParaRPr lang="en-US" sz="2400" dirty="0"/>
          </a:p>
          <a:p>
            <a:r>
              <a:rPr lang="en-US" sz="2400" dirty="0"/>
              <a:t>How many individuals will participate in a PD activity?</a:t>
            </a:r>
          </a:p>
          <a:p>
            <a:pPr lvl="1"/>
            <a:r>
              <a:rPr lang="en-US" sz="2000" dirty="0"/>
              <a:t>2 people vs. 25 people</a:t>
            </a:r>
          </a:p>
          <a:p>
            <a:pPr marL="457200" lvl="1" indent="0">
              <a:buNone/>
            </a:pPr>
            <a:endParaRPr lang="en-US" sz="2000" dirty="0"/>
          </a:p>
          <a:p>
            <a:r>
              <a:rPr lang="en-US" sz="2400" dirty="0"/>
              <a:t>What supplies are being purchased?</a:t>
            </a:r>
          </a:p>
          <a:p>
            <a:pPr lvl="1"/>
            <a:r>
              <a:rPr lang="en-US" sz="2000" dirty="0"/>
              <a:t>25 copies of Jim Knight’s </a:t>
            </a:r>
            <a:r>
              <a:rPr lang="en-US" sz="2000" i="1" dirty="0"/>
              <a:t>Impact Cycle</a:t>
            </a:r>
            <a:r>
              <a:rPr lang="en-US" sz="2000" dirty="0"/>
              <a:t> to accompany coaching PD vs. Flip charts</a:t>
            </a:r>
          </a:p>
          <a:p>
            <a:pPr lvl="1"/>
            <a:endParaRPr lang="en-US" sz="2000" dirty="0"/>
          </a:p>
          <a:p>
            <a:r>
              <a:rPr lang="en-US" sz="2400" dirty="0"/>
              <a:t>Where is a conference being held, if asking for travel costs?</a:t>
            </a:r>
          </a:p>
          <a:p>
            <a:pPr lvl="1"/>
            <a:r>
              <a:rPr lang="en-US" sz="2000" dirty="0"/>
              <a:t>Travel to and from Albuquerque, NM vs. Travel to and from Stowe, VT</a:t>
            </a:r>
          </a:p>
          <a:p>
            <a:endParaRPr lang="en-US" sz="2400" dirty="0"/>
          </a:p>
        </p:txBody>
      </p:sp>
    </p:spTree>
    <p:extLst>
      <p:ext uri="{BB962C8B-B14F-4D97-AF65-F5344CB8AC3E}">
        <p14:creationId xmlns:p14="http://schemas.microsoft.com/office/powerpoint/2010/main" val="46617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Example: Overly Vague</a:t>
            </a:r>
          </a:p>
        </p:txBody>
      </p:sp>
      <p:sp>
        <p:nvSpPr>
          <p:cNvPr id="3" name="Text Placeholder 2"/>
          <p:cNvSpPr>
            <a:spLocks noGrp="1"/>
          </p:cNvSpPr>
          <p:nvPr>
            <p:ph type="body" sz="quarter" idx="10"/>
          </p:nvPr>
        </p:nvSpPr>
        <p:spPr>
          <a:xfrm>
            <a:off x="711200" y="1600200"/>
            <a:ext cx="10773229" cy="925286"/>
          </a:xfrm>
        </p:spPr>
        <p:txBody>
          <a:bodyPr/>
          <a:lstStyle/>
          <a:p>
            <a:pPr marL="0" indent="0" algn="ctr">
              <a:buNone/>
            </a:pPr>
            <a:r>
              <a:rPr lang="en-US" sz="2400" dirty="0"/>
              <a:t>“To provide high quality academic instruction, TBD provide training for supporting students who are struggling.” </a:t>
            </a:r>
          </a:p>
        </p:txBody>
      </p:sp>
      <p:sp>
        <p:nvSpPr>
          <p:cNvPr id="4" name="Text Placeholder 2">
            <a:extLst>
              <a:ext uri="{FF2B5EF4-FFF2-40B4-BE49-F238E27FC236}">
                <a16:creationId xmlns:a16="http://schemas.microsoft.com/office/drawing/2014/main" id="{C9B1F373-0939-4A19-93B6-13ADAFF7C09F}"/>
              </a:ext>
            </a:extLst>
          </p:cNvPr>
          <p:cNvSpPr txBox="1">
            <a:spLocks/>
          </p:cNvSpPr>
          <p:nvPr/>
        </p:nvSpPr>
        <p:spPr bwMode="auto">
          <a:xfrm>
            <a:off x="1023257" y="3026223"/>
            <a:ext cx="9525002" cy="2982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t>Training is defined as “TBD”</a:t>
            </a:r>
          </a:p>
          <a:p>
            <a:pPr lvl="1"/>
            <a:r>
              <a:rPr lang="en-US" sz="1600" dirty="0"/>
              <a:t>While procurement guidelines must be followed, you should have a rough idea of the PD you are asking for funding for. Otherwise, this is a placeholder. </a:t>
            </a:r>
          </a:p>
          <a:p>
            <a:r>
              <a:rPr lang="en-US" sz="1800" dirty="0"/>
              <a:t>“To provide high quality academic instruction” does not necessarily define a need. All schools should be trying to provide high quality instruction.</a:t>
            </a:r>
          </a:p>
          <a:p>
            <a:pPr lvl="1"/>
            <a:r>
              <a:rPr lang="en-US" sz="1600" dirty="0"/>
              <a:t>Tie this to your data. Is there a particular academic area that has data supporting a need for improvement in instruction? What is the end goal? i.e. “To improve instructional practices in order to increase proficiency levels on math assessments…”</a:t>
            </a:r>
          </a:p>
          <a:p>
            <a:r>
              <a:rPr lang="en-US" sz="1800" dirty="0"/>
              <a:t>How many teachers will participate in this training? </a:t>
            </a:r>
          </a:p>
          <a:p>
            <a:r>
              <a:rPr lang="en-US" sz="1800" dirty="0"/>
              <a:t>How long is the training? Will this be a one-day training, a series, job-embedded, etc.?</a:t>
            </a:r>
          </a:p>
          <a:p>
            <a:endParaRPr lang="en-US" sz="1800" dirty="0"/>
          </a:p>
        </p:txBody>
      </p:sp>
      <p:sp>
        <p:nvSpPr>
          <p:cNvPr id="5" name="Text Placeholder 2">
            <a:extLst>
              <a:ext uri="{FF2B5EF4-FFF2-40B4-BE49-F238E27FC236}">
                <a16:creationId xmlns:a16="http://schemas.microsoft.com/office/drawing/2014/main" id="{8A0E7E82-E664-45CA-BA9D-A8519BF25C6C}"/>
              </a:ext>
            </a:extLst>
          </p:cNvPr>
          <p:cNvSpPr txBox="1">
            <a:spLocks/>
          </p:cNvSpPr>
          <p:nvPr/>
        </p:nvSpPr>
        <p:spPr bwMode="auto">
          <a:xfrm>
            <a:off x="1023257" y="2471055"/>
            <a:ext cx="10559142" cy="54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800" b="1" u="sng" dirty="0"/>
              <a:t>What is missing to determine if this is reasonable?</a:t>
            </a:r>
          </a:p>
        </p:txBody>
      </p:sp>
    </p:spTree>
    <p:extLst>
      <p:ext uri="{BB962C8B-B14F-4D97-AF65-F5344CB8AC3E}">
        <p14:creationId xmlns:p14="http://schemas.microsoft.com/office/powerpoint/2010/main" val="179644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Let’s Fix It!</a:t>
            </a:r>
          </a:p>
        </p:txBody>
      </p:sp>
      <p:sp>
        <p:nvSpPr>
          <p:cNvPr id="3" name="Text Placeholder 2"/>
          <p:cNvSpPr>
            <a:spLocks noGrp="1"/>
          </p:cNvSpPr>
          <p:nvPr>
            <p:ph type="body" sz="quarter" idx="10"/>
          </p:nvPr>
        </p:nvSpPr>
        <p:spPr>
          <a:xfrm>
            <a:off x="711200" y="1447801"/>
            <a:ext cx="10773229" cy="1404252"/>
          </a:xfrm>
        </p:spPr>
        <p:txBody>
          <a:bodyPr/>
          <a:lstStyle/>
          <a:p>
            <a:pPr marL="0" indent="0">
              <a:buNone/>
            </a:pPr>
            <a:r>
              <a:rPr lang="en-US" sz="2400" dirty="0"/>
              <a:t>Example 1:</a:t>
            </a:r>
          </a:p>
          <a:p>
            <a:pPr marL="0" indent="0" algn="ctr">
              <a:buNone/>
            </a:pPr>
            <a:r>
              <a:rPr lang="en-US" sz="2400" dirty="0"/>
              <a:t>“To provide high quality academic instruction, TBD provide training for supporting students who are struggling.” </a:t>
            </a:r>
          </a:p>
        </p:txBody>
      </p:sp>
      <p:sp>
        <p:nvSpPr>
          <p:cNvPr id="4" name="Text Placeholder 2">
            <a:extLst>
              <a:ext uri="{FF2B5EF4-FFF2-40B4-BE49-F238E27FC236}">
                <a16:creationId xmlns:a16="http://schemas.microsoft.com/office/drawing/2014/main" id="{C9B1F373-0939-4A19-93B6-13ADAFF7C09F}"/>
              </a:ext>
            </a:extLst>
          </p:cNvPr>
          <p:cNvSpPr txBox="1">
            <a:spLocks/>
          </p:cNvSpPr>
          <p:nvPr/>
        </p:nvSpPr>
        <p:spPr bwMode="auto">
          <a:xfrm>
            <a:off x="1023257" y="4256313"/>
            <a:ext cx="9525002" cy="1752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t>“To improve instructional practices in order to increase proficiency levels on math assessments, provide 4 half-day trainings during in-service days for up to 15 math teachers.”</a:t>
            </a:r>
          </a:p>
          <a:p>
            <a:endParaRPr lang="en-US" sz="1800" dirty="0"/>
          </a:p>
        </p:txBody>
      </p:sp>
      <p:sp>
        <p:nvSpPr>
          <p:cNvPr id="7" name="Arrow: Down 6" descr="Down arrow pointing to improved investment description">
            <a:extLst>
              <a:ext uri="{FF2B5EF4-FFF2-40B4-BE49-F238E27FC236}">
                <a16:creationId xmlns:a16="http://schemas.microsoft.com/office/drawing/2014/main" id="{B9FBC8F7-628D-4734-AB1E-490374368CC7}"/>
              </a:ext>
            </a:extLst>
          </p:cNvPr>
          <p:cNvSpPr/>
          <p:nvPr/>
        </p:nvSpPr>
        <p:spPr>
          <a:xfrm>
            <a:off x="5138057" y="2928255"/>
            <a:ext cx="1915886" cy="12518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036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Reasonableness Outside of CFP</a:t>
            </a:r>
          </a:p>
        </p:txBody>
      </p:sp>
      <p:sp>
        <p:nvSpPr>
          <p:cNvPr id="3" name="Text Placeholder 2"/>
          <p:cNvSpPr>
            <a:spLocks noGrp="1"/>
          </p:cNvSpPr>
          <p:nvPr>
            <p:ph type="body" sz="quarter" idx="10"/>
          </p:nvPr>
        </p:nvSpPr>
        <p:spPr>
          <a:xfrm>
            <a:off x="533400" y="1295400"/>
            <a:ext cx="11150600" cy="1524000"/>
          </a:xfrm>
        </p:spPr>
        <p:txBody>
          <a:bodyPr/>
          <a:lstStyle/>
          <a:p>
            <a:pPr marL="0" indent="0" algn="ctr">
              <a:buNone/>
            </a:pPr>
            <a:r>
              <a:rPr lang="en-US" sz="2400" dirty="0"/>
              <a:t>Still frustrated by what is </a:t>
            </a:r>
            <a:r>
              <a:rPr lang="en-US" sz="2400" b="1" u="sng" dirty="0"/>
              <a:t>reasonable</a:t>
            </a:r>
            <a:r>
              <a:rPr lang="en-US" sz="2400" dirty="0"/>
              <a:t> or not? That’s okay!</a:t>
            </a:r>
          </a:p>
          <a:p>
            <a:pPr marL="0" indent="0" algn="ctr">
              <a:buNone/>
            </a:pPr>
            <a:endParaRPr lang="en-US" sz="1000" dirty="0"/>
          </a:p>
          <a:p>
            <a:pPr marL="0" indent="0">
              <a:buNone/>
            </a:pPr>
            <a:r>
              <a:rPr lang="en-US" sz="2400" dirty="0"/>
              <a:t>Suppose I asked you for $50 for ice cream…is that reasonable? That depends…</a:t>
            </a:r>
          </a:p>
        </p:txBody>
      </p:sp>
      <p:sp>
        <p:nvSpPr>
          <p:cNvPr id="4" name="Text Placeholder 2">
            <a:extLst>
              <a:ext uri="{FF2B5EF4-FFF2-40B4-BE49-F238E27FC236}">
                <a16:creationId xmlns:a16="http://schemas.microsoft.com/office/drawing/2014/main" id="{C9B1F373-0939-4A19-93B6-13ADAFF7C09F}"/>
              </a:ext>
            </a:extLst>
          </p:cNvPr>
          <p:cNvSpPr txBox="1">
            <a:spLocks/>
          </p:cNvSpPr>
          <p:nvPr/>
        </p:nvSpPr>
        <p:spPr bwMode="auto">
          <a:xfrm>
            <a:off x="747400" y="2563583"/>
            <a:ext cx="5486400" cy="1284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400" dirty="0"/>
              <a:t>$50 for ice cream for one person</a:t>
            </a:r>
          </a:p>
        </p:txBody>
      </p:sp>
      <p:sp>
        <p:nvSpPr>
          <p:cNvPr id="5" name="Text Placeholder 2">
            <a:extLst>
              <a:ext uri="{FF2B5EF4-FFF2-40B4-BE49-F238E27FC236}">
                <a16:creationId xmlns:a16="http://schemas.microsoft.com/office/drawing/2014/main" id="{8A0E7E82-E664-45CA-BA9D-A8519BF25C6C}"/>
              </a:ext>
            </a:extLst>
          </p:cNvPr>
          <p:cNvSpPr txBox="1">
            <a:spLocks/>
          </p:cNvSpPr>
          <p:nvPr/>
        </p:nvSpPr>
        <p:spPr bwMode="auto">
          <a:xfrm>
            <a:off x="6108700" y="2609847"/>
            <a:ext cx="5486400" cy="1284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400" dirty="0"/>
              <a:t>$50 for ice cream for 20 people</a:t>
            </a:r>
          </a:p>
        </p:txBody>
      </p:sp>
      <p:pic>
        <p:nvPicPr>
          <p:cNvPr id="10" name="Picture 9" descr="chocolate ice cream in cone">
            <a:extLst>
              <a:ext uri="{FF2B5EF4-FFF2-40B4-BE49-F238E27FC236}">
                <a16:creationId xmlns:a16="http://schemas.microsoft.com/office/drawing/2014/main" id="{8A4424D5-3C3D-4558-BC34-8872750B309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47400" y="3290204"/>
            <a:ext cx="1695492" cy="2136320"/>
          </a:xfrm>
          <a:prstGeom prst="rect">
            <a:avLst/>
          </a:prstGeom>
        </p:spPr>
      </p:pic>
      <p:pic>
        <p:nvPicPr>
          <p:cNvPr id="13" name="Picture 12" descr="6 different flavored ice cream cones">
            <a:extLst>
              <a:ext uri="{FF2B5EF4-FFF2-40B4-BE49-F238E27FC236}">
                <a16:creationId xmlns:a16="http://schemas.microsoft.com/office/drawing/2014/main" id="{FEBFC99B-E7E9-426E-9F05-BA02809690EA}"/>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t="20714"/>
          <a:stretch/>
        </p:blipFill>
        <p:spPr>
          <a:xfrm>
            <a:off x="5703103" y="3203117"/>
            <a:ext cx="3592610" cy="2136320"/>
          </a:xfrm>
          <a:prstGeom prst="rect">
            <a:avLst/>
          </a:prstGeom>
        </p:spPr>
      </p:pic>
      <p:sp>
        <p:nvSpPr>
          <p:cNvPr id="16" name="&quot;Not Allowed&quot; Symbol 15" descr="Red circle with a line through it indicating this is not reasonable">
            <a:extLst>
              <a:ext uri="{FF2B5EF4-FFF2-40B4-BE49-F238E27FC236}">
                <a16:creationId xmlns:a16="http://schemas.microsoft.com/office/drawing/2014/main" id="{55F78314-1209-4914-B1ED-14A34A44E4DA}"/>
              </a:ext>
            </a:extLst>
          </p:cNvPr>
          <p:cNvSpPr/>
          <p:nvPr/>
        </p:nvSpPr>
        <p:spPr>
          <a:xfrm>
            <a:off x="2819597" y="3362322"/>
            <a:ext cx="1926573" cy="1906361"/>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Smiley Face 16" descr="Yellow smiley face indicating that this is reasonable">
            <a:extLst>
              <a:ext uri="{FF2B5EF4-FFF2-40B4-BE49-F238E27FC236}">
                <a16:creationId xmlns:a16="http://schemas.microsoft.com/office/drawing/2014/main" id="{49E1717B-3A49-4079-876C-00AC45A6A162}"/>
              </a:ext>
            </a:extLst>
          </p:cNvPr>
          <p:cNvSpPr/>
          <p:nvPr/>
        </p:nvSpPr>
        <p:spPr>
          <a:xfrm>
            <a:off x="9416144" y="3472537"/>
            <a:ext cx="2072000" cy="1836964"/>
          </a:xfrm>
          <a:prstGeom prst="smileyFac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41B8531F-5725-4749-91D5-9A936B1FC25D}"/>
              </a:ext>
            </a:extLst>
          </p:cNvPr>
          <p:cNvSpPr txBox="1"/>
          <p:nvPr/>
        </p:nvSpPr>
        <p:spPr>
          <a:xfrm>
            <a:off x="925286" y="5671456"/>
            <a:ext cx="10562858" cy="461665"/>
          </a:xfrm>
          <a:prstGeom prst="rect">
            <a:avLst/>
          </a:prstGeom>
          <a:noFill/>
        </p:spPr>
        <p:txBody>
          <a:bodyPr wrap="square" rtlCol="0">
            <a:spAutoFit/>
          </a:bodyPr>
          <a:lstStyle/>
          <a:p>
            <a:pPr algn="ctr"/>
            <a:r>
              <a:rPr lang="en-US" sz="2400" b="1" dirty="0"/>
              <a:t>Details and context are important!</a:t>
            </a:r>
          </a:p>
        </p:txBody>
      </p:sp>
    </p:spTree>
    <p:extLst>
      <p:ext uri="{BB962C8B-B14F-4D97-AF65-F5344CB8AC3E}">
        <p14:creationId xmlns:p14="http://schemas.microsoft.com/office/powerpoint/2010/main" val="224727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16" grpId="0" animBg="1"/>
      <p:bldP spid="17" grpId="0" animBg="1"/>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Necessary</a:t>
            </a:r>
          </a:p>
        </p:txBody>
      </p:sp>
      <p:sp>
        <p:nvSpPr>
          <p:cNvPr id="3" name="Text Placeholder 2"/>
          <p:cNvSpPr>
            <a:spLocks noGrp="1"/>
          </p:cNvSpPr>
          <p:nvPr>
            <p:ph type="body" sz="quarter" idx="10"/>
          </p:nvPr>
        </p:nvSpPr>
        <p:spPr>
          <a:xfrm>
            <a:off x="711200" y="1447800"/>
            <a:ext cx="10871200" cy="1502229"/>
          </a:xfrm>
        </p:spPr>
        <p:txBody>
          <a:bodyPr/>
          <a:lstStyle/>
          <a:p>
            <a:pPr marL="0" indent="0" algn="ctr">
              <a:buNone/>
            </a:pPr>
            <a:r>
              <a:rPr lang="en-US" sz="2400" dirty="0"/>
              <a:t>What is </a:t>
            </a:r>
            <a:r>
              <a:rPr lang="en-US" sz="2400" b="1" u="sng" dirty="0"/>
              <a:t>necessary</a:t>
            </a:r>
            <a:r>
              <a:rPr lang="en-US" sz="2400" dirty="0"/>
              <a:t> is based on the data you have.</a:t>
            </a:r>
          </a:p>
          <a:p>
            <a:pPr marL="0" indent="0">
              <a:buNone/>
            </a:pPr>
            <a:endParaRPr lang="en-US" sz="1000" dirty="0"/>
          </a:p>
          <a:p>
            <a:pPr marL="0" indent="0">
              <a:buNone/>
            </a:pPr>
            <a:r>
              <a:rPr lang="en-US" sz="2400" dirty="0"/>
              <a:t>If you think your LEA </a:t>
            </a:r>
            <a:r>
              <a:rPr lang="en-US" sz="2400" i="1" dirty="0"/>
              <a:t>needs</a:t>
            </a:r>
            <a:r>
              <a:rPr lang="en-US" sz="2400" dirty="0"/>
              <a:t> something, ask yourself: </a:t>
            </a:r>
          </a:p>
          <a:p>
            <a:pPr marL="0" indent="0">
              <a:buNone/>
            </a:pPr>
            <a:endParaRPr lang="en-US" sz="1000" dirty="0"/>
          </a:p>
        </p:txBody>
      </p:sp>
      <p:sp>
        <p:nvSpPr>
          <p:cNvPr id="4" name="TextBox 3">
            <a:extLst>
              <a:ext uri="{FF2B5EF4-FFF2-40B4-BE49-F238E27FC236}">
                <a16:creationId xmlns:a16="http://schemas.microsoft.com/office/drawing/2014/main" id="{7F1CB375-A615-4147-9465-892794685145}"/>
              </a:ext>
            </a:extLst>
          </p:cNvPr>
          <p:cNvSpPr txBox="1"/>
          <p:nvPr/>
        </p:nvSpPr>
        <p:spPr>
          <a:xfrm>
            <a:off x="711200" y="3429000"/>
            <a:ext cx="10769600" cy="3570208"/>
          </a:xfrm>
          <a:prstGeom prst="rect">
            <a:avLst/>
          </a:prstGeom>
          <a:noFill/>
        </p:spPr>
        <p:txBody>
          <a:bodyPr wrap="square" rtlCol="0">
            <a:spAutoFit/>
          </a:bodyPr>
          <a:lstStyle/>
          <a:p>
            <a:r>
              <a:rPr lang="en-US" sz="2400" dirty="0"/>
              <a:t>Data – Quantitative and Qualitative</a:t>
            </a:r>
          </a:p>
          <a:p>
            <a:pPr marL="742950" lvl="1" indent="-285750">
              <a:buFont typeface="Arial" panose="020B0604020202020204" pitchFamily="34" charset="0"/>
              <a:buChar char="•"/>
            </a:pPr>
            <a:r>
              <a:rPr lang="en-US" sz="2400" dirty="0"/>
              <a:t>Assessments</a:t>
            </a:r>
          </a:p>
          <a:p>
            <a:pPr marL="742950" lvl="1" indent="-285750">
              <a:buFont typeface="Arial" panose="020B0604020202020204" pitchFamily="34" charset="0"/>
              <a:buChar char="•"/>
            </a:pPr>
            <a:r>
              <a:rPr lang="en-US" sz="2400" dirty="0"/>
              <a:t>Behavior referrals</a:t>
            </a:r>
          </a:p>
          <a:p>
            <a:pPr marL="742950" lvl="1" indent="-285750">
              <a:buFont typeface="Arial" panose="020B0604020202020204" pitchFamily="34" charset="0"/>
              <a:buChar char="•"/>
            </a:pPr>
            <a:r>
              <a:rPr lang="en-US" sz="2400" dirty="0"/>
              <a:t>Teacher evaluations</a:t>
            </a:r>
          </a:p>
          <a:p>
            <a:pPr marL="742950" lvl="1" indent="-285750">
              <a:buFont typeface="Arial" panose="020B0604020202020204" pitchFamily="34" charset="0"/>
              <a:buChar char="•"/>
            </a:pPr>
            <a:r>
              <a:rPr lang="en-US" sz="2400" dirty="0"/>
              <a:t>Surveys</a:t>
            </a:r>
          </a:p>
          <a:p>
            <a:pPr marL="1200150" lvl="2" indent="-285750">
              <a:buFont typeface="Arial" panose="020B0604020202020204" pitchFamily="34" charset="0"/>
              <a:buChar char="•"/>
            </a:pPr>
            <a:r>
              <a:rPr lang="en-US" sz="2400" dirty="0"/>
              <a:t>Staff members</a:t>
            </a:r>
          </a:p>
          <a:p>
            <a:pPr marL="1200150" lvl="2" indent="-285750">
              <a:buFont typeface="Arial" panose="020B0604020202020204" pitchFamily="34" charset="0"/>
              <a:buChar char="•"/>
            </a:pPr>
            <a:r>
              <a:rPr lang="en-US" sz="2400" dirty="0"/>
              <a:t>Students</a:t>
            </a:r>
          </a:p>
          <a:p>
            <a:pPr marL="1200150" lvl="2" indent="-285750">
              <a:buFont typeface="Arial" panose="020B0604020202020204" pitchFamily="34" charset="0"/>
              <a:buChar char="•"/>
            </a:pPr>
            <a:r>
              <a:rPr lang="en-US" sz="2400" dirty="0"/>
              <a:t>Parents</a:t>
            </a:r>
          </a:p>
          <a:p>
            <a:pPr marL="1200150" lvl="2" indent="-285750">
              <a:buFont typeface="Arial" panose="020B0604020202020204" pitchFamily="34" charset="0"/>
              <a:buChar char="•"/>
            </a:pPr>
            <a:endParaRPr lang="en-US" sz="1600" dirty="0"/>
          </a:p>
          <a:p>
            <a:endParaRPr lang="en-US" dirty="0"/>
          </a:p>
        </p:txBody>
      </p:sp>
      <p:sp>
        <p:nvSpPr>
          <p:cNvPr id="6" name="TextBox 5">
            <a:extLst>
              <a:ext uri="{FF2B5EF4-FFF2-40B4-BE49-F238E27FC236}">
                <a16:creationId xmlns:a16="http://schemas.microsoft.com/office/drawing/2014/main" id="{CF5F900A-7973-45A7-9574-03AB539337B2}"/>
              </a:ext>
            </a:extLst>
          </p:cNvPr>
          <p:cNvSpPr txBox="1"/>
          <p:nvPr/>
        </p:nvSpPr>
        <p:spPr>
          <a:xfrm>
            <a:off x="711200" y="2743200"/>
            <a:ext cx="9771743" cy="523220"/>
          </a:xfrm>
          <a:prstGeom prst="rect">
            <a:avLst/>
          </a:prstGeom>
          <a:noFill/>
        </p:spPr>
        <p:txBody>
          <a:bodyPr wrap="square" rtlCol="0">
            <a:spAutoFit/>
          </a:bodyPr>
          <a:lstStyle/>
          <a:p>
            <a:pPr algn="ctr"/>
            <a:r>
              <a:rPr lang="en-US" sz="2800" b="1" dirty="0"/>
              <a:t>How do you</a:t>
            </a:r>
            <a:r>
              <a:rPr lang="en-US" sz="2800" b="1" i="1" dirty="0"/>
              <a:t> know</a:t>
            </a:r>
            <a:r>
              <a:rPr lang="en-US" sz="2800" b="1" dirty="0"/>
              <a:t> you need it?</a:t>
            </a:r>
          </a:p>
        </p:txBody>
      </p:sp>
    </p:spTree>
    <p:extLst>
      <p:ext uri="{BB962C8B-B14F-4D97-AF65-F5344CB8AC3E}">
        <p14:creationId xmlns:p14="http://schemas.microsoft.com/office/powerpoint/2010/main" val="349180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Title IIA Overview</a:t>
            </a:r>
          </a:p>
        </p:txBody>
      </p:sp>
      <p:sp>
        <p:nvSpPr>
          <p:cNvPr id="3" name="TextBox 2">
            <a:extLst>
              <a:ext uri="{FF2B5EF4-FFF2-40B4-BE49-F238E27FC236}">
                <a16:creationId xmlns:a16="http://schemas.microsoft.com/office/drawing/2014/main" id="{8F1F9C82-B9F0-439C-B717-02AEF913F877}"/>
              </a:ext>
            </a:extLst>
          </p:cNvPr>
          <p:cNvSpPr txBox="1"/>
          <p:nvPr/>
        </p:nvSpPr>
        <p:spPr>
          <a:xfrm>
            <a:off x="1520575" y="2948683"/>
            <a:ext cx="9349483" cy="830997"/>
          </a:xfrm>
          <a:prstGeom prst="rect">
            <a:avLst/>
          </a:prstGeom>
          <a:noFill/>
        </p:spPr>
        <p:txBody>
          <a:bodyPr wrap="square" rtlCol="0">
            <a:spAutoFit/>
          </a:bodyPr>
          <a:lstStyle/>
          <a:p>
            <a:pPr algn="ctr"/>
            <a:r>
              <a:rPr lang="en-US" sz="2400" dirty="0"/>
              <a:t>Preparing, Training, and Recruiting High-Quality Teachers, Principals, or Other School Leaders</a:t>
            </a:r>
          </a:p>
        </p:txBody>
      </p:sp>
      <p:sp>
        <p:nvSpPr>
          <p:cNvPr id="4" name="TextBox 3">
            <a:extLst>
              <a:ext uri="{FF2B5EF4-FFF2-40B4-BE49-F238E27FC236}">
                <a16:creationId xmlns:a16="http://schemas.microsoft.com/office/drawing/2014/main" id="{915C8443-CC59-44AD-B090-5AF5A4894300}"/>
              </a:ext>
            </a:extLst>
          </p:cNvPr>
          <p:cNvSpPr txBox="1"/>
          <p:nvPr/>
        </p:nvSpPr>
        <p:spPr>
          <a:xfrm>
            <a:off x="1518865" y="3861369"/>
            <a:ext cx="9349483" cy="492443"/>
          </a:xfrm>
          <a:prstGeom prst="rect">
            <a:avLst/>
          </a:prstGeom>
          <a:noFill/>
        </p:spPr>
        <p:txBody>
          <a:bodyPr wrap="square" rtlCol="0">
            <a:spAutoFit/>
          </a:bodyPr>
          <a:lstStyle/>
          <a:p>
            <a:pPr algn="ctr"/>
            <a:r>
              <a:rPr lang="en-US" sz="2600" b="1" dirty="0"/>
              <a:t>Part A: Supporting Effective Instruction</a:t>
            </a:r>
          </a:p>
        </p:txBody>
      </p:sp>
      <p:sp>
        <p:nvSpPr>
          <p:cNvPr id="5" name="TextBox 4">
            <a:extLst>
              <a:ext uri="{FF2B5EF4-FFF2-40B4-BE49-F238E27FC236}">
                <a16:creationId xmlns:a16="http://schemas.microsoft.com/office/drawing/2014/main" id="{2C2C8354-4C0D-42B0-BD10-0BB8C9051AEE}"/>
              </a:ext>
            </a:extLst>
          </p:cNvPr>
          <p:cNvSpPr txBox="1"/>
          <p:nvPr/>
        </p:nvSpPr>
        <p:spPr>
          <a:xfrm>
            <a:off x="2246621" y="4435501"/>
            <a:ext cx="7592602" cy="369332"/>
          </a:xfrm>
          <a:prstGeom prst="rect">
            <a:avLst/>
          </a:prstGeom>
          <a:noFill/>
        </p:spPr>
        <p:txBody>
          <a:bodyPr wrap="square" rtlCol="0">
            <a:spAutoFit/>
          </a:bodyPr>
          <a:lstStyle/>
          <a:p>
            <a:pPr algn="ctr"/>
            <a:r>
              <a:rPr lang="en-US" baseline="30000" dirty="0"/>
              <a:t> </a:t>
            </a:r>
            <a:r>
              <a:rPr lang="en-US" dirty="0"/>
              <a:t>ESEA §2103(b)</a:t>
            </a:r>
          </a:p>
        </p:txBody>
      </p:sp>
    </p:spTree>
    <p:extLst>
      <p:ext uri="{BB962C8B-B14F-4D97-AF65-F5344CB8AC3E}">
        <p14:creationId xmlns:p14="http://schemas.microsoft.com/office/powerpoint/2010/main" val="2677857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Fear Not Your Data!</a:t>
            </a:r>
          </a:p>
        </p:txBody>
      </p:sp>
      <p:sp>
        <p:nvSpPr>
          <p:cNvPr id="3" name="Text Placeholder 2"/>
          <p:cNvSpPr>
            <a:spLocks noGrp="1"/>
          </p:cNvSpPr>
          <p:nvPr>
            <p:ph type="body" sz="quarter" idx="10"/>
          </p:nvPr>
        </p:nvSpPr>
        <p:spPr>
          <a:xfrm>
            <a:off x="711200" y="1263721"/>
            <a:ext cx="10871200" cy="5137079"/>
          </a:xfrm>
        </p:spPr>
        <p:txBody>
          <a:bodyPr/>
          <a:lstStyle/>
          <a:p>
            <a:pPr marL="0" indent="0">
              <a:buNone/>
            </a:pPr>
            <a:r>
              <a:rPr lang="en-US" sz="2400" dirty="0"/>
              <a:t>It can be difficult for even the most data-savvy person to organize many different types of data from many different sources and platforms into a usable format.</a:t>
            </a:r>
          </a:p>
          <a:p>
            <a:pPr marL="0" indent="0">
              <a:buNone/>
            </a:pPr>
            <a:endParaRPr lang="en-US" sz="2400" dirty="0"/>
          </a:p>
          <a:p>
            <a:pPr marL="0" indent="0">
              <a:buNone/>
            </a:pPr>
            <a:r>
              <a:rPr lang="en-US" sz="2400" b="1" dirty="0"/>
              <a:t>Data Inventory</a:t>
            </a:r>
          </a:p>
          <a:p>
            <a:r>
              <a:rPr lang="en-US" sz="2400" dirty="0"/>
              <a:t>Not intended to be a narrative or a “final product” but a tool</a:t>
            </a:r>
          </a:p>
          <a:p>
            <a:r>
              <a:rPr lang="en-US" sz="2400" dirty="0"/>
              <a:t>A “dumping ground” for all of your data to help you look at the big picture</a:t>
            </a:r>
          </a:p>
          <a:p>
            <a:endParaRPr lang="en-US" sz="1600" dirty="0"/>
          </a:p>
          <a:p>
            <a:pPr marL="0" indent="0" algn="ctr">
              <a:buNone/>
            </a:pPr>
            <a:r>
              <a:rPr lang="en-US" sz="2400" i="1" dirty="0"/>
              <a:t>Remember that the CFP Application takes a village!</a:t>
            </a:r>
          </a:p>
          <a:p>
            <a:pPr marL="0" indent="0" algn="ctr">
              <a:buNone/>
            </a:pPr>
            <a:endParaRPr lang="en-US" sz="2400" i="1" dirty="0"/>
          </a:p>
          <a:p>
            <a:pPr marL="0" indent="0">
              <a:buNone/>
            </a:pPr>
            <a:r>
              <a:rPr lang="en-US" sz="2400" dirty="0"/>
              <a:t>Communicate with the folks who manage the data at your LEAs and let them help you.</a:t>
            </a:r>
          </a:p>
        </p:txBody>
      </p:sp>
    </p:spTree>
    <p:extLst>
      <p:ext uri="{BB962C8B-B14F-4D97-AF65-F5344CB8AC3E}">
        <p14:creationId xmlns:p14="http://schemas.microsoft.com/office/powerpoint/2010/main" val="136421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Want vs. Need</a:t>
            </a:r>
          </a:p>
        </p:txBody>
      </p:sp>
      <p:sp>
        <p:nvSpPr>
          <p:cNvPr id="3" name="Text Placeholder 2"/>
          <p:cNvSpPr>
            <a:spLocks noGrp="1"/>
          </p:cNvSpPr>
          <p:nvPr>
            <p:ph type="body" sz="quarter" idx="10"/>
          </p:nvPr>
        </p:nvSpPr>
        <p:spPr>
          <a:xfrm>
            <a:off x="711200" y="1600200"/>
            <a:ext cx="10871200" cy="1338943"/>
          </a:xfrm>
        </p:spPr>
        <p:txBody>
          <a:bodyPr/>
          <a:lstStyle/>
          <a:p>
            <a:pPr marL="0" indent="0">
              <a:buNone/>
            </a:pPr>
            <a:r>
              <a:rPr lang="en-US" sz="2400" b="1" dirty="0"/>
              <a:t>Broken record:</a:t>
            </a:r>
            <a:br>
              <a:rPr lang="en-US" sz="2400" b="1" dirty="0"/>
            </a:br>
            <a:r>
              <a:rPr lang="en-US" sz="2400" dirty="0"/>
              <a:t>Remember when you are planning your CFP Investments that their necessity must be backed up by data.</a:t>
            </a:r>
          </a:p>
        </p:txBody>
      </p:sp>
      <p:sp>
        <p:nvSpPr>
          <p:cNvPr id="7" name="TextBox 6">
            <a:extLst>
              <a:ext uri="{FF2B5EF4-FFF2-40B4-BE49-F238E27FC236}">
                <a16:creationId xmlns:a16="http://schemas.microsoft.com/office/drawing/2014/main" id="{5D26A62C-CE32-4A18-9C1B-A5AC7D6BF2E3}"/>
              </a:ext>
            </a:extLst>
          </p:cNvPr>
          <p:cNvSpPr txBox="1"/>
          <p:nvPr/>
        </p:nvSpPr>
        <p:spPr>
          <a:xfrm>
            <a:off x="489857" y="3091543"/>
            <a:ext cx="923330" cy="2906488"/>
          </a:xfrm>
          <a:prstGeom prst="rect">
            <a:avLst/>
          </a:prstGeom>
          <a:noFill/>
        </p:spPr>
        <p:txBody>
          <a:bodyPr vert="vert270" wrap="square" rtlCol="0">
            <a:spAutoFit/>
          </a:bodyPr>
          <a:lstStyle/>
          <a:p>
            <a:pPr algn="ctr"/>
            <a:r>
              <a:rPr lang="en-US" sz="4800" b="1" u="sng" dirty="0">
                <a:solidFill>
                  <a:srgbClr val="FF0000"/>
                </a:solidFill>
              </a:rPr>
              <a:t>WANT</a:t>
            </a:r>
          </a:p>
        </p:txBody>
      </p:sp>
      <p:sp>
        <p:nvSpPr>
          <p:cNvPr id="4" name="Text Placeholder 2">
            <a:extLst>
              <a:ext uri="{FF2B5EF4-FFF2-40B4-BE49-F238E27FC236}">
                <a16:creationId xmlns:a16="http://schemas.microsoft.com/office/drawing/2014/main" id="{3157F206-E7F1-4384-8919-EF720E59A509}"/>
              </a:ext>
            </a:extLst>
          </p:cNvPr>
          <p:cNvSpPr txBox="1">
            <a:spLocks/>
          </p:cNvSpPr>
          <p:nvPr/>
        </p:nvSpPr>
        <p:spPr bwMode="auto">
          <a:xfrm>
            <a:off x="1360714" y="3178633"/>
            <a:ext cx="3559629"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400" b="1" dirty="0"/>
              <a:t>Wouldn’t it be nice to…</a:t>
            </a:r>
          </a:p>
          <a:p>
            <a:pPr marL="0" indent="0" algn="ctr">
              <a:buFont typeface="Arial" charset="0"/>
              <a:buNone/>
            </a:pPr>
            <a:endParaRPr lang="en-US" sz="2400" b="1" dirty="0"/>
          </a:p>
          <a:p>
            <a:pPr marL="0" indent="0" algn="ctr">
              <a:buFont typeface="Arial" charset="0"/>
              <a:buNone/>
            </a:pPr>
            <a:r>
              <a:rPr lang="en-US" sz="2400" dirty="0"/>
              <a:t>OR</a:t>
            </a:r>
          </a:p>
          <a:p>
            <a:pPr marL="0" indent="0" algn="ctr">
              <a:buFont typeface="Arial" charset="0"/>
              <a:buNone/>
            </a:pPr>
            <a:endParaRPr lang="en-US" sz="2400" b="1" dirty="0"/>
          </a:p>
          <a:p>
            <a:pPr marL="0" indent="0" algn="ctr">
              <a:buFont typeface="Arial" charset="0"/>
              <a:buNone/>
            </a:pPr>
            <a:r>
              <a:rPr lang="en-US" sz="2400" b="1" dirty="0"/>
              <a:t>We would like to…</a:t>
            </a:r>
            <a:endParaRPr lang="en-US" sz="2400" dirty="0"/>
          </a:p>
        </p:txBody>
      </p:sp>
      <p:sp>
        <p:nvSpPr>
          <p:cNvPr id="6" name="TextBox 5">
            <a:extLst>
              <a:ext uri="{FF2B5EF4-FFF2-40B4-BE49-F238E27FC236}">
                <a16:creationId xmlns:a16="http://schemas.microsoft.com/office/drawing/2014/main" id="{8F89F5A8-3509-4528-91AF-30E1928A55B8}"/>
              </a:ext>
            </a:extLst>
          </p:cNvPr>
          <p:cNvSpPr txBox="1"/>
          <p:nvPr/>
        </p:nvSpPr>
        <p:spPr>
          <a:xfrm>
            <a:off x="5214257" y="4027718"/>
            <a:ext cx="1763486" cy="707886"/>
          </a:xfrm>
          <a:prstGeom prst="rect">
            <a:avLst/>
          </a:prstGeom>
          <a:noFill/>
        </p:spPr>
        <p:txBody>
          <a:bodyPr wrap="square" rtlCol="0">
            <a:spAutoFit/>
          </a:bodyPr>
          <a:lstStyle/>
          <a:p>
            <a:pPr algn="ctr"/>
            <a:r>
              <a:rPr lang="en-US" sz="4000" b="1" dirty="0"/>
              <a:t>VS</a:t>
            </a:r>
          </a:p>
        </p:txBody>
      </p:sp>
      <p:sp>
        <p:nvSpPr>
          <p:cNvPr id="8" name="TextBox 7">
            <a:extLst>
              <a:ext uri="{FF2B5EF4-FFF2-40B4-BE49-F238E27FC236}">
                <a16:creationId xmlns:a16="http://schemas.microsoft.com/office/drawing/2014/main" id="{F2FB7F87-18F4-4432-9513-53AF8D230DA5}"/>
              </a:ext>
            </a:extLst>
          </p:cNvPr>
          <p:cNvSpPr txBox="1"/>
          <p:nvPr/>
        </p:nvSpPr>
        <p:spPr>
          <a:xfrm>
            <a:off x="10495782" y="3091543"/>
            <a:ext cx="923330" cy="2906488"/>
          </a:xfrm>
          <a:prstGeom prst="rect">
            <a:avLst/>
          </a:prstGeom>
          <a:noFill/>
        </p:spPr>
        <p:txBody>
          <a:bodyPr vert="vert" wrap="square" rtlCol="0">
            <a:spAutoFit/>
          </a:bodyPr>
          <a:lstStyle/>
          <a:p>
            <a:pPr algn="ctr"/>
            <a:r>
              <a:rPr lang="en-US" sz="4800" b="1" u="sng" dirty="0">
                <a:solidFill>
                  <a:srgbClr val="00B050"/>
                </a:solidFill>
              </a:rPr>
              <a:t>NEED</a:t>
            </a:r>
          </a:p>
        </p:txBody>
      </p:sp>
      <p:sp>
        <p:nvSpPr>
          <p:cNvPr id="5" name="Text Placeholder 2">
            <a:extLst>
              <a:ext uri="{FF2B5EF4-FFF2-40B4-BE49-F238E27FC236}">
                <a16:creationId xmlns:a16="http://schemas.microsoft.com/office/drawing/2014/main" id="{EC60F23A-B6BB-4F79-A082-4FEE83364E1F}"/>
              </a:ext>
            </a:extLst>
          </p:cNvPr>
          <p:cNvSpPr txBox="1">
            <a:spLocks/>
          </p:cNvSpPr>
          <p:nvPr/>
        </p:nvSpPr>
        <p:spPr bwMode="auto">
          <a:xfrm>
            <a:off x="7271655" y="3178632"/>
            <a:ext cx="3559630"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400" b="1" dirty="0"/>
              <a:t>We need to…</a:t>
            </a:r>
          </a:p>
          <a:p>
            <a:pPr marL="0" indent="0" algn="ctr">
              <a:buFont typeface="Arial" charset="0"/>
              <a:buNone/>
            </a:pPr>
            <a:endParaRPr lang="en-US" sz="2400" b="1" dirty="0"/>
          </a:p>
          <a:p>
            <a:pPr marL="0" indent="0" algn="ctr">
              <a:buFont typeface="Arial" charset="0"/>
              <a:buNone/>
            </a:pPr>
            <a:r>
              <a:rPr lang="en-US" sz="2400" dirty="0"/>
              <a:t>OR</a:t>
            </a:r>
          </a:p>
          <a:p>
            <a:pPr marL="0" indent="0" algn="ctr">
              <a:buFont typeface="Arial" charset="0"/>
              <a:buNone/>
            </a:pPr>
            <a:endParaRPr lang="en-US" sz="2400" b="1" dirty="0"/>
          </a:p>
          <a:p>
            <a:pPr marL="0" indent="0" algn="ctr">
              <a:buFont typeface="Arial" charset="0"/>
              <a:buNone/>
            </a:pPr>
            <a:r>
              <a:rPr lang="en-US" sz="2400" b="1" dirty="0"/>
              <a:t>We must…</a:t>
            </a:r>
            <a:endParaRPr lang="en-US" sz="2400" dirty="0"/>
          </a:p>
        </p:txBody>
      </p:sp>
      <p:sp>
        <p:nvSpPr>
          <p:cNvPr id="9" name="TextBox 8">
            <a:extLst>
              <a:ext uri="{FF2B5EF4-FFF2-40B4-BE49-F238E27FC236}">
                <a16:creationId xmlns:a16="http://schemas.microsoft.com/office/drawing/2014/main" id="{F6DEE4FD-9963-426D-97C1-F410501B002F}"/>
              </a:ext>
            </a:extLst>
          </p:cNvPr>
          <p:cNvSpPr txBox="1"/>
          <p:nvPr/>
        </p:nvSpPr>
        <p:spPr>
          <a:xfrm>
            <a:off x="1109609" y="5619964"/>
            <a:ext cx="10161142" cy="461665"/>
          </a:xfrm>
          <a:prstGeom prst="rect">
            <a:avLst/>
          </a:prstGeom>
          <a:noFill/>
        </p:spPr>
        <p:txBody>
          <a:bodyPr wrap="square" rtlCol="0">
            <a:spAutoFit/>
          </a:bodyPr>
          <a:lstStyle/>
          <a:p>
            <a:pPr algn="ctr"/>
            <a:r>
              <a:rPr lang="en-US" sz="2400" b="1" dirty="0"/>
              <a:t>Investments NOT supported by data CANNOT be approved.</a:t>
            </a:r>
            <a:r>
              <a:rPr lang="en-US" dirty="0"/>
              <a:t> </a:t>
            </a:r>
          </a:p>
        </p:txBody>
      </p:sp>
    </p:spTree>
    <p:extLst>
      <p:ext uri="{BB962C8B-B14F-4D97-AF65-F5344CB8AC3E}">
        <p14:creationId xmlns:p14="http://schemas.microsoft.com/office/powerpoint/2010/main" val="384631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4" grpId="0"/>
      <p:bldP spid="6" grpId="0"/>
      <p:bldP spid="8" grpId="0"/>
      <p:bldP spid="5"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Allowable</a:t>
            </a:r>
          </a:p>
        </p:txBody>
      </p:sp>
      <p:sp>
        <p:nvSpPr>
          <p:cNvPr id="3" name="Text Placeholder 2"/>
          <p:cNvSpPr>
            <a:spLocks noGrp="1"/>
          </p:cNvSpPr>
          <p:nvPr>
            <p:ph type="body" sz="quarter" idx="10"/>
          </p:nvPr>
        </p:nvSpPr>
        <p:spPr/>
        <p:txBody>
          <a:bodyPr/>
          <a:lstStyle/>
          <a:p>
            <a:pPr marL="0" indent="0">
              <a:buNone/>
            </a:pPr>
            <a:r>
              <a:rPr lang="en-US" sz="2400" dirty="0"/>
              <a:t>The term “allowable” refers whether or not a particular strategy or activity is permissible based on statute; the statutes that determine allowability for Title programs can be found within the </a:t>
            </a:r>
            <a:r>
              <a:rPr lang="en-US" sz="2400" i="1" dirty="0"/>
              <a:t>Elementary and Secondary Education Act of 1965</a:t>
            </a:r>
            <a:r>
              <a:rPr lang="en-US" sz="2400" dirty="0"/>
              <a:t>, reauthorized as the </a:t>
            </a:r>
            <a:r>
              <a:rPr lang="en-US" sz="2400" i="1" dirty="0"/>
              <a:t>Every Student Succeeds Act</a:t>
            </a:r>
            <a:r>
              <a:rPr lang="en-US" sz="2400" dirty="0"/>
              <a:t> in December 2015. </a:t>
            </a:r>
          </a:p>
          <a:p>
            <a:pPr marL="0" indent="0">
              <a:buNone/>
            </a:pPr>
            <a:endParaRPr lang="en-US" sz="2400" dirty="0"/>
          </a:p>
          <a:p>
            <a:pPr marL="0" indent="0">
              <a:buNone/>
            </a:pPr>
            <a:r>
              <a:rPr lang="en-US" sz="2400" dirty="0"/>
              <a:t>In addition to statute, the Department of Education has created </a:t>
            </a:r>
            <a:r>
              <a:rPr lang="en-US" sz="2400" i="1" dirty="0"/>
              <a:t>Non-Regulatory Guidance</a:t>
            </a:r>
            <a:r>
              <a:rPr lang="en-US" sz="2400" dirty="0"/>
              <a:t> documents for each of the Titles. </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07686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Allowable Uses</a:t>
            </a:r>
          </a:p>
        </p:txBody>
      </p:sp>
      <p:sp>
        <p:nvSpPr>
          <p:cNvPr id="3" name="Text Placeholder 2"/>
          <p:cNvSpPr>
            <a:spLocks noGrp="1"/>
          </p:cNvSpPr>
          <p:nvPr>
            <p:ph type="body" sz="quarter" idx="10"/>
          </p:nvPr>
        </p:nvSpPr>
        <p:spPr>
          <a:xfrm>
            <a:off x="711200" y="1281707"/>
            <a:ext cx="10871200" cy="1245741"/>
          </a:xfrm>
        </p:spPr>
        <p:txBody>
          <a:bodyPr/>
          <a:lstStyle/>
          <a:p>
            <a:pPr marL="0" indent="0">
              <a:buNone/>
            </a:pPr>
            <a:r>
              <a:rPr lang="en-US" sz="2400" dirty="0"/>
              <a:t>While some Investments may meet the intents and allowability of more than one Title, each Title program (IA, IIA, IIIA &amp; IVA) has its own intents and allowable uses.</a:t>
            </a:r>
          </a:p>
          <a:p>
            <a:pPr marL="0" indent="0">
              <a:buNone/>
            </a:pPr>
            <a:endParaRPr lang="en-US" sz="2400" dirty="0"/>
          </a:p>
          <a:p>
            <a:pPr marL="0" indent="0">
              <a:buNone/>
            </a:pPr>
            <a:endParaRPr lang="en-US" sz="2400" dirty="0"/>
          </a:p>
        </p:txBody>
      </p:sp>
      <p:sp>
        <p:nvSpPr>
          <p:cNvPr id="6" name="TextBox 5">
            <a:extLst>
              <a:ext uri="{FF2B5EF4-FFF2-40B4-BE49-F238E27FC236}">
                <a16:creationId xmlns:a16="http://schemas.microsoft.com/office/drawing/2014/main" id="{5987BF16-4C6B-4C1F-AC1A-113CC3F05268}"/>
              </a:ext>
            </a:extLst>
          </p:cNvPr>
          <p:cNvSpPr txBox="1"/>
          <p:nvPr/>
        </p:nvSpPr>
        <p:spPr>
          <a:xfrm>
            <a:off x="780836" y="2548000"/>
            <a:ext cx="10801564" cy="3046988"/>
          </a:xfrm>
          <a:prstGeom prst="rect">
            <a:avLst/>
          </a:prstGeom>
          <a:noFill/>
        </p:spPr>
        <p:txBody>
          <a:bodyPr wrap="square" rtlCol="0">
            <a:spAutoFit/>
          </a:bodyPr>
          <a:lstStyle/>
          <a:p>
            <a:r>
              <a:rPr lang="en-US" sz="2400" dirty="0"/>
              <a:t>Vermont’s “Allowable Use” documents are available on the CFP website for:</a:t>
            </a:r>
          </a:p>
          <a:p>
            <a:pPr marL="342900" indent="-342900">
              <a:buFont typeface="Arial" panose="020B0604020202020204" pitchFamily="34" charset="0"/>
              <a:buChar char="•"/>
            </a:pPr>
            <a:r>
              <a:rPr lang="en-US" sz="2400" dirty="0"/>
              <a:t>Title IA</a:t>
            </a:r>
          </a:p>
          <a:p>
            <a:pPr marL="342900" indent="-342900">
              <a:buFont typeface="Arial" panose="020B0604020202020204" pitchFamily="34" charset="0"/>
              <a:buChar char="•"/>
            </a:pPr>
            <a:r>
              <a:rPr lang="en-US" sz="2400" dirty="0"/>
              <a:t>Title IIA</a:t>
            </a:r>
          </a:p>
          <a:p>
            <a:pPr marL="342900" indent="-342900">
              <a:buFont typeface="Arial" panose="020B0604020202020204" pitchFamily="34" charset="0"/>
              <a:buChar char="•"/>
            </a:pPr>
            <a:r>
              <a:rPr lang="en-US" sz="2400" dirty="0"/>
              <a:t>Title IIIA</a:t>
            </a:r>
          </a:p>
          <a:p>
            <a:pPr marL="342900" indent="-342900">
              <a:buFont typeface="Arial" panose="020B0604020202020204" pitchFamily="34" charset="0"/>
              <a:buChar char="•"/>
            </a:pPr>
            <a:r>
              <a:rPr lang="en-US" sz="2400" dirty="0"/>
              <a:t>Title IVA</a:t>
            </a:r>
          </a:p>
          <a:p>
            <a:pPr marL="342900" indent="-342900">
              <a:buFont typeface="Arial" panose="020B0604020202020204" pitchFamily="34" charset="0"/>
              <a:buChar char="•"/>
            </a:pPr>
            <a:r>
              <a:rPr lang="en-US" sz="2400" dirty="0"/>
              <a:t>McKinney-Vento</a:t>
            </a:r>
          </a:p>
          <a:p>
            <a:pPr marL="342900" indent="-342900">
              <a:buFont typeface="Arial" panose="020B0604020202020204" pitchFamily="34" charset="0"/>
              <a:buChar char="•"/>
            </a:pPr>
            <a:r>
              <a:rPr lang="en-US" sz="2400" dirty="0"/>
              <a:t>Administration</a:t>
            </a:r>
          </a:p>
          <a:p>
            <a:pPr marL="342900" indent="-342900">
              <a:buFont typeface="Arial" panose="020B0604020202020204" pitchFamily="34" charset="0"/>
              <a:buChar char="•"/>
            </a:pPr>
            <a:r>
              <a:rPr lang="en-US" sz="2400" dirty="0"/>
              <a:t>Parent &amp; Family Engagement</a:t>
            </a:r>
          </a:p>
        </p:txBody>
      </p:sp>
      <p:sp>
        <p:nvSpPr>
          <p:cNvPr id="7" name="TextBox 6">
            <a:extLst>
              <a:ext uri="{FF2B5EF4-FFF2-40B4-BE49-F238E27FC236}">
                <a16:creationId xmlns:a16="http://schemas.microsoft.com/office/drawing/2014/main" id="{172796D0-802B-4313-8227-134A98C1FACC}"/>
              </a:ext>
            </a:extLst>
          </p:cNvPr>
          <p:cNvSpPr txBox="1"/>
          <p:nvPr/>
        </p:nvSpPr>
        <p:spPr>
          <a:xfrm>
            <a:off x="711200" y="5657164"/>
            <a:ext cx="11025312" cy="830997"/>
          </a:xfrm>
          <a:prstGeom prst="rect">
            <a:avLst/>
          </a:prstGeom>
          <a:noFill/>
        </p:spPr>
        <p:txBody>
          <a:bodyPr wrap="square" rtlCol="0">
            <a:spAutoFit/>
          </a:bodyPr>
          <a:lstStyle/>
          <a:p>
            <a:pPr algn="ctr"/>
            <a:r>
              <a:rPr lang="en-US" sz="2400" b="1" dirty="0"/>
              <a:t>If you have a question about the allowability of an Investment, reach out the CFP Team </a:t>
            </a:r>
            <a:r>
              <a:rPr lang="en-US" sz="2400" b="1" dirty="0">
                <a:sym typeface="Wingdings" panose="05000000000000000000" pitchFamily="2" charset="2"/>
              </a:rPr>
              <a:t></a:t>
            </a:r>
            <a:endParaRPr lang="en-US" sz="2400" b="1" dirty="0"/>
          </a:p>
        </p:txBody>
      </p:sp>
    </p:spTree>
    <p:extLst>
      <p:ext uri="{BB962C8B-B14F-4D97-AF65-F5344CB8AC3E}">
        <p14:creationId xmlns:p14="http://schemas.microsoft.com/office/powerpoint/2010/main" val="21931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Allocable</a:t>
            </a:r>
          </a:p>
        </p:txBody>
      </p:sp>
      <p:sp>
        <p:nvSpPr>
          <p:cNvPr id="3" name="Text Placeholder 2"/>
          <p:cNvSpPr>
            <a:spLocks noGrp="1"/>
          </p:cNvSpPr>
          <p:nvPr>
            <p:ph type="body" sz="quarter" idx="10"/>
          </p:nvPr>
        </p:nvSpPr>
        <p:spPr>
          <a:xfrm>
            <a:off x="660400" y="1628078"/>
            <a:ext cx="10871200" cy="3601844"/>
          </a:xfrm>
        </p:spPr>
        <p:txBody>
          <a:bodyPr/>
          <a:lstStyle/>
          <a:p>
            <a:pPr marL="0" indent="0">
              <a:buNone/>
            </a:pPr>
            <a:r>
              <a:rPr lang="en-US" sz="2400" dirty="0"/>
              <a:t>According to EDGAR/CFR, a cost is allocable to a federal award if the goods or services involved are chargeable or assignable to the federal award or cost objective in accordance with the </a:t>
            </a:r>
            <a:r>
              <a:rPr lang="en-US" sz="2400" i="1" dirty="0"/>
              <a:t>relative benefit received</a:t>
            </a:r>
            <a:r>
              <a:rPr lang="en-US" sz="2400" dirty="0"/>
              <a:t>.</a:t>
            </a:r>
          </a:p>
          <a:p>
            <a:pPr marL="0" indent="0">
              <a:buNone/>
            </a:pPr>
            <a:endParaRPr lang="en-US" sz="1000" dirty="0"/>
          </a:p>
          <a:p>
            <a:pPr marL="0" lvl="0" indent="0">
              <a:buNone/>
            </a:pPr>
            <a:r>
              <a:rPr lang="en-US" sz="2400" dirty="0"/>
              <a:t>An important aspect of allocability is that the particular investment is necessary to the overall operation of the non-federal entity (in this case, your LEA) and without these funds the services, activities, etc. would not occur. </a:t>
            </a:r>
          </a:p>
          <a:p>
            <a:pPr marL="0" indent="0">
              <a:buNone/>
            </a:pPr>
            <a:endParaRPr lang="en-US" sz="2400" dirty="0"/>
          </a:p>
          <a:p>
            <a:pPr marL="0" indent="0">
              <a:buNone/>
            </a:pPr>
            <a:endParaRPr lang="en-US" sz="2400" dirty="0">
              <a:highlight>
                <a:srgbClr val="FFFF00"/>
              </a:highlight>
            </a:endParaRPr>
          </a:p>
        </p:txBody>
      </p:sp>
    </p:spTree>
    <p:extLst>
      <p:ext uri="{BB962C8B-B14F-4D97-AF65-F5344CB8AC3E}">
        <p14:creationId xmlns:p14="http://schemas.microsoft.com/office/powerpoint/2010/main" val="169203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Allocable (cont.)</a:t>
            </a:r>
          </a:p>
        </p:txBody>
      </p:sp>
      <p:sp>
        <p:nvSpPr>
          <p:cNvPr id="3" name="Text Placeholder 2"/>
          <p:cNvSpPr>
            <a:spLocks noGrp="1"/>
          </p:cNvSpPr>
          <p:nvPr>
            <p:ph type="body" sz="quarter" idx="10"/>
          </p:nvPr>
        </p:nvSpPr>
        <p:spPr>
          <a:xfrm>
            <a:off x="711200" y="1218871"/>
            <a:ext cx="10871200" cy="4337825"/>
          </a:xfrm>
        </p:spPr>
        <p:txBody>
          <a:bodyPr/>
          <a:lstStyle/>
          <a:p>
            <a:pPr marL="0" lvl="0" indent="0">
              <a:buNone/>
            </a:pPr>
            <a:r>
              <a:rPr lang="en-US" sz="2400" dirty="0"/>
              <a:t>Costs can, and should, be distributed in proportions if it benefits both the Federal award and other work of the non-federal entity</a:t>
            </a:r>
          </a:p>
          <a:p>
            <a:r>
              <a:rPr lang="en-US" sz="2400" dirty="0"/>
              <a:t>For example if you have an individual who is 1.0 FTE interventionist, who is paid .5 by a Federal award and .5 by local funds</a:t>
            </a:r>
          </a:p>
          <a:p>
            <a:r>
              <a:rPr lang="en-US" sz="2400" dirty="0"/>
              <a:t>This means that 50% of this individual’s time must be spent on activities related to the intents of the Title or funding source being charged</a:t>
            </a:r>
          </a:p>
          <a:p>
            <a:r>
              <a:rPr lang="en-US" sz="2400" dirty="0"/>
              <a:t>If you need to purchase this individual a computer, only 50% of the cost of the computer can be allocated to the Federal award</a:t>
            </a:r>
          </a:p>
          <a:p>
            <a:r>
              <a:rPr lang="en-US" sz="2400" dirty="0"/>
              <a:t>Say the same individual needed supplies/materials to do the interventions, allocable would be 50% paid by the Federal source of funds and 50% by local funds</a:t>
            </a:r>
          </a:p>
          <a:p>
            <a:pPr marL="0" indent="0" algn="ctr">
              <a:buNone/>
            </a:pPr>
            <a:r>
              <a:rPr lang="en-US" sz="2400" b="1" dirty="0"/>
              <a:t>Basically the grant can only pay for the portion that benefits the intentions of the funding source.  </a:t>
            </a:r>
          </a:p>
          <a:p>
            <a:pPr marL="0" indent="0">
              <a:buNone/>
            </a:pPr>
            <a:endParaRPr lang="en-US" sz="2400" dirty="0"/>
          </a:p>
          <a:p>
            <a:pPr marL="0" indent="0">
              <a:buNone/>
            </a:pPr>
            <a:endParaRPr lang="en-US" sz="2400" dirty="0">
              <a:highlight>
                <a:srgbClr val="FFFF00"/>
              </a:highlight>
            </a:endParaRPr>
          </a:p>
        </p:txBody>
      </p:sp>
    </p:spTree>
    <p:extLst>
      <p:ext uri="{BB962C8B-B14F-4D97-AF65-F5344CB8AC3E}">
        <p14:creationId xmlns:p14="http://schemas.microsoft.com/office/powerpoint/2010/main" val="53504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Scopes of Work</a:t>
            </a:r>
          </a:p>
        </p:txBody>
      </p:sp>
    </p:spTree>
    <p:extLst>
      <p:ext uri="{BB962C8B-B14F-4D97-AF65-F5344CB8AC3E}">
        <p14:creationId xmlns:p14="http://schemas.microsoft.com/office/powerpoint/2010/main" val="4956767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IS a Scope of Work?</a:t>
            </a:r>
          </a:p>
        </p:txBody>
      </p:sp>
      <p:sp>
        <p:nvSpPr>
          <p:cNvPr id="3" name="Text Placeholder 2"/>
          <p:cNvSpPr>
            <a:spLocks noGrp="1"/>
          </p:cNvSpPr>
          <p:nvPr>
            <p:ph type="body" sz="quarter" idx="10"/>
          </p:nvPr>
        </p:nvSpPr>
        <p:spPr>
          <a:xfrm>
            <a:off x="711200" y="1415267"/>
            <a:ext cx="10871200" cy="4718407"/>
          </a:xfrm>
        </p:spPr>
        <p:txBody>
          <a:bodyPr/>
          <a:lstStyle/>
          <a:p>
            <a:pPr marL="0" indent="0">
              <a:buNone/>
            </a:pPr>
            <a:r>
              <a:rPr lang="en-US" sz="2400" dirty="0"/>
              <a:t>A </a:t>
            </a:r>
            <a:r>
              <a:rPr lang="en-US" sz="2400" b="1" u="sng" dirty="0"/>
              <a:t>Scope of Work</a:t>
            </a:r>
            <a:r>
              <a:rPr lang="en-US" sz="2400" dirty="0"/>
              <a:t>, for the purposes of the CFP Application process, is a document that provides a detailed account of an Investment to assist with justifying its approvability.</a:t>
            </a:r>
          </a:p>
          <a:p>
            <a:pPr marL="0" indent="0">
              <a:buNone/>
            </a:pPr>
            <a:endParaRPr lang="en-US" sz="1000" dirty="0"/>
          </a:p>
          <a:p>
            <a:pPr marL="0" indent="0">
              <a:buNone/>
            </a:pPr>
            <a:r>
              <a:rPr lang="en-US" sz="2400" dirty="0"/>
              <a:t>According to the “Writing Approvable CFP Investments” document, it must contain the following information:</a:t>
            </a:r>
          </a:p>
          <a:p>
            <a:r>
              <a:rPr lang="en-US" sz="2400" dirty="0"/>
              <a:t>Why the activity is necessary</a:t>
            </a:r>
          </a:p>
          <a:p>
            <a:r>
              <a:rPr lang="en-US" sz="2400" dirty="0"/>
              <a:t>The timeline for the specific activities/deliverables</a:t>
            </a:r>
          </a:p>
          <a:p>
            <a:r>
              <a:rPr lang="en-US" sz="2400" dirty="0"/>
              <a:t>The costs associated with the project activities</a:t>
            </a:r>
          </a:p>
          <a:p>
            <a:r>
              <a:rPr lang="en-US" sz="2400" dirty="0"/>
              <a:t>Rationale for exceeding fair market price</a:t>
            </a:r>
          </a:p>
          <a:p>
            <a:r>
              <a:rPr lang="en-US" sz="2400" dirty="0"/>
              <a:t>The process by which the service outcomes will be measured, or more simply…how will you know that your intervention was successful?</a:t>
            </a:r>
          </a:p>
          <a:p>
            <a:pPr marL="0" indent="0">
              <a:buNone/>
            </a:pPr>
            <a:endParaRPr lang="en-US" sz="2400" dirty="0"/>
          </a:p>
        </p:txBody>
      </p:sp>
    </p:spTree>
    <p:extLst>
      <p:ext uri="{BB962C8B-B14F-4D97-AF65-F5344CB8AC3E}">
        <p14:creationId xmlns:p14="http://schemas.microsoft.com/office/powerpoint/2010/main" val="233512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When is a Scope of Work Needed?</a:t>
            </a:r>
          </a:p>
        </p:txBody>
      </p:sp>
      <p:sp>
        <p:nvSpPr>
          <p:cNvPr id="3" name="Text Placeholder 2"/>
          <p:cNvSpPr>
            <a:spLocks noGrp="1"/>
          </p:cNvSpPr>
          <p:nvPr>
            <p:ph type="body" sz="quarter" idx="10"/>
          </p:nvPr>
        </p:nvSpPr>
        <p:spPr/>
        <p:txBody>
          <a:bodyPr/>
          <a:lstStyle/>
          <a:p>
            <a:pPr marL="0" indent="0">
              <a:buNone/>
            </a:pPr>
            <a:r>
              <a:rPr lang="en-US" sz="2400" dirty="0"/>
              <a:t>For the CFP Application, you could be asked to produce a Scope of Work for any Investment in order to determine if it meets the 4 criteria of:</a:t>
            </a:r>
          </a:p>
          <a:p>
            <a:r>
              <a:rPr lang="en-US" sz="2400" dirty="0"/>
              <a:t>Reasonable</a:t>
            </a:r>
          </a:p>
          <a:p>
            <a:r>
              <a:rPr lang="en-US" sz="2400" dirty="0"/>
              <a:t>Necessary</a:t>
            </a:r>
          </a:p>
          <a:p>
            <a:r>
              <a:rPr lang="en-US" sz="2400" dirty="0"/>
              <a:t>Allowable</a:t>
            </a:r>
          </a:p>
          <a:p>
            <a:r>
              <a:rPr lang="en-US" sz="2400" dirty="0"/>
              <a:t>Allocable</a:t>
            </a:r>
          </a:p>
          <a:p>
            <a:endParaRPr lang="en-US" sz="2400" dirty="0"/>
          </a:p>
          <a:p>
            <a:pPr marL="0" indent="0">
              <a:buNone/>
            </a:pPr>
            <a:r>
              <a:rPr lang="en-US" sz="2400" dirty="0"/>
              <a:t>However, a Scope of Work is </a:t>
            </a:r>
            <a:r>
              <a:rPr lang="en-US" sz="2400" b="1" u="sng" dirty="0"/>
              <a:t>mandatory</a:t>
            </a:r>
            <a:r>
              <a:rPr lang="en-US" sz="2400" dirty="0"/>
              <a:t> for any Investment that exceeds “Fair Market Value” for the particular strategy or activity in the State of Vermont.</a:t>
            </a:r>
          </a:p>
        </p:txBody>
      </p:sp>
    </p:spTree>
    <p:extLst>
      <p:ext uri="{BB962C8B-B14F-4D97-AF65-F5344CB8AC3E}">
        <p14:creationId xmlns:p14="http://schemas.microsoft.com/office/powerpoint/2010/main" val="322672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When is a Scope of Work Needed (cont.)</a:t>
            </a:r>
          </a:p>
        </p:txBody>
      </p:sp>
      <p:sp>
        <p:nvSpPr>
          <p:cNvPr id="3" name="Text Placeholder 2"/>
          <p:cNvSpPr>
            <a:spLocks noGrp="1"/>
          </p:cNvSpPr>
          <p:nvPr>
            <p:ph type="body" sz="quarter" idx="10"/>
          </p:nvPr>
        </p:nvSpPr>
        <p:spPr/>
        <p:txBody>
          <a:bodyPr/>
          <a:lstStyle/>
          <a:p>
            <a:pPr marL="0" indent="0">
              <a:buNone/>
            </a:pPr>
            <a:r>
              <a:rPr lang="en-US" sz="2400" dirty="0"/>
              <a:t>Most commonly, a Scope of Work will be required to justify consultant fees that exceed the Fair Market Value as defined in the CFP Document “Writing Approvable CFP Investments,” though it may be required for any other Investments who cost requires justification. </a:t>
            </a:r>
          </a:p>
          <a:p>
            <a:pPr marL="0" indent="0">
              <a:buNone/>
            </a:pPr>
            <a:endParaRPr lang="en-US" sz="2400" dirty="0"/>
          </a:p>
          <a:p>
            <a:pPr marL="0" indent="0" algn="ctr">
              <a:buNone/>
            </a:pPr>
            <a:r>
              <a:rPr lang="en-US" sz="2400" dirty="0"/>
              <a:t>If you are attaching a Scope of Work or any other documentation to support an investment, </a:t>
            </a:r>
            <a:r>
              <a:rPr lang="en-US" sz="2400" i="1" dirty="0"/>
              <a:t>you </a:t>
            </a:r>
            <a:r>
              <a:rPr lang="en-US" sz="2400" b="1" i="1" dirty="0"/>
              <a:t>must </a:t>
            </a:r>
            <a:r>
              <a:rPr lang="en-US" sz="2400" i="1" dirty="0"/>
              <a:t>include “</a:t>
            </a:r>
            <a:r>
              <a:rPr lang="en-US" sz="2400" b="1" i="1" dirty="0"/>
              <a:t>Supporting documentation attached</a:t>
            </a:r>
            <a:r>
              <a:rPr lang="en-US" sz="2400" i="1" dirty="0"/>
              <a:t>” within the Investment Description.</a:t>
            </a:r>
            <a:endParaRPr lang="en-US" sz="2400" dirty="0"/>
          </a:p>
        </p:txBody>
      </p:sp>
    </p:spTree>
    <p:extLst>
      <p:ext uri="{BB962C8B-B14F-4D97-AF65-F5344CB8AC3E}">
        <p14:creationId xmlns:p14="http://schemas.microsoft.com/office/powerpoint/2010/main" val="224217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3A3E7-B0FF-40DB-8541-989E0D7C67DC}"/>
              </a:ext>
            </a:extLst>
          </p:cNvPr>
          <p:cNvSpPr>
            <a:spLocks noGrp="1"/>
          </p:cNvSpPr>
          <p:nvPr>
            <p:ph type="title"/>
          </p:nvPr>
        </p:nvSpPr>
        <p:spPr/>
        <p:txBody>
          <a:bodyPr/>
          <a:lstStyle/>
          <a:p>
            <a:r>
              <a:rPr lang="en-US" dirty="0"/>
              <a:t>What are the intents of Title IIA?</a:t>
            </a:r>
          </a:p>
        </p:txBody>
      </p:sp>
      <p:sp>
        <p:nvSpPr>
          <p:cNvPr id="3" name="Text Placeholder 2">
            <a:extLst>
              <a:ext uri="{FF2B5EF4-FFF2-40B4-BE49-F238E27FC236}">
                <a16:creationId xmlns:a16="http://schemas.microsoft.com/office/drawing/2014/main" id="{C7F47E75-4330-4427-A245-A7C770B8632E}"/>
              </a:ext>
            </a:extLst>
          </p:cNvPr>
          <p:cNvSpPr>
            <a:spLocks noGrp="1"/>
          </p:cNvSpPr>
          <p:nvPr>
            <p:ph type="body" sz="quarter" idx="10"/>
          </p:nvPr>
        </p:nvSpPr>
        <p:spPr/>
        <p:txBody>
          <a:bodyPr/>
          <a:lstStyle/>
          <a:p>
            <a:pPr marL="0" indent="0">
              <a:buNone/>
            </a:pPr>
            <a:r>
              <a:rPr lang="en-US" sz="2600" dirty="0"/>
              <a:t>The purpose of Title II Part A is to:</a:t>
            </a:r>
          </a:p>
          <a:p>
            <a:pPr lvl="0"/>
            <a:r>
              <a:rPr lang="en-US" sz="2600" dirty="0"/>
              <a:t>Increase student achievement consistent with state standards;</a:t>
            </a:r>
          </a:p>
          <a:p>
            <a:pPr lvl="0"/>
            <a:r>
              <a:rPr lang="en-US" sz="2600" dirty="0"/>
              <a:t>Improve the quality and effectiveness of teachers, principals, and other school leaders;</a:t>
            </a:r>
          </a:p>
          <a:p>
            <a:pPr lvl="0"/>
            <a:r>
              <a:rPr lang="en-US" sz="2600" dirty="0"/>
              <a:t>Increase the number of teachers, principals, and other school leaders who are effective in improving student academic achievement in schools; and</a:t>
            </a:r>
          </a:p>
          <a:p>
            <a:pPr lvl="0"/>
            <a:r>
              <a:rPr lang="en-US" sz="2600" dirty="0"/>
              <a:t>Provide low-income and minority students greater access to effective teachers, principals, and other school leaders</a:t>
            </a:r>
          </a:p>
          <a:p>
            <a:endParaRPr lang="en-US" dirty="0"/>
          </a:p>
        </p:txBody>
      </p:sp>
    </p:spTree>
    <p:extLst>
      <p:ext uri="{BB962C8B-B14F-4D97-AF65-F5344CB8AC3E}">
        <p14:creationId xmlns:p14="http://schemas.microsoft.com/office/powerpoint/2010/main" val="358008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Fair Market Value</a:t>
            </a:r>
          </a:p>
        </p:txBody>
      </p:sp>
      <p:sp>
        <p:nvSpPr>
          <p:cNvPr id="3" name="Text Placeholder 2"/>
          <p:cNvSpPr>
            <a:spLocks noGrp="1"/>
          </p:cNvSpPr>
          <p:nvPr>
            <p:ph type="body" sz="quarter" idx="10"/>
          </p:nvPr>
        </p:nvSpPr>
        <p:spPr>
          <a:xfrm>
            <a:off x="711200" y="1487185"/>
            <a:ext cx="10871200" cy="4738955"/>
          </a:xfrm>
        </p:spPr>
        <p:txBody>
          <a:bodyPr/>
          <a:lstStyle/>
          <a:p>
            <a:pPr marL="0" indent="0">
              <a:buNone/>
            </a:pPr>
            <a:r>
              <a:rPr lang="en-US" sz="2400" dirty="0"/>
              <a:t>According to EDGAR, Fair Market Value is defined as “market prices for comparable goods or services in the geographic area.”</a:t>
            </a:r>
          </a:p>
          <a:p>
            <a:pPr marL="0" indent="0">
              <a:buNone/>
            </a:pPr>
            <a:endParaRPr lang="en-US" sz="1500" dirty="0"/>
          </a:p>
          <a:p>
            <a:pPr marL="0" indent="0">
              <a:buNone/>
            </a:pPr>
            <a:r>
              <a:rPr lang="en-US" sz="2400" dirty="0"/>
              <a:t>The market price for external consultants in Vermont shows a range of $350.00 to $2000.00 per day. Please note that the total for consultant fees must reflect all related expenses, including:</a:t>
            </a:r>
          </a:p>
          <a:p>
            <a:r>
              <a:rPr lang="en-US" sz="2400" dirty="0"/>
              <a:t>Materials</a:t>
            </a:r>
          </a:p>
          <a:p>
            <a:r>
              <a:rPr lang="en-US" sz="2400" dirty="0"/>
              <a:t>Travel</a:t>
            </a:r>
          </a:p>
          <a:p>
            <a:pPr marL="0" indent="0">
              <a:buNone/>
            </a:pPr>
            <a:endParaRPr lang="en-US" sz="1500" dirty="0"/>
          </a:p>
          <a:p>
            <a:pPr marL="0" indent="0" algn="ctr">
              <a:buNone/>
            </a:pPr>
            <a:r>
              <a:rPr lang="en-US" sz="2400" dirty="0"/>
              <a:t>If you know that your consultant fees do NOT exceed the Fair Market Value, it is helpful for the CFP Team if your Investment Description contains “</a:t>
            </a:r>
            <a:r>
              <a:rPr lang="en-US" sz="2400" i="1" dirty="0"/>
              <a:t>not to exceed $2,000/day</a:t>
            </a:r>
            <a:r>
              <a:rPr lang="en-US" sz="2400" dirty="0"/>
              <a:t>” so it is clear that a Scope of Work is not necessary.</a:t>
            </a:r>
          </a:p>
        </p:txBody>
      </p:sp>
    </p:spTree>
    <p:extLst>
      <p:ext uri="{BB962C8B-B14F-4D97-AF65-F5344CB8AC3E}">
        <p14:creationId xmlns:p14="http://schemas.microsoft.com/office/powerpoint/2010/main" val="65210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Scope of Work Template</a:t>
            </a:r>
          </a:p>
        </p:txBody>
      </p:sp>
      <p:sp>
        <p:nvSpPr>
          <p:cNvPr id="3" name="Text Placeholder 2"/>
          <p:cNvSpPr>
            <a:spLocks noGrp="1"/>
          </p:cNvSpPr>
          <p:nvPr>
            <p:ph type="body" sz="quarter" idx="10"/>
          </p:nvPr>
        </p:nvSpPr>
        <p:spPr/>
        <p:txBody>
          <a:bodyPr/>
          <a:lstStyle/>
          <a:p>
            <a:pPr marL="0" indent="0">
              <a:buNone/>
            </a:pPr>
            <a:r>
              <a:rPr lang="en-US" sz="2400" dirty="0"/>
              <a:t>We know that you are busy and wearing many hats, so we have developed an </a:t>
            </a:r>
            <a:r>
              <a:rPr lang="en-US" sz="2400" i="1" dirty="0"/>
              <a:t>optional</a:t>
            </a:r>
            <a:r>
              <a:rPr lang="en-US" sz="2400" dirty="0"/>
              <a:t> </a:t>
            </a:r>
            <a:r>
              <a:rPr lang="en-US" sz="2400" b="1" u="sng" dirty="0"/>
              <a:t>Scope of Work Template</a:t>
            </a:r>
            <a:r>
              <a:rPr lang="en-US" sz="2400" dirty="0"/>
              <a:t> to make sure that we get all of the necessary information the first time.</a:t>
            </a:r>
          </a:p>
          <a:p>
            <a:pPr marL="0" indent="0">
              <a:buNone/>
            </a:pPr>
            <a:endParaRPr lang="en-US" sz="2400" b="1" u="sng" dirty="0"/>
          </a:p>
          <a:p>
            <a:pPr marL="0" indent="0">
              <a:buNone/>
            </a:pPr>
            <a:r>
              <a:rPr lang="en-US" sz="2400" dirty="0"/>
              <a:t>Using this template </a:t>
            </a:r>
            <a:r>
              <a:rPr lang="en-US" sz="2400" i="1" dirty="0"/>
              <a:t>in its entirety</a:t>
            </a:r>
            <a:r>
              <a:rPr lang="en-US" sz="2400" dirty="0"/>
              <a:t> should minimize returned applications for missing/additional information. Providing only </a:t>
            </a:r>
            <a:r>
              <a:rPr lang="en-US" sz="2400" i="1" dirty="0"/>
              <a:t>some</a:t>
            </a:r>
            <a:r>
              <a:rPr lang="en-US" sz="2400" dirty="0"/>
              <a:t> of the information requested it likely to result in your application getting sent back to you.</a:t>
            </a:r>
          </a:p>
          <a:p>
            <a:pPr marL="0" indent="0">
              <a:buNone/>
            </a:pPr>
            <a:endParaRPr lang="en-US" sz="2400" dirty="0"/>
          </a:p>
          <a:p>
            <a:pPr marL="0" indent="0">
              <a:buNone/>
            </a:pPr>
            <a:r>
              <a:rPr lang="en-US" sz="2400" dirty="0"/>
              <a:t>Trust us, we do not like returning applications any more than you like getting them back…so let’s take a look at the </a:t>
            </a:r>
            <a:r>
              <a:rPr lang="en-US" sz="2400" b="1" u="sng" dirty="0"/>
              <a:t>Scope of Work Template</a:t>
            </a:r>
            <a:r>
              <a:rPr lang="en-US" sz="2400" dirty="0"/>
              <a:t>.</a:t>
            </a:r>
          </a:p>
        </p:txBody>
      </p:sp>
    </p:spTree>
    <p:extLst>
      <p:ext uri="{BB962C8B-B14F-4D97-AF65-F5344CB8AC3E}">
        <p14:creationId xmlns:p14="http://schemas.microsoft.com/office/powerpoint/2010/main" val="54509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How to Use the Scope of Work Template</a:t>
            </a:r>
          </a:p>
        </p:txBody>
      </p:sp>
      <p:sp>
        <p:nvSpPr>
          <p:cNvPr id="3" name="Text Placeholder 2"/>
          <p:cNvSpPr>
            <a:spLocks noGrp="1"/>
          </p:cNvSpPr>
          <p:nvPr>
            <p:ph type="body" sz="quarter" idx="10"/>
          </p:nvPr>
        </p:nvSpPr>
        <p:spPr>
          <a:xfrm>
            <a:off x="711200" y="1261156"/>
            <a:ext cx="10871200" cy="5292044"/>
          </a:xfrm>
        </p:spPr>
        <p:txBody>
          <a:bodyPr/>
          <a:lstStyle/>
          <a:p>
            <a:pPr marL="0" indent="0">
              <a:buNone/>
            </a:pPr>
            <a:r>
              <a:rPr lang="en-US" sz="2400" dirty="0"/>
              <a:t>The Scope of Work Template is intended to be completed electronically, saved and uploaded to your CFP Application.</a:t>
            </a:r>
          </a:p>
          <a:p>
            <a:pPr marL="0" indent="0">
              <a:buNone/>
            </a:pPr>
            <a:endParaRPr lang="en-US" sz="800" dirty="0"/>
          </a:p>
          <a:p>
            <a:pPr marL="0" indent="0">
              <a:buNone/>
            </a:pPr>
            <a:r>
              <a:rPr lang="en-US" sz="2400" dirty="0"/>
              <a:t>Though it is available as a Microsoft Word Document, we recognize that many schools are Google schools, and it is easily utilized in Google Docs too. If you are uploading Google Docs files or linking to Google Docs within your Scope of Work, please note that we will be unable to open Google Docs per AOE policy.</a:t>
            </a:r>
          </a:p>
          <a:p>
            <a:pPr marL="0" indent="0">
              <a:buNone/>
            </a:pPr>
            <a:endParaRPr lang="en-US" sz="800" dirty="0"/>
          </a:p>
          <a:p>
            <a:pPr marL="0" indent="0" algn="ctr">
              <a:buNone/>
            </a:pPr>
            <a:r>
              <a:rPr lang="en-US" sz="2400" dirty="0"/>
              <a:t>When uploading </a:t>
            </a:r>
            <a:r>
              <a:rPr lang="en-US" sz="2400" i="1" dirty="0"/>
              <a:t>any</a:t>
            </a:r>
            <a:r>
              <a:rPr lang="en-US" sz="2400" dirty="0"/>
              <a:t> documentation to your CFP Application, please name uploaded files to clearly identify the investment they are supporting</a:t>
            </a:r>
          </a:p>
          <a:p>
            <a:pPr marL="0" indent="0" algn="ctr">
              <a:buNone/>
            </a:pPr>
            <a:r>
              <a:rPr lang="en-US" sz="2400" dirty="0"/>
              <a:t>(i.e. Investment 25 – Scope of Work.docx)</a:t>
            </a:r>
          </a:p>
          <a:p>
            <a:pPr marL="0" indent="0" algn="ctr">
              <a:buNone/>
            </a:pPr>
            <a:endParaRPr lang="en-US" sz="500" dirty="0"/>
          </a:p>
          <a:p>
            <a:pPr marL="0" indent="0" algn="ctr">
              <a:buNone/>
            </a:pPr>
            <a:r>
              <a:rPr lang="en-US" sz="1800" dirty="0"/>
              <a:t>This will allow us to easily identify what Investment the documentation belongs to, and will speed up the application review process.</a:t>
            </a:r>
          </a:p>
          <a:p>
            <a:pPr marL="0" indent="0">
              <a:buNone/>
            </a:pPr>
            <a:endParaRPr lang="en-US" sz="2400" dirty="0"/>
          </a:p>
        </p:txBody>
      </p:sp>
    </p:spTree>
    <p:extLst>
      <p:ext uri="{BB962C8B-B14F-4D97-AF65-F5344CB8AC3E}">
        <p14:creationId xmlns:p14="http://schemas.microsoft.com/office/powerpoint/2010/main" val="411540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The Template</a:t>
            </a:r>
          </a:p>
        </p:txBody>
      </p:sp>
      <p:pic>
        <p:nvPicPr>
          <p:cNvPr id="5" name="Picture 4" descr="Screenshot of Page 1 of Scope of Work Template">
            <a:extLst>
              <a:ext uri="{FF2B5EF4-FFF2-40B4-BE49-F238E27FC236}">
                <a16:creationId xmlns:a16="http://schemas.microsoft.com/office/drawing/2014/main" id="{2B3C3C34-07B3-48D0-B66C-6363C24B75EA}"/>
              </a:ext>
            </a:extLst>
          </p:cNvPr>
          <p:cNvPicPr>
            <a:picLocks noChangeAspect="1"/>
          </p:cNvPicPr>
          <p:nvPr/>
        </p:nvPicPr>
        <p:blipFill rotWithShape="1">
          <a:blip r:embed="rId2"/>
          <a:srcRect t="384" b="2112"/>
          <a:stretch/>
        </p:blipFill>
        <p:spPr>
          <a:xfrm>
            <a:off x="417816" y="1141682"/>
            <a:ext cx="4054867" cy="5144529"/>
          </a:xfrm>
          <a:prstGeom prst="rect">
            <a:avLst/>
          </a:prstGeom>
        </p:spPr>
      </p:pic>
      <p:pic>
        <p:nvPicPr>
          <p:cNvPr id="6" name="Picture 5" descr="Screenshot of Page 2 of Scope of Work Template">
            <a:extLst>
              <a:ext uri="{FF2B5EF4-FFF2-40B4-BE49-F238E27FC236}">
                <a16:creationId xmlns:a16="http://schemas.microsoft.com/office/drawing/2014/main" id="{61BA8658-DD84-476C-92F0-BA6653466AD1}"/>
              </a:ext>
            </a:extLst>
          </p:cNvPr>
          <p:cNvPicPr>
            <a:picLocks noChangeAspect="1"/>
          </p:cNvPicPr>
          <p:nvPr/>
        </p:nvPicPr>
        <p:blipFill>
          <a:blip r:embed="rId3"/>
          <a:stretch>
            <a:fillRect/>
          </a:stretch>
        </p:blipFill>
        <p:spPr>
          <a:xfrm>
            <a:off x="4392914" y="1253645"/>
            <a:ext cx="3960972" cy="5144529"/>
          </a:xfrm>
          <a:prstGeom prst="rect">
            <a:avLst/>
          </a:prstGeom>
        </p:spPr>
      </p:pic>
      <p:sp>
        <p:nvSpPr>
          <p:cNvPr id="3" name="TextBox 2">
            <a:extLst>
              <a:ext uri="{FF2B5EF4-FFF2-40B4-BE49-F238E27FC236}">
                <a16:creationId xmlns:a16="http://schemas.microsoft.com/office/drawing/2014/main" id="{9D8311FE-CBA7-42B7-91D0-00C1917AE84C}"/>
              </a:ext>
            </a:extLst>
          </p:cNvPr>
          <p:cNvSpPr txBox="1"/>
          <p:nvPr/>
        </p:nvSpPr>
        <p:spPr>
          <a:xfrm>
            <a:off x="8445357" y="1438384"/>
            <a:ext cx="3411021" cy="4616648"/>
          </a:xfrm>
          <a:prstGeom prst="rect">
            <a:avLst/>
          </a:prstGeom>
          <a:noFill/>
        </p:spPr>
        <p:txBody>
          <a:bodyPr wrap="square" rtlCol="0">
            <a:spAutoFit/>
          </a:bodyPr>
          <a:lstStyle/>
          <a:p>
            <a:r>
              <a:rPr lang="en-US" sz="2100" dirty="0"/>
              <a:t>Please see the “Writing Approvable Investments” webinar and related materials on the CFP website at </a:t>
            </a:r>
            <a:r>
              <a:rPr lang="en-US" sz="2100" dirty="0">
                <a:hlinkClick r:id="rId4"/>
              </a:rPr>
              <a:t>https://education.vermont.gov/student-support/federal-programs/consolidated-federal-programs</a:t>
            </a:r>
            <a:r>
              <a:rPr lang="en-US" sz="2100" dirty="0"/>
              <a:t> for a more detailed and step-by-step guide to completing the Scope of Work Template.</a:t>
            </a:r>
          </a:p>
        </p:txBody>
      </p:sp>
    </p:spTree>
    <p:extLst>
      <p:ext uri="{BB962C8B-B14F-4D97-AF65-F5344CB8AC3E}">
        <p14:creationId xmlns:p14="http://schemas.microsoft.com/office/powerpoint/2010/main" val="113730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But I Don’t Want to Complete MORE Paperwork!</a:t>
            </a:r>
          </a:p>
        </p:txBody>
      </p:sp>
      <p:sp>
        <p:nvSpPr>
          <p:cNvPr id="3" name="Text Placeholder 2"/>
          <p:cNvSpPr>
            <a:spLocks noGrp="1"/>
          </p:cNvSpPr>
          <p:nvPr>
            <p:ph type="body" sz="quarter" idx="10"/>
          </p:nvPr>
        </p:nvSpPr>
        <p:spPr>
          <a:xfrm>
            <a:off x="479502" y="1447801"/>
            <a:ext cx="11262732" cy="4941848"/>
          </a:xfrm>
        </p:spPr>
        <p:txBody>
          <a:bodyPr/>
          <a:lstStyle/>
          <a:p>
            <a:pPr marL="0" indent="0">
              <a:buNone/>
            </a:pPr>
            <a:r>
              <a:rPr lang="en-US" sz="2400" dirty="0"/>
              <a:t>While providing a Scope of Work is </a:t>
            </a:r>
            <a:r>
              <a:rPr lang="en-US" sz="2400" b="1" u="sng" dirty="0"/>
              <a:t>mandatory</a:t>
            </a:r>
            <a:r>
              <a:rPr lang="en-US" sz="2400" dirty="0"/>
              <a:t> for investments that exceed Fair Market Value (or when requested by a CFP Team Member to determine approvability of an investment), the use of the Scope of Work Template is </a:t>
            </a:r>
            <a:r>
              <a:rPr lang="en-US" sz="2400" i="1" dirty="0"/>
              <a:t>optional</a:t>
            </a:r>
            <a:r>
              <a:rPr lang="en-US" sz="2400" dirty="0"/>
              <a:t> and intended as a tool to help you provide us the necessary information. </a:t>
            </a:r>
          </a:p>
          <a:p>
            <a:pPr marL="0" indent="0">
              <a:buNone/>
            </a:pPr>
            <a:endParaRPr lang="en-US" sz="2400" dirty="0"/>
          </a:p>
          <a:p>
            <a:pPr marL="0" indent="0">
              <a:buNone/>
            </a:pPr>
            <a:r>
              <a:rPr lang="en-US" sz="2400" dirty="0"/>
              <a:t>If you are providing another format of a Scope of Work, it must contain all of the same information requested on the Scope of Work Template and it must be all within </a:t>
            </a:r>
            <a:r>
              <a:rPr lang="en-US" sz="2400" b="1" u="sng" dirty="0"/>
              <a:t>one</a:t>
            </a:r>
            <a:r>
              <a:rPr lang="en-US" sz="2400" dirty="0"/>
              <a:t> document. </a:t>
            </a:r>
          </a:p>
          <a:p>
            <a:pPr marL="0" indent="0">
              <a:buNone/>
            </a:pPr>
            <a:endParaRPr lang="en-US" sz="2400" dirty="0"/>
          </a:p>
          <a:p>
            <a:pPr marL="0" indent="0" algn="ctr">
              <a:buNone/>
            </a:pPr>
            <a:r>
              <a:rPr lang="en-US" sz="2400" dirty="0"/>
              <a:t>Simply uploading a course/workshop description, printouts of information from websites, etc. or uploading multiple attachments will not be accepted.</a:t>
            </a:r>
          </a:p>
        </p:txBody>
      </p:sp>
    </p:spTree>
    <p:extLst>
      <p:ext uri="{BB962C8B-B14F-4D97-AF65-F5344CB8AC3E}">
        <p14:creationId xmlns:p14="http://schemas.microsoft.com/office/powerpoint/2010/main" val="215812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latin typeface="Franklin Gothic Demi" panose="020B0703020102020204" pitchFamily="34" charset="0"/>
              </a:rPr>
              <a:t>Wrapping Up</a:t>
            </a:r>
            <a:endParaRPr lang="en-US" sz="6000" i="1" dirty="0">
              <a:latin typeface="Franklin Gothic Demi" panose="020B0703020102020204" pitchFamily="34" charset="0"/>
            </a:endParaRPr>
          </a:p>
        </p:txBody>
      </p:sp>
    </p:spTree>
    <p:extLst>
      <p:ext uri="{BB962C8B-B14F-4D97-AF65-F5344CB8AC3E}">
        <p14:creationId xmlns:p14="http://schemas.microsoft.com/office/powerpoint/2010/main" val="1573055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Approvability At-a-Glance</a:t>
            </a:r>
          </a:p>
        </p:txBody>
      </p:sp>
      <p:sp>
        <p:nvSpPr>
          <p:cNvPr id="3" name="Text Placeholder 2"/>
          <p:cNvSpPr>
            <a:spLocks noGrp="1"/>
          </p:cNvSpPr>
          <p:nvPr>
            <p:ph type="body" sz="quarter" idx="10"/>
          </p:nvPr>
        </p:nvSpPr>
        <p:spPr>
          <a:xfrm>
            <a:off x="711200" y="1600200"/>
            <a:ext cx="10871200" cy="2759927"/>
          </a:xfrm>
        </p:spPr>
        <p:txBody>
          <a:bodyPr/>
          <a:lstStyle/>
          <a:p>
            <a:pPr marL="0" indent="0">
              <a:buNone/>
            </a:pPr>
            <a:r>
              <a:rPr lang="en-US" sz="2400" dirty="0"/>
              <a:t>Remember that in order to be approvable, the CFP Team must be able to determine that the investment is:</a:t>
            </a:r>
          </a:p>
          <a:p>
            <a:r>
              <a:rPr lang="en-US" sz="2400" dirty="0"/>
              <a:t>Reasonable</a:t>
            </a:r>
          </a:p>
          <a:p>
            <a:r>
              <a:rPr lang="en-US" sz="2400" dirty="0"/>
              <a:t>Necessary</a:t>
            </a:r>
          </a:p>
          <a:p>
            <a:r>
              <a:rPr lang="en-US" sz="2400" dirty="0"/>
              <a:t>Allowable</a:t>
            </a:r>
          </a:p>
          <a:p>
            <a:r>
              <a:rPr lang="en-US" sz="2400" dirty="0"/>
              <a:t>Allocable</a:t>
            </a:r>
          </a:p>
          <a:p>
            <a:pPr algn="ctr"/>
            <a:endParaRPr lang="en-US" sz="2400" dirty="0"/>
          </a:p>
          <a:p>
            <a:pPr marL="0" indent="0">
              <a:buNone/>
            </a:pPr>
            <a:endParaRPr lang="en-US" sz="2400" dirty="0"/>
          </a:p>
        </p:txBody>
      </p:sp>
      <p:pic>
        <p:nvPicPr>
          <p:cNvPr id="5" name="Picture 4" descr="Unsure smiley face">
            <a:extLst>
              <a:ext uri="{FF2B5EF4-FFF2-40B4-BE49-F238E27FC236}">
                <a16:creationId xmlns:a16="http://schemas.microsoft.com/office/drawing/2014/main" id="{73852C22-50B9-41F6-BD26-90B304CCE2C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928517" y="2261838"/>
            <a:ext cx="3741931" cy="3741931"/>
          </a:xfrm>
          <a:prstGeom prst="rect">
            <a:avLst/>
          </a:prstGeom>
        </p:spPr>
      </p:pic>
      <p:pic>
        <p:nvPicPr>
          <p:cNvPr id="8" name="Picture 7" descr="Happy smiley face with a lightbulb above its head, appearing excited and like it has an idea">
            <a:extLst>
              <a:ext uri="{FF2B5EF4-FFF2-40B4-BE49-F238E27FC236}">
                <a16:creationId xmlns:a16="http://schemas.microsoft.com/office/drawing/2014/main" id="{65F7404A-4DB3-46A8-B2D6-1013B43C04E5}"/>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130051" y="2017808"/>
            <a:ext cx="3338861" cy="4080830"/>
          </a:xfrm>
          <a:prstGeom prst="rect">
            <a:avLst/>
          </a:prstGeom>
        </p:spPr>
      </p:pic>
    </p:spTree>
    <p:extLst>
      <p:ext uri="{BB962C8B-B14F-4D97-AF65-F5344CB8AC3E}">
        <p14:creationId xmlns:p14="http://schemas.microsoft.com/office/powerpoint/2010/main" val="198304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Scopes of Work At-a-Glance</a:t>
            </a:r>
          </a:p>
        </p:txBody>
      </p:sp>
      <p:sp>
        <p:nvSpPr>
          <p:cNvPr id="3" name="Text Placeholder 2"/>
          <p:cNvSpPr>
            <a:spLocks noGrp="1"/>
          </p:cNvSpPr>
          <p:nvPr>
            <p:ph type="body" sz="quarter" idx="10"/>
          </p:nvPr>
        </p:nvSpPr>
        <p:spPr>
          <a:xfrm>
            <a:off x="711200" y="1203592"/>
            <a:ext cx="10871200" cy="4953000"/>
          </a:xfrm>
        </p:spPr>
        <p:txBody>
          <a:bodyPr/>
          <a:lstStyle/>
          <a:p>
            <a:r>
              <a:rPr lang="en-US" sz="2400" dirty="0"/>
              <a:t>Scopes of Work are </a:t>
            </a:r>
            <a:r>
              <a:rPr lang="en-US" sz="2400" b="1" u="sng" dirty="0"/>
              <a:t>mandatory</a:t>
            </a:r>
            <a:r>
              <a:rPr lang="en-US" sz="2400" dirty="0"/>
              <a:t> for any investment that exceeds Fair Market Value</a:t>
            </a:r>
          </a:p>
          <a:p>
            <a:pPr lvl="1"/>
            <a:r>
              <a:rPr lang="en-US" sz="2400" dirty="0"/>
              <a:t>$2,000/day or $250/hour (pro-rated) for consultants</a:t>
            </a:r>
          </a:p>
          <a:p>
            <a:r>
              <a:rPr lang="en-US" sz="2400" dirty="0"/>
              <a:t>A Scope of Work may be requested by a CFP Team Member if additional information is needed about </a:t>
            </a:r>
            <a:r>
              <a:rPr lang="en-US" sz="2400"/>
              <a:t>your investment for review </a:t>
            </a:r>
            <a:r>
              <a:rPr lang="en-US" sz="2400" dirty="0"/>
              <a:t>even if it does not exceed </a:t>
            </a:r>
            <a:r>
              <a:rPr lang="en-US" sz="2400"/>
              <a:t>Fair Market Value</a:t>
            </a:r>
            <a:endParaRPr lang="en-US" sz="2400" dirty="0"/>
          </a:p>
        </p:txBody>
      </p:sp>
    </p:spTree>
    <p:extLst>
      <p:ext uri="{BB962C8B-B14F-4D97-AF65-F5344CB8AC3E}">
        <p14:creationId xmlns:p14="http://schemas.microsoft.com/office/powerpoint/2010/main" val="332909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Scopes of Work At-a-Glance (cont.)</a:t>
            </a:r>
          </a:p>
        </p:txBody>
      </p:sp>
      <p:sp>
        <p:nvSpPr>
          <p:cNvPr id="3" name="Text Placeholder 2"/>
          <p:cNvSpPr>
            <a:spLocks noGrp="1"/>
          </p:cNvSpPr>
          <p:nvPr>
            <p:ph type="body" sz="quarter" idx="10"/>
          </p:nvPr>
        </p:nvSpPr>
        <p:spPr>
          <a:xfrm>
            <a:off x="711200" y="1501049"/>
            <a:ext cx="10871200" cy="4953000"/>
          </a:xfrm>
        </p:spPr>
        <p:txBody>
          <a:bodyPr/>
          <a:lstStyle/>
          <a:p>
            <a:r>
              <a:rPr lang="en-US" sz="2400" dirty="0"/>
              <a:t>You may use the provided </a:t>
            </a:r>
            <a:r>
              <a:rPr lang="en-US" sz="2400" u="sng" dirty="0"/>
              <a:t>Scope of Work Template</a:t>
            </a:r>
            <a:r>
              <a:rPr lang="en-US" sz="2400" dirty="0"/>
              <a:t> or another document for your Scope of Work</a:t>
            </a:r>
          </a:p>
          <a:p>
            <a:pPr lvl="1"/>
            <a:r>
              <a:rPr lang="en-US" sz="2000" dirty="0"/>
              <a:t>Must be uploaded to the CFP Application and given a file name that clearly indicates which investment it belongs to – i.e. “Investment 25 – Scope of Work.docx”</a:t>
            </a:r>
          </a:p>
          <a:p>
            <a:pPr lvl="1"/>
            <a:r>
              <a:rPr lang="en-US" sz="2000" dirty="0"/>
              <a:t>If not using the </a:t>
            </a:r>
            <a:r>
              <a:rPr lang="en-US" sz="2000" u="sng" dirty="0"/>
              <a:t>Scope of Work Template</a:t>
            </a:r>
            <a:r>
              <a:rPr lang="en-US" sz="2000" dirty="0"/>
              <a:t>, remember your submitted document must:</a:t>
            </a:r>
          </a:p>
          <a:p>
            <a:pPr lvl="2"/>
            <a:r>
              <a:rPr lang="en-US" sz="2000" dirty="0"/>
              <a:t>Be a single document</a:t>
            </a:r>
          </a:p>
          <a:p>
            <a:pPr lvl="2"/>
            <a:r>
              <a:rPr lang="en-US" sz="2000" dirty="0"/>
              <a:t>Contain all of the same information requested on the Template</a:t>
            </a:r>
          </a:p>
          <a:p>
            <a:pPr lvl="1"/>
            <a:r>
              <a:rPr lang="en-US" sz="2400" dirty="0"/>
              <a:t>Be sure to include “Supporting Documentation attached” in your Investment Description so your Scope of Work does not get overlooked during review.</a:t>
            </a:r>
          </a:p>
          <a:p>
            <a:pPr lvl="1"/>
            <a:endParaRPr lang="en-US" sz="2000" dirty="0"/>
          </a:p>
        </p:txBody>
      </p:sp>
    </p:spTree>
    <p:extLst>
      <p:ext uri="{BB962C8B-B14F-4D97-AF65-F5344CB8AC3E}">
        <p14:creationId xmlns:p14="http://schemas.microsoft.com/office/powerpoint/2010/main" val="239145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Remember…</a:t>
            </a:r>
          </a:p>
        </p:txBody>
      </p:sp>
      <p:sp>
        <p:nvSpPr>
          <p:cNvPr id="3" name="Text Placeholder 2"/>
          <p:cNvSpPr>
            <a:spLocks noGrp="1"/>
          </p:cNvSpPr>
          <p:nvPr>
            <p:ph type="body" sz="quarter" idx="10"/>
          </p:nvPr>
        </p:nvSpPr>
        <p:spPr>
          <a:xfrm>
            <a:off x="711200" y="1221061"/>
            <a:ext cx="10871200" cy="2893741"/>
          </a:xfrm>
        </p:spPr>
        <p:txBody>
          <a:bodyPr/>
          <a:lstStyle/>
          <a:p>
            <a:pPr marL="0" indent="0" algn="ctr">
              <a:buNone/>
            </a:pPr>
            <a:r>
              <a:rPr lang="en-US" sz="2400" b="1" dirty="0"/>
              <a:t>The CFP Team is here to help you – don’t be afraid to ask questions!</a:t>
            </a:r>
          </a:p>
          <a:p>
            <a:pPr marL="0" indent="0" algn="ctr">
              <a:buNone/>
            </a:pPr>
            <a:r>
              <a:rPr lang="en-US" sz="2400" b="1" dirty="0"/>
              <a:t>That is what we are here for!</a:t>
            </a:r>
          </a:p>
          <a:p>
            <a:pPr marL="0" indent="0" algn="ctr">
              <a:buNone/>
            </a:pPr>
            <a:endParaRPr lang="en-US" sz="2400" b="1" dirty="0"/>
          </a:p>
          <a:p>
            <a:pPr marL="0" indent="0" algn="ctr">
              <a:buNone/>
            </a:pPr>
            <a:r>
              <a:rPr lang="en-US" sz="2400" b="1" dirty="0"/>
              <a:t>Help us help you.</a:t>
            </a:r>
          </a:p>
          <a:p>
            <a:pPr marL="0" indent="0" algn="ctr">
              <a:buNone/>
            </a:pPr>
            <a:endParaRPr lang="en-US" sz="2400" b="1" dirty="0"/>
          </a:p>
          <a:p>
            <a:pPr marL="0" indent="0" algn="ctr">
              <a:buNone/>
            </a:pPr>
            <a:r>
              <a:rPr lang="en-US" sz="2400" b="1" dirty="0"/>
              <a:t>We like pressing the “Approve” button!</a:t>
            </a:r>
          </a:p>
          <a:p>
            <a:pPr marL="0" indent="0" algn="ctr">
              <a:buNone/>
            </a:pPr>
            <a:endParaRPr lang="en-US" sz="2400" b="1" dirty="0"/>
          </a:p>
          <a:p>
            <a:pPr marL="0" indent="0" algn="ctr">
              <a:buNone/>
            </a:pPr>
            <a:endParaRPr lang="en-US" sz="2400" b="1" dirty="0"/>
          </a:p>
        </p:txBody>
      </p:sp>
      <p:pic>
        <p:nvPicPr>
          <p:cNvPr id="1026" name="Picture 2" descr="Seal of Approval | Pamper The Camper">
            <a:extLst>
              <a:ext uri="{FF2B5EF4-FFF2-40B4-BE49-F238E27FC236}">
                <a16:creationId xmlns:a16="http://schemas.microsoft.com/office/drawing/2014/main" id="{C2734C85-A4C5-46EE-85EF-A1B00C4878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9137" y="3891778"/>
            <a:ext cx="2593725" cy="2527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85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1026"/>
                                        </p:tgtEl>
                                      </p:cBhvr>
                                    </p:animEffect>
                                    <p:animScale>
                                      <p:cBhvr>
                                        <p:cTn id="27" dur="250" autoRev="1" fill="hold"/>
                                        <p:tgtEl>
                                          <p:spTgt spid="10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A0AD-6E22-4F09-8211-3792AE6E4B52}"/>
              </a:ext>
            </a:extLst>
          </p:cNvPr>
          <p:cNvSpPr>
            <a:spLocks noGrp="1"/>
          </p:cNvSpPr>
          <p:nvPr>
            <p:ph type="title"/>
          </p:nvPr>
        </p:nvSpPr>
        <p:spPr/>
        <p:txBody>
          <a:bodyPr/>
          <a:lstStyle/>
          <a:p>
            <a:r>
              <a:rPr lang="en-US" dirty="0"/>
              <a:t>What can it be used for?</a:t>
            </a:r>
          </a:p>
        </p:txBody>
      </p:sp>
      <p:sp>
        <p:nvSpPr>
          <p:cNvPr id="3" name="Text Placeholder 2">
            <a:extLst>
              <a:ext uri="{FF2B5EF4-FFF2-40B4-BE49-F238E27FC236}">
                <a16:creationId xmlns:a16="http://schemas.microsoft.com/office/drawing/2014/main" id="{430AC5EF-A49B-4C91-BA4A-C2B284C86E60}"/>
              </a:ext>
            </a:extLst>
          </p:cNvPr>
          <p:cNvSpPr>
            <a:spLocks noGrp="1"/>
          </p:cNvSpPr>
          <p:nvPr>
            <p:ph type="body" sz="quarter" idx="10"/>
          </p:nvPr>
        </p:nvSpPr>
        <p:spPr>
          <a:xfrm>
            <a:off x="711200" y="1080425"/>
            <a:ext cx="10871200" cy="4256067"/>
          </a:xfrm>
        </p:spPr>
        <p:txBody>
          <a:bodyPr/>
          <a:lstStyle/>
          <a:p>
            <a:r>
              <a:rPr lang="en-US" sz="2600" dirty="0"/>
              <a:t>Needs- and Evidence-Based Professional Development</a:t>
            </a:r>
          </a:p>
          <a:p>
            <a:pPr lvl="1"/>
            <a:r>
              <a:rPr lang="en-US" sz="2400" dirty="0"/>
              <a:t>Must be supported by Data Inventory</a:t>
            </a:r>
          </a:p>
          <a:p>
            <a:r>
              <a:rPr lang="en-US" sz="2600" dirty="0"/>
              <a:t>Development and Implementation of Teacher Evaluation and Support Systems</a:t>
            </a:r>
          </a:p>
          <a:p>
            <a:r>
              <a:rPr lang="en-US" sz="2600" dirty="0"/>
              <a:t>Induction &amp; Mentoring</a:t>
            </a:r>
          </a:p>
          <a:p>
            <a:pPr lvl="1"/>
            <a:r>
              <a:rPr lang="en-US" sz="2400" dirty="0"/>
              <a:t>Must be in excess of what is required by EQS to avoid supplanting</a:t>
            </a:r>
          </a:p>
          <a:p>
            <a:r>
              <a:rPr lang="en-US" sz="2800" dirty="0"/>
              <a:t>Academic Coaching for Teachers</a:t>
            </a:r>
          </a:p>
          <a:p>
            <a:r>
              <a:rPr lang="en-US" sz="2800" dirty="0"/>
              <a:t>Recruiting and Retaining Effective Educators</a:t>
            </a:r>
          </a:p>
          <a:p>
            <a:r>
              <a:rPr lang="en-US" sz="2800" dirty="0"/>
              <a:t>Supporting Early Learning Educators</a:t>
            </a:r>
          </a:p>
          <a:p>
            <a:r>
              <a:rPr lang="en-US" sz="2800" b="1" dirty="0"/>
              <a:t>Must </a:t>
            </a:r>
            <a:r>
              <a:rPr lang="en-US" sz="2800" b="1" i="1" dirty="0"/>
              <a:t>supplement</a:t>
            </a:r>
            <a:r>
              <a:rPr lang="en-US" sz="2800" b="1" dirty="0"/>
              <a:t>, not </a:t>
            </a:r>
            <a:r>
              <a:rPr lang="en-US" sz="2800" b="1" i="1" dirty="0"/>
              <a:t>supplant</a:t>
            </a:r>
            <a:endParaRPr lang="en-US" sz="2800" b="1" dirty="0"/>
          </a:p>
          <a:p>
            <a:endParaRPr lang="en-US" dirty="0"/>
          </a:p>
          <a:p>
            <a:endParaRPr lang="en-US" dirty="0"/>
          </a:p>
        </p:txBody>
      </p:sp>
      <p:sp>
        <p:nvSpPr>
          <p:cNvPr id="4" name="TextBox 3">
            <a:extLst>
              <a:ext uri="{FF2B5EF4-FFF2-40B4-BE49-F238E27FC236}">
                <a16:creationId xmlns:a16="http://schemas.microsoft.com/office/drawing/2014/main" id="{2F30C1D7-C691-40D2-A1C4-7CD7C1C7612A}"/>
              </a:ext>
            </a:extLst>
          </p:cNvPr>
          <p:cNvSpPr txBox="1"/>
          <p:nvPr/>
        </p:nvSpPr>
        <p:spPr>
          <a:xfrm>
            <a:off x="609600" y="5899844"/>
            <a:ext cx="10972800" cy="646331"/>
          </a:xfrm>
          <a:prstGeom prst="rect">
            <a:avLst/>
          </a:prstGeom>
          <a:noFill/>
        </p:spPr>
        <p:txBody>
          <a:bodyPr wrap="square" rtlCol="0">
            <a:spAutoFit/>
          </a:bodyPr>
          <a:lstStyle/>
          <a:p>
            <a:r>
              <a:rPr lang="en-US" dirty="0"/>
              <a:t>For more information, check out the Title IIA Allowable Uses document available on the CFP website and the Title IIA Non-Regulatory Guidance published by the USDOE.</a:t>
            </a:r>
          </a:p>
        </p:txBody>
      </p:sp>
    </p:spTree>
    <p:extLst>
      <p:ext uri="{BB962C8B-B14F-4D97-AF65-F5344CB8AC3E}">
        <p14:creationId xmlns:p14="http://schemas.microsoft.com/office/powerpoint/2010/main" val="377644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Important Documents</a:t>
            </a:r>
          </a:p>
        </p:txBody>
      </p:sp>
      <p:sp>
        <p:nvSpPr>
          <p:cNvPr id="8" name="Text Placeholder 2">
            <a:extLst>
              <a:ext uri="{FF2B5EF4-FFF2-40B4-BE49-F238E27FC236}">
                <a16:creationId xmlns:a16="http://schemas.microsoft.com/office/drawing/2014/main" id="{1B5458F9-B5FD-40A0-90CB-A980B977E07F}"/>
              </a:ext>
            </a:extLst>
          </p:cNvPr>
          <p:cNvSpPr>
            <a:spLocks noGrp="1"/>
          </p:cNvSpPr>
          <p:nvPr>
            <p:ph type="body" sz="quarter" idx="10"/>
          </p:nvPr>
        </p:nvSpPr>
        <p:spPr>
          <a:xfrm>
            <a:off x="609600" y="4695286"/>
            <a:ext cx="11174858" cy="1464067"/>
          </a:xfrm>
        </p:spPr>
        <p:txBody>
          <a:bodyPr/>
          <a:lstStyle/>
          <a:p>
            <a:pPr marL="0" indent="0" algn="ctr">
              <a:buNone/>
            </a:pPr>
            <a:r>
              <a:rPr lang="en-US" sz="2400" dirty="0"/>
              <a:t>All CFP documents, including those listed here, can be found on our website:</a:t>
            </a:r>
          </a:p>
          <a:p>
            <a:pPr marL="0" indent="0" algn="ctr">
              <a:buNone/>
            </a:pPr>
            <a:r>
              <a:rPr lang="en-US" sz="2400" dirty="0">
                <a:hlinkClick r:id="rId2"/>
              </a:rPr>
              <a:t>https://education.vermont.gov/student-support/federal-programs/consolidated-federal-programs</a:t>
            </a:r>
            <a:endParaRPr lang="en-US" sz="2400" dirty="0"/>
          </a:p>
        </p:txBody>
      </p:sp>
      <p:sp>
        <p:nvSpPr>
          <p:cNvPr id="9" name="TextBox 8">
            <a:extLst>
              <a:ext uri="{FF2B5EF4-FFF2-40B4-BE49-F238E27FC236}">
                <a16:creationId xmlns:a16="http://schemas.microsoft.com/office/drawing/2014/main" id="{26062F9F-47A5-4072-B4F4-772B353B63A2}"/>
              </a:ext>
            </a:extLst>
          </p:cNvPr>
          <p:cNvSpPr txBox="1"/>
          <p:nvPr/>
        </p:nvSpPr>
        <p:spPr>
          <a:xfrm>
            <a:off x="609600" y="1486207"/>
            <a:ext cx="5688458" cy="2215991"/>
          </a:xfrm>
          <a:prstGeom prst="rect">
            <a:avLst/>
          </a:prstGeom>
          <a:noFill/>
        </p:spPr>
        <p:txBody>
          <a:bodyPr wrap="square" rtlCol="0">
            <a:spAutoFit/>
          </a:bodyPr>
          <a:lstStyle/>
          <a:p>
            <a:pPr marL="0" indent="0">
              <a:buFont typeface="Arial" panose="020B0604020202020204" pitchFamily="34" charset="0"/>
              <a:buNone/>
            </a:pPr>
            <a:r>
              <a:rPr lang="en-US" sz="2400" b="1" dirty="0"/>
              <a:t>Reference Documents</a:t>
            </a:r>
          </a:p>
          <a:p>
            <a:pPr marL="342900" indent="-342900">
              <a:buFont typeface="Arial" panose="020B0604020202020204" pitchFamily="34" charset="0"/>
              <a:buChar char="•"/>
            </a:pPr>
            <a:r>
              <a:rPr lang="en-US" sz="2400" dirty="0"/>
              <a:t>Writing Approvable CFP Investments</a:t>
            </a:r>
          </a:p>
          <a:p>
            <a:pPr marL="342900" indent="-342900">
              <a:buFont typeface="Arial" panose="020B0604020202020204" pitchFamily="34" charset="0"/>
              <a:buChar char="•"/>
            </a:pPr>
            <a:r>
              <a:rPr lang="en-US" sz="2400"/>
              <a:t>Webinar Recording: </a:t>
            </a:r>
            <a:r>
              <a:rPr lang="en-US" sz="2400" dirty="0"/>
              <a:t>Writing Approvable Investments</a:t>
            </a:r>
          </a:p>
          <a:p>
            <a:pPr marL="342900" indent="-342900">
              <a:buFont typeface="Arial" panose="020B0604020202020204" pitchFamily="34" charset="0"/>
              <a:buChar char="•"/>
            </a:pPr>
            <a:r>
              <a:rPr lang="en-US" sz="2400" dirty="0"/>
              <a:t>Schoolwide Program Requirements</a:t>
            </a:r>
          </a:p>
          <a:p>
            <a:endParaRPr lang="en-US" dirty="0"/>
          </a:p>
        </p:txBody>
      </p:sp>
      <p:sp>
        <p:nvSpPr>
          <p:cNvPr id="10" name="TextBox 9">
            <a:extLst>
              <a:ext uri="{FF2B5EF4-FFF2-40B4-BE49-F238E27FC236}">
                <a16:creationId xmlns:a16="http://schemas.microsoft.com/office/drawing/2014/main" id="{8AF4A890-DF2C-4BA9-91D6-FC9A739727FD}"/>
              </a:ext>
            </a:extLst>
          </p:cNvPr>
          <p:cNvSpPr txBox="1"/>
          <p:nvPr/>
        </p:nvSpPr>
        <p:spPr>
          <a:xfrm>
            <a:off x="609600" y="3451103"/>
            <a:ext cx="5606265" cy="1477328"/>
          </a:xfrm>
          <a:prstGeom prst="rect">
            <a:avLst/>
          </a:prstGeom>
          <a:noFill/>
        </p:spPr>
        <p:txBody>
          <a:bodyPr wrap="square" rtlCol="0">
            <a:spAutoFit/>
          </a:bodyPr>
          <a:lstStyle/>
          <a:p>
            <a:pPr lvl="0" fontAlgn="auto">
              <a:spcBef>
                <a:spcPts val="0"/>
              </a:spcBef>
              <a:spcAft>
                <a:spcPts val="0"/>
              </a:spcAft>
              <a:defRPr/>
            </a:pPr>
            <a:r>
              <a:rPr lang="en-US" sz="2400" b="1" dirty="0"/>
              <a:t>Templates</a:t>
            </a:r>
          </a:p>
          <a:p>
            <a:pPr marL="285750" lvl="0" indent="-285750" fontAlgn="auto">
              <a:spcBef>
                <a:spcPts val="0"/>
              </a:spcBef>
              <a:spcAft>
                <a:spcPts val="0"/>
              </a:spcAft>
              <a:buFont typeface="Arial" panose="020B0604020202020204" pitchFamily="34" charset="0"/>
              <a:buChar char="•"/>
              <a:defRPr/>
            </a:pPr>
            <a:r>
              <a:rPr lang="en-US" sz="2400" dirty="0"/>
              <a:t>Scope of Work Template</a:t>
            </a:r>
          </a:p>
          <a:p>
            <a:pPr marL="285750" lvl="0" indent="-285750" fontAlgn="auto">
              <a:spcBef>
                <a:spcPts val="0"/>
              </a:spcBef>
              <a:spcAft>
                <a:spcPts val="0"/>
              </a:spcAft>
              <a:buFont typeface="Arial" panose="020B0604020202020204" pitchFamily="34" charset="0"/>
              <a:buChar char="•"/>
              <a:defRPr/>
            </a:pPr>
            <a:r>
              <a:rPr lang="en-US" sz="2400" dirty="0"/>
              <a:t>Data Inventory</a:t>
            </a:r>
          </a:p>
          <a:p>
            <a:endParaRPr lang="en-US" dirty="0"/>
          </a:p>
        </p:txBody>
      </p:sp>
      <p:sp>
        <p:nvSpPr>
          <p:cNvPr id="12" name="TextBox 11">
            <a:extLst>
              <a:ext uri="{FF2B5EF4-FFF2-40B4-BE49-F238E27FC236}">
                <a16:creationId xmlns:a16="http://schemas.microsoft.com/office/drawing/2014/main" id="{9C7F491B-2E20-464B-8E3A-7C80C3C3F36C}"/>
              </a:ext>
            </a:extLst>
          </p:cNvPr>
          <p:cNvSpPr txBox="1"/>
          <p:nvPr/>
        </p:nvSpPr>
        <p:spPr>
          <a:xfrm>
            <a:off x="6298058" y="1447800"/>
            <a:ext cx="5486400" cy="3323987"/>
          </a:xfrm>
          <a:prstGeom prst="rect">
            <a:avLst/>
          </a:prstGeom>
          <a:noFill/>
        </p:spPr>
        <p:txBody>
          <a:bodyPr wrap="square" rtlCol="0">
            <a:spAutoFit/>
          </a:bodyPr>
          <a:lstStyle/>
          <a:p>
            <a:r>
              <a:rPr lang="en-US" sz="2400" b="1" dirty="0"/>
              <a:t>Allowable Use Documents</a:t>
            </a:r>
          </a:p>
          <a:p>
            <a:pPr marL="342900" indent="-342900">
              <a:buFont typeface="Arial" panose="020B0604020202020204" pitchFamily="34" charset="0"/>
              <a:buChar char="•"/>
            </a:pPr>
            <a:r>
              <a:rPr lang="en-US" sz="2400" dirty="0"/>
              <a:t>Title IA</a:t>
            </a:r>
          </a:p>
          <a:p>
            <a:pPr marL="342900" indent="-342900">
              <a:buFont typeface="Arial" panose="020B0604020202020204" pitchFamily="34" charset="0"/>
              <a:buChar char="•"/>
            </a:pPr>
            <a:r>
              <a:rPr lang="en-US" sz="2400" dirty="0"/>
              <a:t>Title IIA</a:t>
            </a:r>
          </a:p>
          <a:p>
            <a:pPr marL="342900" indent="-342900">
              <a:buFont typeface="Arial" panose="020B0604020202020204" pitchFamily="34" charset="0"/>
              <a:buChar char="•"/>
            </a:pPr>
            <a:r>
              <a:rPr lang="en-US" sz="2400" dirty="0"/>
              <a:t>Title IIIA</a:t>
            </a:r>
          </a:p>
          <a:p>
            <a:pPr marL="342900" indent="-342900">
              <a:buFont typeface="Arial" panose="020B0604020202020204" pitchFamily="34" charset="0"/>
              <a:buChar char="•"/>
            </a:pPr>
            <a:r>
              <a:rPr lang="en-US" sz="2400" dirty="0"/>
              <a:t>Title IVA</a:t>
            </a:r>
          </a:p>
          <a:p>
            <a:pPr marL="342900" indent="-342900">
              <a:buFont typeface="Arial" panose="020B0604020202020204" pitchFamily="34" charset="0"/>
              <a:buChar char="•"/>
            </a:pPr>
            <a:r>
              <a:rPr lang="en-US" sz="2400" dirty="0"/>
              <a:t>McKinney-Vento</a:t>
            </a:r>
          </a:p>
          <a:p>
            <a:pPr marL="342900" indent="-342900">
              <a:buFont typeface="Arial" panose="020B0604020202020204" pitchFamily="34" charset="0"/>
              <a:buChar char="•"/>
            </a:pPr>
            <a:r>
              <a:rPr lang="en-US" sz="2400" dirty="0"/>
              <a:t>Administration</a:t>
            </a:r>
          </a:p>
          <a:p>
            <a:pPr marL="342900" indent="-342900">
              <a:buFont typeface="Arial" panose="020B0604020202020204" pitchFamily="34" charset="0"/>
              <a:buChar char="•"/>
            </a:pPr>
            <a:r>
              <a:rPr lang="en-US" sz="2400" dirty="0"/>
              <a:t>Parent &amp; Family Engagement</a:t>
            </a:r>
          </a:p>
          <a:p>
            <a:endParaRPr lang="en-US" dirty="0"/>
          </a:p>
        </p:txBody>
      </p:sp>
    </p:spTree>
    <p:extLst>
      <p:ext uri="{BB962C8B-B14F-4D97-AF65-F5344CB8AC3E}">
        <p14:creationId xmlns:p14="http://schemas.microsoft.com/office/powerpoint/2010/main" val="78990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Franklin Gothic Demi" panose="020B0703020102020204" pitchFamily="34" charset="0"/>
              </a:rPr>
              <a:t>Questions</a:t>
            </a:r>
          </a:p>
        </p:txBody>
      </p:sp>
      <p:sp>
        <p:nvSpPr>
          <p:cNvPr id="3" name="Text Placeholder 2"/>
          <p:cNvSpPr>
            <a:spLocks noGrp="1"/>
          </p:cNvSpPr>
          <p:nvPr>
            <p:ph type="body" sz="quarter" idx="10"/>
          </p:nvPr>
        </p:nvSpPr>
        <p:spPr>
          <a:xfrm>
            <a:off x="711200" y="1447800"/>
            <a:ext cx="10871200" cy="4343400"/>
          </a:xfrm>
        </p:spPr>
        <p:txBody>
          <a:bodyPr/>
          <a:lstStyle/>
          <a:p>
            <a:pPr marL="0" indent="0">
              <a:buNone/>
            </a:pPr>
            <a:br>
              <a:rPr lang="en-US" dirty="0"/>
            </a:br>
            <a:endParaRPr lang="en-US" dirty="0"/>
          </a:p>
        </p:txBody>
      </p:sp>
      <p:pic>
        <p:nvPicPr>
          <p:cNvPr id="5" name="Picture 4" descr="black question mark icons">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242165" y="2057787"/>
            <a:ext cx="3707670" cy="3707670"/>
          </a:xfrm>
          <a:prstGeom prst="rect">
            <a:avLst/>
          </a:prstGeom>
        </p:spPr>
      </p:pic>
    </p:spTree>
    <p:extLst>
      <p:ext uri="{BB962C8B-B14F-4D97-AF65-F5344CB8AC3E}">
        <p14:creationId xmlns:p14="http://schemas.microsoft.com/office/powerpoint/2010/main" val="3393548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4E6AA-017F-4C2A-A73F-96667E74D545}"/>
              </a:ext>
            </a:extLst>
          </p:cNvPr>
          <p:cNvSpPr>
            <a:spLocks noGrp="1"/>
          </p:cNvSpPr>
          <p:nvPr>
            <p:ph type="title"/>
          </p:nvPr>
        </p:nvSpPr>
        <p:spPr/>
        <p:txBody>
          <a:bodyPr/>
          <a:lstStyle/>
          <a:p>
            <a:r>
              <a:rPr lang="en-US" dirty="0"/>
              <a:t>What staff can use these funds for PD?</a:t>
            </a:r>
          </a:p>
        </p:txBody>
      </p:sp>
      <p:sp>
        <p:nvSpPr>
          <p:cNvPr id="3" name="Text Placeholder 2">
            <a:extLst>
              <a:ext uri="{FF2B5EF4-FFF2-40B4-BE49-F238E27FC236}">
                <a16:creationId xmlns:a16="http://schemas.microsoft.com/office/drawing/2014/main" id="{0CF562D8-E7C9-4F04-8371-6080BF9E5E68}"/>
              </a:ext>
            </a:extLst>
          </p:cNvPr>
          <p:cNvSpPr>
            <a:spLocks noGrp="1"/>
          </p:cNvSpPr>
          <p:nvPr>
            <p:ph type="body" sz="quarter" idx="10"/>
          </p:nvPr>
        </p:nvSpPr>
        <p:spPr/>
        <p:txBody>
          <a:bodyPr/>
          <a:lstStyle/>
          <a:p>
            <a:r>
              <a:rPr lang="en-US" dirty="0"/>
              <a:t>Teachers</a:t>
            </a:r>
          </a:p>
          <a:p>
            <a:r>
              <a:rPr lang="en-US" dirty="0"/>
              <a:t>Principals</a:t>
            </a:r>
          </a:p>
          <a:p>
            <a:r>
              <a:rPr lang="en-US" dirty="0"/>
              <a:t>Instructional Paraprofessionals</a:t>
            </a:r>
          </a:p>
          <a:p>
            <a:r>
              <a:rPr lang="en-US" dirty="0"/>
              <a:t>Academic Coaches*</a:t>
            </a:r>
          </a:p>
          <a:p>
            <a:pPr lvl="1"/>
            <a:r>
              <a:rPr lang="en-US" dirty="0"/>
              <a:t>If salaried employees paid by Title IIA</a:t>
            </a:r>
          </a:p>
          <a:p>
            <a:r>
              <a:rPr lang="en-US" dirty="0"/>
              <a:t>Other School Leaders*</a:t>
            </a:r>
          </a:p>
        </p:txBody>
      </p:sp>
    </p:spTree>
    <p:extLst>
      <p:ext uri="{BB962C8B-B14F-4D97-AF65-F5344CB8AC3E}">
        <p14:creationId xmlns:p14="http://schemas.microsoft.com/office/powerpoint/2010/main" val="45381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8248-DA63-4E19-B875-2F0544626AB0}"/>
              </a:ext>
            </a:extLst>
          </p:cNvPr>
          <p:cNvSpPr>
            <a:spLocks noGrp="1"/>
          </p:cNvSpPr>
          <p:nvPr>
            <p:ph type="title"/>
          </p:nvPr>
        </p:nvSpPr>
        <p:spPr/>
        <p:txBody>
          <a:bodyPr/>
          <a:lstStyle/>
          <a:p>
            <a:r>
              <a:rPr lang="en-US" dirty="0"/>
              <a:t>Who is considered an “Other School Leader”?</a:t>
            </a:r>
          </a:p>
        </p:txBody>
      </p:sp>
      <p:sp>
        <p:nvSpPr>
          <p:cNvPr id="3" name="Text Placeholder 2">
            <a:extLst>
              <a:ext uri="{FF2B5EF4-FFF2-40B4-BE49-F238E27FC236}">
                <a16:creationId xmlns:a16="http://schemas.microsoft.com/office/drawing/2014/main" id="{2A5CA82C-16DD-4969-9502-73CEAE1893AE}"/>
              </a:ext>
            </a:extLst>
          </p:cNvPr>
          <p:cNvSpPr>
            <a:spLocks noGrp="1"/>
          </p:cNvSpPr>
          <p:nvPr>
            <p:ph type="body" sz="quarter" idx="10"/>
          </p:nvPr>
        </p:nvSpPr>
        <p:spPr/>
        <p:txBody>
          <a:bodyPr/>
          <a:lstStyle/>
          <a:p>
            <a:pPr marL="0" indent="0">
              <a:buNone/>
            </a:pPr>
            <a:r>
              <a:rPr lang="en-US" dirty="0"/>
              <a:t>According to ESEA §8101(A)(44):</a:t>
            </a:r>
          </a:p>
          <a:p>
            <a:pPr marL="0" indent="0">
              <a:buNone/>
            </a:pPr>
            <a:r>
              <a:rPr lang="en-US" sz="2600" dirty="0"/>
              <a:t>“The term ‘school leader’ means a principal, assistant principal, or other individual who is—</a:t>
            </a:r>
          </a:p>
          <a:p>
            <a:pPr marL="0" lvl="0" indent="0">
              <a:buNone/>
            </a:pPr>
            <a:r>
              <a:rPr lang="en-US" sz="2600" dirty="0"/>
              <a:t>	(A) an employee or officer of an elementary school or secondary 	school, local education agency, or other entity operating an 	elementary school or secondary school; </a:t>
            </a:r>
            <a:r>
              <a:rPr lang="en-US" sz="2600" b="1" dirty="0"/>
              <a:t>and</a:t>
            </a:r>
          </a:p>
          <a:p>
            <a:pPr marL="0" lvl="0" indent="0">
              <a:buNone/>
            </a:pPr>
            <a:r>
              <a:rPr lang="en-US" sz="2600" dirty="0"/>
              <a:t>	(B) responsible for the daily instructional leadership and 	managerial operations </a:t>
            </a:r>
            <a:r>
              <a:rPr lang="en-US" sz="2600" b="1" dirty="0"/>
              <a:t>in the elementary school or secondary 	school building</a:t>
            </a:r>
            <a:r>
              <a:rPr lang="en-US" sz="2600" dirty="0"/>
              <a:t>.”</a:t>
            </a:r>
          </a:p>
          <a:p>
            <a:pPr marL="0" indent="0">
              <a:buNone/>
            </a:pPr>
            <a:endParaRPr lang="en-US" dirty="0"/>
          </a:p>
        </p:txBody>
      </p:sp>
    </p:spTree>
    <p:extLst>
      <p:ext uri="{BB962C8B-B14F-4D97-AF65-F5344CB8AC3E}">
        <p14:creationId xmlns:p14="http://schemas.microsoft.com/office/powerpoint/2010/main" val="270083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519E-FE67-4BA1-8BA0-B8CA0132AFC9}"/>
              </a:ext>
            </a:extLst>
          </p:cNvPr>
          <p:cNvSpPr>
            <a:spLocks noGrp="1"/>
          </p:cNvSpPr>
          <p:nvPr>
            <p:ph type="title"/>
          </p:nvPr>
        </p:nvSpPr>
        <p:spPr/>
        <p:txBody>
          <a:bodyPr>
            <a:normAutofit fontScale="90000"/>
          </a:bodyPr>
          <a:lstStyle/>
          <a:p>
            <a:r>
              <a:rPr lang="en-US" dirty="0"/>
              <a:t>Purchasing Equipment, Supplies &amp; Materials under IIA</a:t>
            </a:r>
          </a:p>
        </p:txBody>
      </p:sp>
      <p:sp>
        <p:nvSpPr>
          <p:cNvPr id="3" name="Text Placeholder 2">
            <a:extLst>
              <a:ext uri="{FF2B5EF4-FFF2-40B4-BE49-F238E27FC236}">
                <a16:creationId xmlns:a16="http://schemas.microsoft.com/office/drawing/2014/main" id="{3945298C-0518-4D4F-BBFA-9ACEEC67ACBD}"/>
              </a:ext>
            </a:extLst>
          </p:cNvPr>
          <p:cNvSpPr>
            <a:spLocks noGrp="1"/>
          </p:cNvSpPr>
          <p:nvPr>
            <p:ph type="body" sz="quarter" idx="10"/>
          </p:nvPr>
        </p:nvSpPr>
        <p:spPr>
          <a:xfrm>
            <a:off x="711200" y="1600199"/>
            <a:ext cx="10871200" cy="4718407"/>
          </a:xfrm>
        </p:spPr>
        <p:txBody>
          <a:bodyPr/>
          <a:lstStyle/>
          <a:p>
            <a:pPr marL="0" indent="0">
              <a:buNone/>
            </a:pPr>
            <a:r>
              <a:rPr lang="en-US" dirty="0"/>
              <a:t>The </a:t>
            </a:r>
            <a:r>
              <a:rPr lang="en-US" i="1" dirty="0"/>
              <a:t>only</a:t>
            </a:r>
            <a:r>
              <a:rPr lang="en-US" dirty="0"/>
              <a:t> time equipment, supplies &amp; materials may be purchased with IIA funds is if they are necessary to complete a </a:t>
            </a:r>
            <a:r>
              <a:rPr lang="en-US" b="1" dirty="0"/>
              <a:t>Title IIA-funded PD activity</a:t>
            </a:r>
            <a:r>
              <a:rPr lang="en-US" dirty="0"/>
              <a:t>.</a:t>
            </a:r>
          </a:p>
          <a:p>
            <a:pPr marL="0" indent="0">
              <a:buNone/>
            </a:pPr>
            <a:endParaRPr lang="en-US" sz="1000" dirty="0"/>
          </a:p>
          <a:p>
            <a:pPr marL="0" indent="0">
              <a:buNone/>
            </a:pPr>
            <a:r>
              <a:rPr lang="en-US" dirty="0"/>
              <a:t>Some examples of allowable* purchases:</a:t>
            </a:r>
          </a:p>
          <a:p>
            <a:r>
              <a:rPr lang="en-US" sz="2600" dirty="0"/>
              <a:t>Books for a IIA-funded teacher book club</a:t>
            </a:r>
          </a:p>
          <a:p>
            <a:r>
              <a:rPr lang="en-US" sz="2600" dirty="0"/>
              <a:t>Flip charts, markers and folders for a IIA-funded PD activity</a:t>
            </a:r>
          </a:p>
          <a:p>
            <a:r>
              <a:rPr lang="en-US" sz="2600" dirty="0"/>
              <a:t>Required texts for a IIA-funded course</a:t>
            </a:r>
          </a:p>
          <a:p>
            <a:pPr marL="0" indent="0">
              <a:buNone/>
            </a:pPr>
            <a:endParaRPr lang="en-US" sz="1800" dirty="0"/>
          </a:p>
          <a:p>
            <a:pPr marL="0" indent="0">
              <a:buNone/>
            </a:pPr>
            <a:r>
              <a:rPr lang="en-US" sz="1800" dirty="0"/>
              <a:t>*Allowability is always dependent on a number of factors; an investment is not automatically allowable simply because it was allowed in the past.</a:t>
            </a:r>
          </a:p>
        </p:txBody>
      </p:sp>
    </p:spTree>
    <p:extLst>
      <p:ext uri="{BB962C8B-B14F-4D97-AF65-F5344CB8AC3E}">
        <p14:creationId xmlns:p14="http://schemas.microsoft.com/office/powerpoint/2010/main" val="409390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519E-FE67-4BA1-8BA0-B8CA0132AFC9}"/>
              </a:ext>
            </a:extLst>
          </p:cNvPr>
          <p:cNvSpPr>
            <a:spLocks noGrp="1"/>
          </p:cNvSpPr>
          <p:nvPr>
            <p:ph type="title"/>
          </p:nvPr>
        </p:nvSpPr>
        <p:spPr/>
        <p:txBody>
          <a:bodyPr>
            <a:normAutofit/>
          </a:bodyPr>
          <a:lstStyle/>
          <a:p>
            <a:r>
              <a:rPr lang="en-US" sz="3200" dirty="0"/>
              <a:t>Purchasing Equipment, Supplies &amp; Materials under IIA (cont. 1)</a:t>
            </a:r>
          </a:p>
        </p:txBody>
      </p:sp>
      <p:sp>
        <p:nvSpPr>
          <p:cNvPr id="3" name="Text Placeholder 2">
            <a:extLst>
              <a:ext uri="{FF2B5EF4-FFF2-40B4-BE49-F238E27FC236}">
                <a16:creationId xmlns:a16="http://schemas.microsoft.com/office/drawing/2014/main" id="{3945298C-0518-4D4F-BBFA-9ACEEC67ACBD}"/>
              </a:ext>
            </a:extLst>
          </p:cNvPr>
          <p:cNvSpPr>
            <a:spLocks noGrp="1"/>
          </p:cNvSpPr>
          <p:nvPr>
            <p:ph type="body" sz="quarter" idx="10"/>
          </p:nvPr>
        </p:nvSpPr>
        <p:spPr>
          <a:xfrm>
            <a:off x="711200" y="1600199"/>
            <a:ext cx="10871200" cy="4718407"/>
          </a:xfrm>
        </p:spPr>
        <p:txBody>
          <a:bodyPr/>
          <a:lstStyle/>
          <a:p>
            <a:pPr marL="0" indent="0">
              <a:buNone/>
            </a:pPr>
            <a:r>
              <a:rPr lang="en-US" dirty="0"/>
              <a:t>As IIA-funded equipment, supplies &amp; materials </a:t>
            </a:r>
            <a:r>
              <a:rPr lang="en-US" i="1" dirty="0"/>
              <a:t>must</a:t>
            </a:r>
            <a:r>
              <a:rPr lang="en-US" dirty="0"/>
              <a:t> be tied to a IIA-funded PD activity, they must be included within the investment for the PD activity itself.</a:t>
            </a:r>
          </a:p>
          <a:p>
            <a:pPr marL="0" indent="0">
              <a:buNone/>
            </a:pPr>
            <a:endParaRPr lang="en-US" dirty="0"/>
          </a:p>
          <a:p>
            <a:pPr marL="0" indent="0">
              <a:buNone/>
            </a:pPr>
            <a:r>
              <a:rPr lang="en-US" dirty="0"/>
              <a:t>Stand-alone IIA investments for equipment, supplies &amp; materials cannot be accepted. </a:t>
            </a:r>
          </a:p>
        </p:txBody>
      </p:sp>
    </p:spTree>
    <p:extLst>
      <p:ext uri="{BB962C8B-B14F-4D97-AF65-F5344CB8AC3E}">
        <p14:creationId xmlns:p14="http://schemas.microsoft.com/office/powerpoint/2010/main" val="217922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1A10CBA7543443921EB4CAD015A521" ma:contentTypeVersion="5" ma:contentTypeDescription="Create a new document." ma:contentTypeScope="" ma:versionID="b676dc47e02c7b8a097cb3477c114640">
  <xsd:schema xmlns:xsd="http://www.w3.org/2001/XMLSchema" xmlns:xs="http://www.w3.org/2001/XMLSchema" xmlns:p="http://schemas.microsoft.com/office/2006/metadata/properties" xmlns:ns3="20142ec9-c80b-4939-86fa-a6e8e3da62f7" targetNamespace="http://schemas.microsoft.com/office/2006/metadata/properties" ma:root="true" ma:fieldsID="fe8d9622885ed9bbadff96b71db65c9f" ns3:_="">
    <xsd:import namespace="20142ec9-c80b-4939-86fa-a6e8e3da62f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142ec9-c80b-4939-86fa-a6e8e3da6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F48A11-BD41-491F-807E-FF9CCB435B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142ec9-c80b-4939-86fa-a6e8e3da62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ED5C12-8CCE-4CB1-9AF7-2C0C6AF49D18}">
  <ds:schemaRefs>
    <ds:schemaRef ds:uri="http://purl.org/dc/terms/"/>
    <ds:schemaRef ds:uri="http://schemas.openxmlformats.org/package/2006/metadata/core-properties"/>
    <ds:schemaRef ds:uri="20142ec9-c80b-4939-86fa-a6e8e3da62f7"/>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1A5D2D60-8DEA-4A7A-8071-8A216C6C99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SNS.2018</Template>
  <TotalTime>16532</TotalTime>
  <Words>3545</Words>
  <Application>Microsoft Office PowerPoint</Application>
  <PresentationFormat>Widescreen</PresentationFormat>
  <Paragraphs>346</Paragraphs>
  <Slides>51</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Franklin Gothic Book</vt:lpstr>
      <vt:lpstr>Franklin Gothic Demi</vt:lpstr>
      <vt:lpstr>Palatino Linotype</vt:lpstr>
      <vt:lpstr>edu-aoe-power-point-presentation</vt:lpstr>
      <vt:lpstr>Title IIA Overview &amp;  Writing Approvable CFP Investments</vt:lpstr>
      <vt:lpstr>Technology Stuff</vt:lpstr>
      <vt:lpstr>Title IIA Overview</vt:lpstr>
      <vt:lpstr>What are the intents of Title IIA?</vt:lpstr>
      <vt:lpstr>What can it be used for?</vt:lpstr>
      <vt:lpstr>What staff can use these funds for PD?</vt:lpstr>
      <vt:lpstr>Who is considered an “Other School Leader”?</vt:lpstr>
      <vt:lpstr>Purchasing Equipment, Supplies &amp; Materials under IIA</vt:lpstr>
      <vt:lpstr>Purchasing Equipment, Supplies &amp; Materials under IIA (cont. 1)</vt:lpstr>
      <vt:lpstr>Purchasing Equipment, Supplies &amp; Materials under IIA (cont. 2)</vt:lpstr>
      <vt:lpstr>Title IIA Do’s</vt:lpstr>
      <vt:lpstr>Title IIA Do’s (cont. 1)</vt:lpstr>
      <vt:lpstr>Title IIA Do’s (cont. 2)</vt:lpstr>
      <vt:lpstr>Title IIA Don’ts</vt:lpstr>
      <vt:lpstr>Title IIA Don’ts (cont. 1)</vt:lpstr>
      <vt:lpstr>Title IIA Don’ts (cont. 2)</vt:lpstr>
      <vt:lpstr>Writing Approvable CFP Investments</vt:lpstr>
      <vt:lpstr>What is a CFP Investment?</vt:lpstr>
      <vt:lpstr>What Purpose Does a CFP Investment Serve?</vt:lpstr>
      <vt:lpstr>Approvability</vt:lpstr>
      <vt:lpstr>What Determines Approvability?</vt:lpstr>
      <vt:lpstr>Reasonable</vt:lpstr>
      <vt:lpstr>Reasonable: 2 CFR 200.404 Continued…</vt:lpstr>
      <vt:lpstr>Details, Details, Details…</vt:lpstr>
      <vt:lpstr>What Information Helps?</vt:lpstr>
      <vt:lpstr>Example: Overly Vague</vt:lpstr>
      <vt:lpstr>Let’s Fix It!</vt:lpstr>
      <vt:lpstr>Reasonableness Outside of CFP</vt:lpstr>
      <vt:lpstr>Necessary</vt:lpstr>
      <vt:lpstr>Fear Not Your Data!</vt:lpstr>
      <vt:lpstr>Want vs. Need</vt:lpstr>
      <vt:lpstr>Allowable</vt:lpstr>
      <vt:lpstr>Allowable Uses</vt:lpstr>
      <vt:lpstr>Allocable</vt:lpstr>
      <vt:lpstr>Allocable (cont.)</vt:lpstr>
      <vt:lpstr>Scopes of Work</vt:lpstr>
      <vt:lpstr>What IS a Scope of Work?</vt:lpstr>
      <vt:lpstr>When is a Scope of Work Needed?</vt:lpstr>
      <vt:lpstr>When is a Scope of Work Needed (cont.)</vt:lpstr>
      <vt:lpstr>Fair Market Value</vt:lpstr>
      <vt:lpstr>Scope of Work Template</vt:lpstr>
      <vt:lpstr>How to Use the Scope of Work Template</vt:lpstr>
      <vt:lpstr>The Template</vt:lpstr>
      <vt:lpstr>But I Don’t Want to Complete MORE Paperwork!</vt:lpstr>
      <vt:lpstr>Wrapping Up</vt:lpstr>
      <vt:lpstr>Approvability At-a-Glance</vt:lpstr>
      <vt:lpstr>Scopes of Work At-a-Glance</vt:lpstr>
      <vt:lpstr>Scopes of Work At-a-Glance (cont.)</vt:lpstr>
      <vt:lpstr>Remember…</vt:lpstr>
      <vt:lpstr>Important Documents</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IIA Overview Presentation</dc:title>
  <dc:creator>Vermont Agency of Education</dc:creator>
  <cp:lastModifiedBy>Graves, Amber</cp:lastModifiedBy>
  <cp:revision>92</cp:revision>
  <dcterms:created xsi:type="dcterms:W3CDTF">2019-04-18T16:56:43Z</dcterms:created>
  <dcterms:modified xsi:type="dcterms:W3CDTF">2021-10-21T13:04:10Z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0x010100C41A10CBA7543443921EB4CAD015A521</vt:lpwstr>
  </property>
</Properties>
</file>