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4"/>
    <p:sldMasterId id="2147484114" r:id="rId5"/>
  </p:sldMasterIdLst>
  <p:notesMasterIdLst>
    <p:notesMasterId r:id="rId32"/>
  </p:notesMasterIdLst>
  <p:handoutMasterIdLst>
    <p:handoutMasterId r:id="rId33"/>
  </p:handoutMasterIdLst>
  <p:sldIdLst>
    <p:sldId id="256" r:id="rId6"/>
    <p:sldId id="460" r:id="rId7"/>
    <p:sldId id="461" r:id="rId8"/>
    <p:sldId id="262" r:id="rId9"/>
    <p:sldId id="463" r:id="rId10"/>
    <p:sldId id="377" r:id="rId11"/>
    <p:sldId id="388" r:id="rId12"/>
    <p:sldId id="459" r:id="rId13"/>
    <p:sldId id="382" r:id="rId14"/>
    <p:sldId id="464" r:id="rId15"/>
    <p:sldId id="447" r:id="rId16"/>
    <p:sldId id="448" r:id="rId17"/>
    <p:sldId id="449" r:id="rId18"/>
    <p:sldId id="453" r:id="rId19"/>
    <p:sldId id="452" r:id="rId20"/>
    <p:sldId id="450" r:id="rId21"/>
    <p:sldId id="457" r:id="rId22"/>
    <p:sldId id="391" r:id="rId23"/>
    <p:sldId id="456" r:id="rId24"/>
    <p:sldId id="392" r:id="rId25"/>
    <p:sldId id="451" r:id="rId26"/>
    <p:sldId id="458" r:id="rId27"/>
    <p:sldId id="454" r:id="rId28"/>
    <p:sldId id="455" r:id="rId29"/>
    <p:sldId id="258" r:id="rId30"/>
    <p:sldId id="265" r:id="rId31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29" autoAdjust="0"/>
  </p:normalViewPr>
  <p:slideViewPr>
    <p:cSldViewPr>
      <p:cViewPr varScale="1">
        <p:scale>
          <a:sx n="78" d="100"/>
          <a:sy n="78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20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ves, Amber" userId="14468c11-526e-4c30-a0bb-8b1f044b21d4" providerId="ADAL" clId="{CF5EB02A-608B-4BB8-8E7D-9319A9719FE8}"/>
    <pc:docChg chg="modSld">
      <pc:chgData name="Graves, Amber" userId="14468c11-526e-4c30-a0bb-8b1f044b21d4" providerId="ADAL" clId="{CF5EB02A-608B-4BB8-8E7D-9319A9719FE8}" dt="2020-04-14T12:49:29.225" v="2" actId="13244"/>
      <pc:docMkLst>
        <pc:docMk/>
      </pc:docMkLst>
      <pc:sldChg chg="modSp">
        <pc:chgData name="Graves, Amber" userId="14468c11-526e-4c30-a0bb-8b1f044b21d4" providerId="ADAL" clId="{CF5EB02A-608B-4BB8-8E7D-9319A9719FE8}" dt="2020-04-14T12:49:29.225" v="2" actId="13244"/>
        <pc:sldMkLst>
          <pc:docMk/>
          <pc:sldMk cId="2715483354" sldId="455"/>
        </pc:sldMkLst>
        <pc:spChg chg="mod">
          <ac:chgData name="Graves, Amber" userId="14468c11-526e-4c30-a0bb-8b1f044b21d4" providerId="ADAL" clId="{CF5EB02A-608B-4BB8-8E7D-9319A9719FE8}" dt="2020-04-14T12:12:41.325" v="0" actId="13244"/>
          <ac:spMkLst>
            <pc:docMk/>
            <pc:sldMk cId="2715483354" sldId="455"/>
            <ac:spMk id="2" creationId="{F0FD6814-850D-40CE-8073-92C12F32C4C1}"/>
          </ac:spMkLst>
        </pc:spChg>
        <pc:picChg chg="mod">
          <ac:chgData name="Graves, Amber" userId="14468c11-526e-4c30-a0bb-8b1f044b21d4" providerId="ADAL" clId="{CF5EB02A-608B-4BB8-8E7D-9319A9719FE8}" dt="2020-04-14T12:49:29.225" v="2" actId="13244"/>
          <ac:picMkLst>
            <pc:docMk/>
            <pc:sldMk cId="2715483354" sldId="455"/>
            <ac:picMk id="2050" creationId="{D411DD78-5426-4146-8511-F01F64101CE7}"/>
          </ac:picMkLst>
        </pc:picChg>
      </pc:sldChg>
      <pc:sldChg chg="modSp">
        <pc:chgData name="Graves, Amber" userId="14468c11-526e-4c30-a0bb-8b1f044b21d4" providerId="ADAL" clId="{CF5EB02A-608B-4BB8-8E7D-9319A9719FE8}" dt="2020-04-14T12:48:19.033" v="1" actId="13244"/>
        <pc:sldMkLst>
          <pc:docMk/>
          <pc:sldMk cId="1730368616" sldId="458"/>
        </pc:sldMkLst>
        <pc:spChg chg="mod">
          <ac:chgData name="Graves, Amber" userId="14468c11-526e-4c30-a0bb-8b1f044b21d4" providerId="ADAL" clId="{CF5EB02A-608B-4BB8-8E7D-9319A9719FE8}" dt="2020-04-14T12:48:19.033" v="1" actId="13244"/>
          <ac:spMkLst>
            <pc:docMk/>
            <pc:sldMk cId="1730368616" sldId="458"/>
            <ac:spMk id="2" creationId="{F689F592-4C9E-4658-81E5-8739269F6CF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E43BAD2-912A-4852-AA21-1A049AD7ECE2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11791F8-FF65-4855-B77D-9162C3A1E4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93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27C917-86D6-4083-BE96-E72DBE33C8E0}" type="datetimeFigureOut">
              <a:rPr lang="en-US"/>
              <a:pPr>
                <a:defRPr/>
              </a:pPr>
              <a:t>4/14/2020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9FBDE9E-A812-4663-9CB3-8F1B9102178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20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3164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169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FBDE9E-A812-4663-9CB3-8F1B9102178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361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FBDE9E-A812-4663-9CB3-8F1B9102178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622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FBDE9E-A812-4663-9CB3-8F1B9102178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855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FBDE9E-A812-4663-9CB3-8F1B9102178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162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FBDE9E-A812-4663-9CB3-8F1B9102178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090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Screen readers cannot infer meaning from images and other objects. Images and other objects include pictures, images of text, images of tables, shapes, icons with hyperlinks, etc. </a:t>
            </a:r>
          </a:p>
          <a:p>
            <a:endParaRPr lang="en-US" dirty="0"/>
          </a:p>
          <a:p>
            <a:r>
              <a:rPr lang="en-US" dirty="0"/>
              <a:t>Must place objects in line so that AT can read them in the proper reading order. </a:t>
            </a:r>
          </a:p>
          <a:p>
            <a:r>
              <a:rPr lang="en-US" dirty="0"/>
              <a:t>If adding Alt-Text to images and other objects, you must add:</a:t>
            </a:r>
          </a:p>
          <a:p>
            <a:pPr lvl="0"/>
            <a:r>
              <a:rPr lang="en-US" dirty="0"/>
              <a:t>text that describes the purpose and/or function for </a:t>
            </a:r>
            <a:r>
              <a:rPr lang="en-US" b="1" dirty="0"/>
              <a:t>meaningful</a:t>
            </a:r>
            <a:r>
              <a:rPr lang="en-US" dirty="0"/>
              <a:t> objects. 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BDE9E-A812-4663-9CB3-8F1B9102178D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1158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9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415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56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16175"/>
            <a:ext cx="8153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717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3600" b="0" i="0" baseline="0"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33400" y="1600200"/>
            <a:ext cx="8153400" cy="4343400"/>
          </a:xfrm>
        </p:spPr>
        <p:txBody>
          <a:bodyPr/>
          <a:lstStyle>
            <a:lvl1pPr>
              <a:spcAft>
                <a:spcPts val="1200"/>
              </a:spcAft>
              <a:defRPr sz="3000" baseline="0"/>
            </a:lvl1pPr>
            <a:lvl2pPr>
              <a:spcAft>
                <a:spcPts val="1200"/>
              </a:spcAft>
              <a:defRPr sz="3000" baseline="0"/>
            </a:lvl2pPr>
            <a:lvl3pPr>
              <a:spcAft>
                <a:spcPts val="1200"/>
              </a:spcAft>
              <a:defRPr sz="3000" baseline="0"/>
            </a:lvl3pPr>
            <a:lvl4pPr>
              <a:spcAft>
                <a:spcPts val="1200"/>
              </a:spcAft>
              <a:defRPr sz="3000" baseline="0"/>
            </a:lvl4pPr>
            <a:lvl5pPr>
              <a:spcAft>
                <a:spcPts val="1200"/>
              </a:spcAft>
              <a:defRPr sz="300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450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3600" b="0" i="0" baseline="0"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35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24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912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16175"/>
            <a:ext cx="8153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9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33400" y="1600200"/>
            <a:ext cx="81534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081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er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346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91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1600200"/>
            <a:ext cx="4038600" cy="4648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33400" y="1600200"/>
            <a:ext cx="39624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244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11"/>
          </p:nvPr>
        </p:nvSpPr>
        <p:spPr>
          <a:xfrm>
            <a:off x="4648200" y="381000"/>
            <a:ext cx="4038600" cy="586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33400" y="381000"/>
            <a:ext cx="39624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78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981200" y="685800"/>
            <a:ext cx="5105400" cy="38862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1200" y="4648200"/>
            <a:ext cx="5105400" cy="106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47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82296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9" name="Picture 9" descr="AOEd MOM Hor 2C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48400"/>
            <a:ext cx="1590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609600" y="6491288"/>
            <a:ext cx="6248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82296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9" name="Picture 9" descr="AOEd MOM Hor 2C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248400"/>
            <a:ext cx="1590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609600" y="6491288"/>
            <a:ext cx="6248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10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ine.seipel@vermont.gov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Title I, Part A:                        Targeted Assistance Schools and Schoolwide Programs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April 15,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969D-8455-483C-BA78-3A9F68A8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What are Targeted </a:t>
            </a:r>
            <a:br>
              <a:rPr lang="en-US" sz="4000" dirty="0">
                <a:latin typeface="Franklin Gothic Book" panose="020B0503020102020204" pitchFamily="34" charset="0"/>
              </a:rPr>
            </a:br>
            <a:r>
              <a:rPr lang="en-US" sz="4000" dirty="0">
                <a:latin typeface="Franklin Gothic Book" panose="020B0503020102020204" pitchFamily="34" charset="0"/>
              </a:rPr>
              <a:t>Assistance Schools?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7C112-FFC0-4E50-B378-F0500917340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“Title I caseload”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Section 1115 of ESSA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50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FE9B1-44F1-4C5F-8DB7-EC580381B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What are Schoolwide Programs?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8F8E4-8DDD-45A9-A7F9-6E773183ED4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Upgrades the entire educational program of a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Serves all students and teachers within that particular school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Section 1114 of ESSA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46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4416A-6593-4A1D-ADD0-7B5E71529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Eligibility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44C1A-40EF-4384-821F-30E34D33CDF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b="1" dirty="0"/>
              <a:t>Targeted Assistance Schools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Schools that are above the district poverty average </a:t>
            </a:r>
            <a:r>
              <a:rPr lang="en-US" sz="2800" b="1" dirty="0"/>
              <a:t>or </a:t>
            </a:r>
            <a:r>
              <a:rPr lang="en-US" sz="2800" dirty="0"/>
              <a:t>have a low-income of 35% or greater</a:t>
            </a:r>
          </a:p>
          <a:p>
            <a:endParaRPr lang="en-US" sz="2800" dirty="0"/>
          </a:p>
          <a:p>
            <a:r>
              <a:rPr lang="en-US" sz="2800" b="1" dirty="0"/>
              <a:t>Schoolwide 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Schools with 40% </a:t>
            </a:r>
            <a:r>
              <a:rPr lang="en-US" sz="2800" b="1" dirty="0"/>
              <a:t>or</a:t>
            </a:r>
            <a:r>
              <a:rPr lang="en-US" sz="2800" dirty="0"/>
              <a:t> greater low-income (unless the school receives a waiver from the state)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Schools may still choose to be Targeted Assistance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92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D2865-C90E-4CF4-ADDB-52B7B9FC3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Which Students Receive Services?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F1846-D330-4859-A1C7-625074A328C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Targeted Assistance Schools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Funds are used only for identified students to receive services, “caseload”</a:t>
            </a:r>
          </a:p>
          <a:p>
            <a:endParaRPr lang="en-US" dirty="0"/>
          </a:p>
          <a:p>
            <a:r>
              <a:rPr lang="en-US" b="1" dirty="0"/>
              <a:t>Schoolwide Programs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Funds are used to upgrade the entire educational program, serving all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068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69040-D088-45E4-A8E8-B99C86013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Identification of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09605-4E9D-40A9-880D-2124BAF8499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b="1" dirty="0"/>
              <a:t>Targeted Assistance Schools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Student identification is made that renders them eligible or ineligible for services</a:t>
            </a:r>
          </a:p>
          <a:p>
            <a:endParaRPr lang="en-US" sz="2800" dirty="0"/>
          </a:p>
          <a:p>
            <a:r>
              <a:rPr lang="en-US" sz="2800" b="1" dirty="0"/>
              <a:t>Schoolwide Programs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No student identification is made that renders them eligible or ineligible for services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Students identified as most at risk may be given additional assistance</a:t>
            </a:r>
          </a:p>
        </p:txBody>
      </p:sp>
    </p:spTree>
    <p:extLst>
      <p:ext uri="{BB962C8B-B14F-4D97-AF65-F5344CB8AC3E}">
        <p14:creationId xmlns:p14="http://schemas.microsoft.com/office/powerpoint/2010/main" val="91407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5082A-B13B-4D1D-A69C-D3D84F1E9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Which Teachers/Staff Benefit?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53CDC-8C09-4D8A-9426-57487F99F61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Targeted Assistance Schools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May provide professional development to staff who provide direct support to Title I students and is aligned with these students’ needs</a:t>
            </a:r>
          </a:p>
          <a:p>
            <a:r>
              <a:rPr lang="en-US" b="1" dirty="0"/>
              <a:t>Schoolwide Programs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May provide professional development for all staff to support all students</a:t>
            </a:r>
          </a:p>
        </p:txBody>
      </p:sp>
    </p:spTree>
    <p:extLst>
      <p:ext uri="{BB962C8B-B14F-4D97-AF65-F5344CB8AC3E}">
        <p14:creationId xmlns:p14="http://schemas.microsoft.com/office/powerpoint/2010/main" val="3466834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2A823-82D6-4257-8B0B-271D19284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What Funds Are Used?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048EA-7093-4B35-AF9A-286D746E39A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Targeted Assistance Schools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Title I, Part A funds only</a:t>
            </a:r>
          </a:p>
          <a:p>
            <a:endParaRPr lang="en-US" b="1" dirty="0"/>
          </a:p>
          <a:p>
            <a:r>
              <a:rPr lang="en-US" b="1" dirty="0"/>
              <a:t>Schoolwide 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Title I, Part A funds can be consolidated with other Federal, State, and local funds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088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FDD4D-94AC-4A0A-9541-F0C3C9983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Benefits of a Targeted </a:t>
            </a:r>
            <a:br>
              <a:rPr lang="en-US" sz="4000" dirty="0">
                <a:latin typeface="Franklin Gothic Book" panose="020B0503020102020204" pitchFamily="34" charset="0"/>
              </a:rPr>
            </a:br>
            <a:r>
              <a:rPr lang="en-US" sz="4000" dirty="0">
                <a:latin typeface="Franklin Gothic Book" panose="020B0503020102020204" pitchFamily="34" charset="0"/>
              </a:rPr>
              <a:t>Assistance School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679D9-792D-4B4A-A470-8FD88CA3EA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/>
              <a:t>Focus is on those eligible students who are identified by the school as failing, or most at risk of failing, to meet the challenging state academic standards </a:t>
            </a:r>
          </a:p>
          <a:p>
            <a:r>
              <a:rPr lang="en-US" sz="3200" dirty="0"/>
              <a:t>Not restricted to only students who are economically disadvantaged</a:t>
            </a:r>
          </a:p>
        </p:txBody>
      </p:sp>
    </p:spTree>
    <p:extLst>
      <p:ext uri="{BB962C8B-B14F-4D97-AF65-F5344CB8AC3E}">
        <p14:creationId xmlns:p14="http://schemas.microsoft.com/office/powerpoint/2010/main" val="3608589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8" y="286871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Benefits of Consolidating Funds in a Schoolwide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6418" y="1676400"/>
            <a:ext cx="8326582" cy="4953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Flexibility to allocate all available resources effectively and efficiently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May aid in short comings/limited resources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school is not required to meet most of the statutory and regulatory requirements of pooled formula Federal programs, provided it meets the intent and purposes of those programs</a:t>
            </a:r>
          </a:p>
        </p:txBody>
      </p:sp>
    </p:spTree>
    <p:extLst>
      <p:ext uri="{BB962C8B-B14F-4D97-AF65-F5344CB8AC3E}">
        <p14:creationId xmlns:p14="http://schemas.microsoft.com/office/powerpoint/2010/main" val="104650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F72CE-1B88-4CF7-A525-B8F63CD1C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Benefits of Consolidating Funds in a Schoolwide Program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0449C-6CCC-47BA-8994-4022CDE657A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May help with meeting Title IV budgeting requirements </a:t>
            </a:r>
          </a:p>
          <a:p>
            <a:pPr lvl="1"/>
            <a:r>
              <a:rPr lang="en-US" sz="3200" dirty="0"/>
              <a:t>LEAs with an allocation of less than $30,000 are only required to meet </a:t>
            </a:r>
            <a:r>
              <a:rPr lang="en-US" sz="3200" u="sng" dirty="0"/>
              <a:t>one</a:t>
            </a:r>
            <a:r>
              <a:rPr lang="en-US" sz="3200" dirty="0"/>
              <a:t> of the three budgeting requirements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When consolidating, the funds are not proportional (dollar for dollar) to the original funding source</a:t>
            </a:r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025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331B39-4E7E-4157-8EC4-E6E9BBA79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Logistics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903FC-17FF-48B9-A029-CFD58EE080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Please mute your microphone</a:t>
            </a:r>
          </a:p>
          <a:p>
            <a:endParaRPr lang="en-US" dirty="0"/>
          </a:p>
          <a:p>
            <a:r>
              <a:rPr lang="en-US" dirty="0"/>
              <a:t>Please turn off your web cam</a:t>
            </a:r>
          </a:p>
          <a:p>
            <a:endParaRPr lang="en-US" dirty="0"/>
          </a:p>
          <a:p>
            <a:r>
              <a:rPr lang="en-US" dirty="0"/>
              <a:t>Ask questions in the chat function</a:t>
            </a:r>
          </a:p>
          <a:p>
            <a:endParaRPr lang="en-US" dirty="0"/>
          </a:p>
          <a:p>
            <a:r>
              <a:rPr lang="en-US" dirty="0"/>
              <a:t>Sessions will be recorded and posted</a:t>
            </a:r>
          </a:p>
        </p:txBody>
      </p:sp>
    </p:spTree>
    <p:extLst>
      <p:ext uri="{BB962C8B-B14F-4D97-AF65-F5344CB8AC3E}">
        <p14:creationId xmlns:p14="http://schemas.microsoft.com/office/powerpoint/2010/main" val="1145684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Which Funds Can Be Consolidated?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All federal education funds—formula and discretionary/competitive administered by the U.S. DOE*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State and Local funds, unless not allowed</a:t>
            </a:r>
          </a:p>
          <a:p>
            <a:endParaRPr lang="en-US" sz="3000" dirty="0"/>
          </a:p>
          <a:p>
            <a:r>
              <a:rPr lang="en-US" sz="3000" dirty="0"/>
              <a:t>*Additional requirements for: IDEA, Indian Education (Title VI), 21</a:t>
            </a:r>
            <a:r>
              <a:rPr lang="en-US" sz="3000" baseline="30000" dirty="0"/>
              <a:t>st</a:t>
            </a:r>
            <a:r>
              <a:rPr lang="en-US" sz="3000" dirty="0"/>
              <a:t> Century (Title IVB), Migrant Education (Title IC), and English Language Acquisition (Title III)</a:t>
            </a:r>
          </a:p>
        </p:txBody>
      </p:sp>
    </p:spTree>
    <p:extLst>
      <p:ext uri="{BB962C8B-B14F-4D97-AF65-F5344CB8AC3E}">
        <p14:creationId xmlns:p14="http://schemas.microsoft.com/office/powerpoint/2010/main" val="3524536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C77DD-B35D-4353-B711-A08F11875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Common Funds Consolidated into a Schoolwide Program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958FC-4697-40C0-B937-3A65B86D5A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/>
              <a:t>Title I only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Title I and Title II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Title I, Title II, and Title IV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0823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9F592-4C9E-4658-81E5-8739269F6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What To Consider – </a:t>
            </a:r>
            <a:br>
              <a:rPr lang="en-US" sz="4000" dirty="0">
                <a:latin typeface="Franklin Gothic Book" panose="020B0503020102020204" pitchFamily="34" charset="0"/>
              </a:rPr>
            </a:br>
            <a:r>
              <a:rPr lang="en-US" sz="4000" dirty="0">
                <a:latin typeface="Franklin Gothic Book" panose="020B0503020102020204" pitchFamily="34" charset="0"/>
              </a:rPr>
              <a:t>Targeted Assistance Schools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10721-0A50-421B-8B91-9B40DBE553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/>
              <a:t>What does the school’s number of at-risk students look like?</a:t>
            </a:r>
          </a:p>
          <a:p>
            <a:r>
              <a:rPr lang="en-US" sz="3200" dirty="0"/>
              <a:t>Must show that funds otherwise received from non-Title I sources are not replaced with Title I funds.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68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120CB-F2EA-4DB4-87BE-31C415186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What To Consider – </a:t>
            </a:r>
            <a:br>
              <a:rPr lang="en-US" sz="4000" dirty="0">
                <a:latin typeface="Franklin Gothic Book" panose="020B0503020102020204" pitchFamily="34" charset="0"/>
              </a:rPr>
            </a:br>
            <a:r>
              <a:rPr lang="en-US" sz="4000" dirty="0">
                <a:latin typeface="Franklin Gothic Book" panose="020B0503020102020204" pitchFamily="34" charset="0"/>
              </a:rPr>
              <a:t>Schoolwide Programs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65773-5213-48BE-BEAD-EE7B693064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/>
              <a:t>What funds are going to be consolidated?</a:t>
            </a:r>
          </a:p>
          <a:p>
            <a:r>
              <a:rPr lang="en-US" sz="3200" dirty="0"/>
              <a:t>Are the same funds being consolidated across all the schools who wish to operate a schoolwide program within the LEA?</a:t>
            </a:r>
          </a:p>
          <a:p>
            <a:r>
              <a:rPr lang="en-US" sz="3200" dirty="0"/>
              <a:t>Are there investments the represent each of the funding sources consolidated into the schoolwide program?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57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chool Clipart - high-school-building - Classroom Clipart">
            <a:extLst>
              <a:ext uri="{FF2B5EF4-FFF2-40B4-BE49-F238E27FC236}">
                <a16:creationId xmlns:a16="http://schemas.microsoft.com/office/drawing/2014/main" id="{D411DD78-5426-4146-8511-F01F64101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2133600"/>
            <a:ext cx="5238750" cy="35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27C00-33C2-4BB3-B744-66DB4056E5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Targeted Assistance Schools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/>
              <a:t>Schoolwide Programs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D6814-850D-40CE-8073-92C12F32C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2715483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  <a:endParaRPr lang="en-US" altLang="en-US" dirty="0"/>
          </a:p>
        </p:txBody>
      </p:sp>
      <p:pic>
        <p:nvPicPr>
          <p:cNvPr id="4" name="Content Placeholder 3" descr="Image result for questions">
            <a:extLst>
              <a:ext uri="{FF2B5EF4-FFF2-40B4-BE49-F238E27FC236}">
                <a16:creationId xmlns:a16="http://schemas.microsoft.com/office/drawing/2014/main" id="{CB4CFD90-4EED-404E-8E3D-0C57E8C7CBA7}"/>
              </a:ext>
            </a:extLst>
          </p:cNvPr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33" y="1600200"/>
            <a:ext cx="799253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FEFA-52CC-451E-944A-F9882FEC5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CA8D7-6D77-4515-BB7B-2B1B48DA7DF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For questions regarding Title I, Part A and Schoolwide Programs please contact:</a:t>
            </a:r>
          </a:p>
          <a:p>
            <a:endParaRPr lang="en-US" dirty="0"/>
          </a:p>
          <a:p>
            <a:r>
              <a:rPr lang="en-US" dirty="0"/>
              <a:t>Kristine Seipel</a:t>
            </a:r>
          </a:p>
          <a:p>
            <a:r>
              <a:rPr lang="en-US" dirty="0"/>
              <a:t>State Title I Director</a:t>
            </a:r>
          </a:p>
          <a:p>
            <a:r>
              <a:rPr lang="en-US" dirty="0"/>
              <a:t>802-828-1447</a:t>
            </a:r>
          </a:p>
          <a:p>
            <a:r>
              <a:rPr lang="en-US" u="sng" dirty="0">
                <a:hlinkClick r:id="rId2"/>
              </a:rPr>
              <a:t>kristine.seipel@vermont.gov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84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2ED1E6-2DB9-427C-AA81-DB3BBB25E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Sessions and Resources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D8E91-90C2-4F12-B751-595DB46919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600" dirty="0"/>
              <a:t>A link to the Session List/Virtual Conference Information document is embedded in the email you received on April 9</a:t>
            </a:r>
            <a:r>
              <a:rPr lang="en-US" sz="2600" baseline="30000" dirty="0"/>
              <a:t>th</a:t>
            </a:r>
            <a:r>
              <a:rPr lang="en-US" sz="2600" dirty="0"/>
              <a:t> </a:t>
            </a:r>
          </a:p>
          <a:p>
            <a:r>
              <a:rPr lang="en-US" sz="2600" dirty="0"/>
              <a:t>This document, as well as resources, templates and guidance referenced during sessions, can be found on the AOE website:</a:t>
            </a:r>
          </a:p>
          <a:p>
            <a:pPr lvl="1"/>
            <a:r>
              <a:rPr lang="en-US" sz="2600" dirty="0"/>
              <a:t>Go to education.vermont.gov</a:t>
            </a:r>
          </a:p>
          <a:p>
            <a:pPr lvl="1"/>
            <a:r>
              <a:rPr lang="en-US" sz="2600" dirty="0"/>
              <a:t>In the left-hand sidebar, click on 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sz="2600" dirty="0"/>
              <a:t>“Student Support”</a:t>
            </a:r>
            <a:endParaRPr lang="en-US" sz="2600" dirty="0">
              <a:sym typeface="Wingdings" panose="05000000000000000000" pitchFamily="2" charset="2"/>
            </a:endParaRPr>
          </a:p>
          <a:p>
            <a:pPr marL="1371577" lvl="2" indent="-457200">
              <a:buFont typeface="+mj-lt"/>
              <a:buAutoNum type="arabicPeriod"/>
            </a:pPr>
            <a:r>
              <a:rPr lang="en-US" sz="2600" dirty="0">
                <a:sym typeface="Wingdings" panose="05000000000000000000" pitchFamily="2" charset="2"/>
              </a:rPr>
              <a:t>“Federal Programs Under ESSA” </a:t>
            </a:r>
          </a:p>
          <a:p>
            <a:pPr marL="1371577" lvl="2" indent="-457200">
              <a:buFont typeface="+mj-lt"/>
              <a:buAutoNum type="arabicPeriod"/>
            </a:pPr>
            <a:r>
              <a:rPr lang="en-US" sz="2600" dirty="0">
                <a:sym typeface="Wingdings" panose="05000000000000000000" pitchFamily="2" charset="2"/>
              </a:rPr>
              <a:t>“Consolidated Federal Programs”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96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Outcomes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By the end of this session, participants will be able to:</a:t>
            </a:r>
          </a:p>
          <a:p>
            <a:pPr lvl="1"/>
            <a:r>
              <a:rPr lang="en-US" sz="3200" dirty="0"/>
              <a:t>distinguish between a Title I targeted assistance school (TAS) and a schoolwide program (SWP)</a:t>
            </a:r>
          </a:p>
          <a:p>
            <a:pPr lvl="1"/>
            <a:r>
              <a:rPr lang="en-US" sz="3200" dirty="0"/>
              <a:t>understand the benefits of both a Title I targeted assistance school (TAS) and a schoolwide program (SWP)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1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71DBD-BD91-4C08-B59C-BDA5C84B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Outcomes Continued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AA351-52D4-4652-9AC4-34BE07D3C3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sz="3200" dirty="0"/>
              <a:t>be able to determine if a school is eligible to operate a Title I targeted assistance school (TAS) or a schoolwide program (SWP)</a:t>
            </a:r>
          </a:p>
          <a:p>
            <a:pPr lvl="1"/>
            <a:r>
              <a:rPr lang="en-US" sz="3200" dirty="0"/>
              <a:t>be able to maximize the services and resources to help ensure that students meet the challenging state academic standards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27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j-lt"/>
              </a:rPr>
              <a:t>Purpose of Title I, Part 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3900" y="2209800"/>
            <a:ext cx="7696200" cy="2819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To provide all children significant opportunity to receive a fair, equitable, and high quality education, and to close achievement gaps.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312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Title I, Part A Allowable Activities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1295400"/>
            <a:ext cx="8382000" cy="4572000"/>
          </a:xfrm>
        </p:spPr>
        <p:txBody>
          <a:bodyPr/>
          <a:lstStyle/>
          <a:p>
            <a:r>
              <a:rPr lang="en-US" sz="2900" dirty="0"/>
              <a:t>Supplemental instruction for eligible learners</a:t>
            </a:r>
          </a:p>
          <a:p>
            <a:pPr lvl="1"/>
            <a:r>
              <a:rPr lang="en-US" sz="2900" dirty="0"/>
              <a:t>personnel, materials, assessments, and technology</a:t>
            </a:r>
          </a:p>
          <a:p>
            <a:r>
              <a:rPr lang="en-US" sz="2900" dirty="0"/>
              <a:t>Extended School Day/Extended Year Programs </a:t>
            </a:r>
          </a:p>
          <a:p>
            <a:r>
              <a:rPr lang="en-US" sz="2900" dirty="0"/>
              <a:t>Professional Learning related to Title I programming</a:t>
            </a:r>
          </a:p>
          <a:p>
            <a:r>
              <a:rPr lang="en-US" sz="2900" dirty="0"/>
              <a:t>Preschool services </a:t>
            </a:r>
          </a:p>
          <a:p>
            <a:pPr lvl="1"/>
            <a:r>
              <a:rPr lang="en-US" sz="2900" dirty="0"/>
              <a:t>beyond the state required 10 hours per week</a:t>
            </a:r>
          </a:p>
        </p:txBody>
      </p:sp>
    </p:spTree>
    <p:extLst>
      <p:ext uri="{BB962C8B-B14F-4D97-AF65-F5344CB8AC3E}">
        <p14:creationId xmlns:p14="http://schemas.microsoft.com/office/powerpoint/2010/main" val="3936029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22284-CE24-43CE-AC20-9982FD14E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Title I, Part A Allowable Activities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E6CE6-4285-4F9B-904D-323014EBDA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200" dirty="0"/>
              <a:t>Services for students experiencing homelessness</a:t>
            </a:r>
          </a:p>
          <a:p>
            <a:r>
              <a:rPr lang="en-US" sz="3200" dirty="0"/>
              <a:t>Parent and Family Engagement activities</a:t>
            </a:r>
          </a:p>
          <a:p>
            <a:r>
              <a:rPr lang="en-US" sz="3200" dirty="0"/>
              <a:t>Non-academic services that impact student performance, e.g. school climate, behavior, social-emotional health, and attendance</a:t>
            </a:r>
          </a:p>
        </p:txBody>
      </p:sp>
    </p:spTree>
    <p:extLst>
      <p:ext uri="{BB962C8B-B14F-4D97-AF65-F5344CB8AC3E}">
        <p14:creationId xmlns:p14="http://schemas.microsoft.com/office/powerpoint/2010/main" val="355036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82000" cy="12192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Franklin Gothic Book" panose="020B0503020102020204" pitchFamily="34" charset="0"/>
              </a:rPr>
              <a:t>What are Targeted </a:t>
            </a:r>
            <a:br>
              <a:rPr lang="en-US" sz="4000" dirty="0">
                <a:latin typeface="Franklin Gothic Book" panose="020B0503020102020204" pitchFamily="34" charset="0"/>
              </a:rPr>
            </a:br>
            <a:r>
              <a:rPr lang="en-US" sz="4000" dirty="0">
                <a:latin typeface="Franklin Gothic Book" panose="020B0503020102020204" pitchFamily="34" charset="0"/>
              </a:rPr>
              <a:t>Assistance Schools?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sz="quarter" idx="10"/>
          </p:nvPr>
        </p:nvSpPr>
        <p:spPr>
          <a:xfrm>
            <a:off x="457200" y="1752600"/>
            <a:ext cx="82296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Those students most at-risk to not meet state standards, per local criteria that is objective, includes multiple measures and is uniformly applied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/>
              <a:t>This includes students who are:</a:t>
            </a:r>
          </a:p>
          <a:p>
            <a:pPr lvl="1"/>
            <a:r>
              <a:rPr lang="en-US" sz="2600" dirty="0"/>
              <a:t>homeless 	</a:t>
            </a:r>
          </a:p>
          <a:p>
            <a:pPr lvl="1"/>
            <a:r>
              <a:rPr lang="en-US" sz="2600" dirty="0"/>
              <a:t>migrant</a:t>
            </a:r>
          </a:p>
          <a:p>
            <a:pPr lvl="1"/>
            <a:r>
              <a:rPr lang="en-US" sz="2600" dirty="0"/>
              <a:t>in foster care  </a:t>
            </a:r>
          </a:p>
          <a:p>
            <a:pPr lvl="1"/>
            <a:r>
              <a:rPr lang="en-US" sz="2600" dirty="0"/>
              <a:t>served by an institution for neglected or delinquent students</a:t>
            </a:r>
          </a:p>
        </p:txBody>
      </p:sp>
    </p:spTree>
    <p:extLst>
      <p:ext uri="{BB962C8B-B14F-4D97-AF65-F5344CB8AC3E}">
        <p14:creationId xmlns:p14="http://schemas.microsoft.com/office/powerpoint/2010/main" val="348355643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OV Branded">
      <a:dk1>
        <a:sysClr val="windowText" lastClr="000000"/>
      </a:dk1>
      <a:lt1>
        <a:srgbClr val="FFFFFF"/>
      </a:lt1>
      <a:dk2>
        <a:srgbClr val="00853F"/>
      </a:dk2>
      <a:lt2>
        <a:srgbClr val="FFFFFF"/>
      </a:lt2>
      <a:accent1>
        <a:srgbClr val="00853F"/>
      </a:accent1>
      <a:accent2>
        <a:srgbClr val="F38F1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V Branded">
      <a:majorFont>
        <a:latin typeface="Franklin Gothic Book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SOV Branded">
      <a:dk1>
        <a:sysClr val="windowText" lastClr="000000"/>
      </a:dk1>
      <a:lt1>
        <a:srgbClr val="FFFFFF"/>
      </a:lt1>
      <a:dk2>
        <a:srgbClr val="00853F"/>
      </a:dk2>
      <a:lt2>
        <a:srgbClr val="FFFFFF"/>
      </a:lt2>
      <a:accent1>
        <a:srgbClr val="00853F"/>
      </a:accent1>
      <a:accent2>
        <a:srgbClr val="F38F1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V Branded">
      <a:majorFont>
        <a:latin typeface="Franklin Gothic Book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F6B283D0F1940B375B4845395C049" ma:contentTypeVersion="10" ma:contentTypeDescription="Create a new document." ma:contentTypeScope="" ma:versionID="4fec86fafc1e787267f51fcf30937326">
  <xsd:schema xmlns:xsd="http://www.w3.org/2001/XMLSchema" xmlns:xs="http://www.w3.org/2001/XMLSchema" xmlns:p="http://schemas.microsoft.com/office/2006/metadata/properties" xmlns:ns3="d80a4d8e-4e6b-4d9d-8f1a-ff0104432a35" xmlns:ns4="f589ccea-3ba2-4c0c-a515-510e0f56592f" targetNamespace="http://schemas.microsoft.com/office/2006/metadata/properties" ma:root="true" ma:fieldsID="51bf020b287f49b230b41083f4e646bd" ns3:_="" ns4:_="">
    <xsd:import namespace="d80a4d8e-4e6b-4d9d-8f1a-ff0104432a35"/>
    <xsd:import namespace="f589ccea-3ba2-4c0c-a515-510e0f5659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a4d8e-4e6b-4d9d-8f1a-ff0104432a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9ccea-3ba2-4c0c-a515-510e0f565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B55217-7536-44C7-B98C-0050C9F292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0a4d8e-4e6b-4d9d-8f1a-ff0104432a35"/>
    <ds:schemaRef ds:uri="f589ccea-3ba2-4c0c-a515-510e0f5659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F042F7-A19E-4633-9E53-2D74F91AFE93}">
  <ds:schemaRefs>
    <ds:schemaRef ds:uri="http://purl.org/dc/terms/"/>
    <ds:schemaRef ds:uri="f589ccea-3ba2-4c0c-a515-510e0f56592f"/>
    <ds:schemaRef ds:uri="d80a4d8e-4e6b-4d9d-8f1a-ff0104432a3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8CB3CC-BC8F-4331-AFF0-90434937E0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edu-aoe-power-point-presentation</Template>
  <TotalTime>1072</TotalTime>
  <Words>1062</Words>
  <Application>Microsoft Office PowerPoint</Application>
  <PresentationFormat>On-screen Show (4:3)</PresentationFormat>
  <Paragraphs>142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Franklin Gothic Book</vt:lpstr>
      <vt:lpstr>Franklin Gothic Medium</vt:lpstr>
      <vt:lpstr>Palatino Linotype</vt:lpstr>
      <vt:lpstr>Custom Design</vt:lpstr>
      <vt:lpstr>1_Custom Design</vt:lpstr>
      <vt:lpstr>Title I, Part A:                        Targeted Assistance Schools and Schoolwide Programs</vt:lpstr>
      <vt:lpstr>Technology Logistics </vt:lpstr>
      <vt:lpstr>Future Sessions and Resources</vt:lpstr>
      <vt:lpstr>Session Outcomes</vt:lpstr>
      <vt:lpstr>Session Outcomes Continued</vt:lpstr>
      <vt:lpstr>Purpose of Title I, Part A</vt:lpstr>
      <vt:lpstr>Title I, Part A Allowable Activities</vt:lpstr>
      <vt:lpstr>Title I, Part A Allowable Activities</vt:lpstr>
      <vt:lpstr>What are Targeted  Assistance Schools?</vt:lpstr>
      <vt:lpstr>What are Targeted  Assistance Schools?</vt:lpstr>
      <vt:lpstr>What are Schoolwide Programs?</vt:lpstr>
      <vt:lpstr>Eligibility Requirements</vt:lpstr>
      <vt:lpstr>Which Students Receive Services?</vt:lpstr>
      <vt:lpstr>Identification of Students</vt:lpstr>
      <vt:lpstr>Which Teachers/Staff Benefit?</vt:lpstr>
      <vt:lpstr>What Funds Are Used?</vt:lpstr>
      <vt:lpstr>Benefits of a Targeted  Assistance School</vt:lpstr>
      <vt:lpstr>Benefits of Consolidating Funds in a Schoolwide Program</vt:lpstr>
      <vt:lpstr>Benefits of Consolidating Funds in a Schoolwide Program</vt:lpstr>
      <vt:lpstr>Which Funds Can Be Consolidated?</vt:lpstr>
      <vt:lpstr>Common Funds Consolidated into a Schoolwide Program </vt:lpstr>
      <vt:lpstr>What To Consider –  Targeted Assistance Schools</vt:lpstr>
      <vt:lpstr>What To Consider –  Schoolwide Programs</vt:lpstr>
      <vt:lpstr>Closing Remarks</vt:lpstr>
      <vt:lpstr>Questions</vt:lpstr>
      <vt:lpstr>Contact Information </vt:lpstr>
    </vt:vector>
  </TitlesOfParts>
  <Company>Vermont Agency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CFP Title I Targeted Assistance vs Schoolwide Program</dc:title>
  <dc:creator>Vermont Agency of Education</dc:creator>
  <cp:lastModifiedBy>Graves, Amber</cp:lastModifiedBy>
  <cp:revision>96</cp:revision>
  <cp:lastPrinted>2016-09-12T19:36:10Z</cp:lastPrinted>
  <dcterms:created xsi:type="dcterms:W3CDTF">2016-07-25T13:30:01Z</dcterms:created>
  <dcterms:modified xsi:type="dcterms:W3CDTF">2020-04-14T12:50:18Z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0x0101005F2F6B283D0F1940B375B4845395C049</vt:lpwstr>
  </property>
</Properties>
</file>