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4"/>
  </p:sldMasterIdLst>
  <p:notesMasterIdLst>
    <p:notesMasterId r:id="rId21"/>
  </p:notesMasterIdLst>
  <p:handoutMasterIdLst>
    <p:handoutMasterId r:id="rId22"/>
  </p:handoutMasterIdLst>
  <p:sldIdLst>
    <p:sldId id="456" r:id="rId5"/>
    <p:sldId id="468" r:id="rId6"/>
    <p:sldId id="476" r:id="rId7"/>
    <p:sldId id="458" r:id="rId8"/>
    <p:sldId id="483" r:id="rId9"/>
    <p:sldId id="493" r:id="rId10"/>
    <p:sldId id="492" r:id="rId11"/>
    <p:sldId id="494" r:id="rId12"/>
    <p:sldId id="495" r:id="rId13"/>
    <p:sldId id="496" r:id="rId14"/>
    <p:sldId id="489" r:id="rId15"/>
    <p:sldId id="491" r:id="rId16"/>
    <p:sldId id="480" r:id="rId17"/>
    <p:sldId id="490" r:id="rId18"/>
    <p:sldId id="464" r:id="rId19"/>
    <p:sldId id="459" r:id="rId2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6144" autoAdjust="0"/>
  </p:normalViewPr>
  <p:slideViewPr>
    <p:cSldViewPr>
      <p:cViewPr varScale="1">
        <p:scale>
          <a:sx n="45" d="100"/>
          <a:sy n="45" d="100"/>
        </p:scale>
        <p:origin x="64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699" cy="463408"/>
          </a:xfrm>
          <a:prstGeom prst="rect">
            <a:avLst/>
          </a:prstGeom>
        </p:spPr>
        <p:txBody>
          <a:bodyPr vert="horz" lIns="92481" tIns="46240" rIns="92481" bIns="4624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70" y="2"/>
            <a:ext cx="3011699" cy="463408"/>
          </a:xfrm>
          <a:prstGeom prst="rect">
            <a:avLst/>
          </a:prstGeom>
        </p:spPr>
        <p:txBody>
          <a:bodyPr vert="horz" lIns="92481" tIns="46240" rIns="92481" bIns="46240" rtlCol="0"/>
          <a:lstStyle>
            <a:lvl1pPr algn="r">
              <a:defRPr sz="1200"/>
            </a:lvl1pPr>
          </a:lstStyle>
          <a:p>
            <a:fld id="{4E43BAD2-912A-4852-AA21-1A049AD7ECE2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11699" cy="463407"/>
          </a:xfrm>
          <a:prstGeom prst="rect">
            <a:avLst/>
          </a:prstGeom>
        </p:spPr>
        <p:txBody>
          <a:bodyPr vert="horz" lIns="92481" tIns="46240" rIns="92481" bIns="4624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70" y="8772671"/>
            <a:ext cx="3011699" cy="463407"/>
          </a:xfrm>
          <a:prstGeom prst="rect">
            <a:avLst/>
          </a:prstGeom>
        </p:spPr>
        <p:txBody>
          <a:bodyPr vert="horz" lIns="92481" tIns="46240" rIns="92481" bIns="46240" rtlCol="0" anchor="b"/>
          <a:lstStyle>
            <a:lvl1pPr algn="r">
              <a:defRPr sz="1200"/>
            </a:lvl1pPr>
          </a:lstStyle>
          <a:p>
            <a:fld id="{811791F8-FF65-4855-B77D-9162C3A1E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93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1" tIns="46240" rIns="92481" bIns="462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0" y="0"/>
            <a:ext cx="3011699" cy="461804"/>
          </a:xfrm>
          <a:prstGeom prst="rect">
            <a:avLst/>
          </a:prstGeom>
        </p:spPr>
        <p:txBody>
          <a:bodyPr vert="horz" lIns="92481" tIns="46240" rIns="92481" bIns="462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27C917-86D6-4083-BE96-E72DBE33C8E0}" type="datetimeFigureOut">
              <a:rPr lang="en-US"/>
              <a:pPr>
                <a:defRPr/>
              </a:pPr>
              <a:t>11/12/2020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1" tIns="46240" rIns="92481" bIns="4624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1" tIns="46240" rIns="92481" bIns="4624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1" tIns="46240" rIns="92481" bIns="462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0" y="8772668"/>
            <a:ext cx="3011699" cy="461804"/>
          </a:xfrm>
          <a:prstGeom prst="rect">
            <a:avLst/>
          </a:prstGeom>
        </p:spPr>
        <p:txBody>
          <a:bodyPr vert="horz" wrap="square" lIns="92481" tIns="46240" rIns="92481" bIns="4624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FBDE9E-A812-4663-9CB3-8F1B910217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0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231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16175"/>
            <a:ext cx="8153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0" i="0" baseline="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>
            <a:lvl1pPr>
              <a:spcAft>
                <a:spcPts val="1200"/>
              </a:spcAft>
              <a:defRPr sz="3000" baseline="0"/>
            </a:lvl1pPr>
            <a:lvl2pPr>
              <a:spcAft>
                <a:spcPts val="1200"/>
              </a:spcAft>
              <a:defRPr sz="3000" baseline="0"/>
            </a:lvl2pPr>
            <a:lvl3pPr>
              <a:spcAft>
                <a:spcPts val="1200"/>
              </a:spcAft>
              <a:defRPr sz="3000" baseline="0"/>
            </a:lvl3pPr>
            <a:lvl4pPr>
              <a:spcAft>
                <a:spcPts val="1200"/>
              </a:spcAft>
              <a:defRPr sz="3000" baseline="0"/>
            </a:lvl4pPr>
            <a:lvl5pPr>
              <a:spcAft>
                <a:spcPts val="1200"/>
              </a:spcAft>
              <a:defRPr sz="30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8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0" i="0" baseline="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4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48400"/>
            <a:ext cx="159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6491288"/>
            <a:ext cx="6248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12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e.seipel@vermont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AF512-4E03-4C33-ABEB-14EC4E67B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Title I - Comparability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B8D96C-1B47-4642-B0EC-796A26F3B5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November 13, 2020</a:t>
            </a:r>
          </a:p>
        </p:txBody>
      </p:sp>
    </p:spTree>
    <p:extLst>
      <p:ext uri="{BB962C8B-B14F-4D97-AF65-F5344CB8AC3E}">
        <p14:creationId xmlns:p14="http://schemas.microsoft.com/office/powerpoint/2010/main" val="278917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EFE1D-B8BF-4D76-B37E-DDBBEC3E7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Exemptions From Comparability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F4EA-015F-4507-9508-73C147CEE0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Some LEAs and some schools within an LEA may be excluded from the Title I comparability requirements. </a:t>
            </a:r>
          </a:p>
          <a:p>
            <a:r>
              <a:rPr lang="en-US" dirty="0"/>
              <a:t>The following may be excluded: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an LEA that has a single school for each grade span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 school within an LEA that has fewer than 100 students</a:t>
            </a:r>
          </a:p>
        </p:txBody>
      </p:sp>
    </p:spTree>
    <p:extLst>
      <p:ext uri="{BB962C8B-B14F-4D97-AF65-F5344CB8AC3E}">
        <p14:creationId xmlns:p14="http://schemas.microsoft.com/office/powerpoint/2010/main" val="2403222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1E21-1D42-450C-8788-50C461E0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Franklin Gothic Medium" panose="020B0603020102020204" pitchFamily="34" charset="0"/>
              </a:rPr>
              <a:t>Guidance Document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3F2EE-5156-4445-B4D8-5DF0B31A7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Street signs on a pole labelled: advice, tips, assistance, help, support and guidance.&#10;&#10;">
            <a:extLst>
              <a:ext uri="{FF2B5EF4-FFF2-40B4-BE49-F238E27FC236}">
                <a16:creationId xmlns:a16="http://schemas.microsoft.com/office/drawing/2014/main" id="{6085EBB8-8D23-4B01-A1F8-EED22F8A6C7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2448426"/>
            <a:ext cx="3352800" cy="264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019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8AB-A266-452F-BE1E-913753C0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Guidance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8B2C-A08F-4EBE-B90B-C4660A72E5A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5990" y="1181100"/>
            <a:ext cx="8327010" cy="52197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Overview of Comparability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Calculation Requirements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student to instructional staff ratio - examples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alternative methods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Additional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Determining Comparability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current-year data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which staff to include/exclude in reported FTE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Compliant/Non-Compliant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88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AE39-5620-4C6D-BBB4-FE3F27F3D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Franklin Gothic Medium" panose="020B0603020102020204" pitchFamily="34" charset="0"/>
              </a:rPr>
              <a:t>Comparability Report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DF391-F17F-419B-B726-C12FE392A9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picture containing an apple and orange.">
            <a:extLst>
              <a:ext uri="{FF2B5EF4-FFF2-40B4-BE49-F238E27FC236}">
                <a16:creationId xmlns:a16="http://schemas.microsoft.com/office/drawing/2014/main" id="{CD5499A9-4DAB-4F09-853F-54E6F4E65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462" y="2688431"/>
            <a:ext cx="4029075" cy="216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8AB-A266-452F-BE1E-913753C0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Comparability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8B2C-A08F-4EBE-B90B-C4660A72E5A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Annual Data Collection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Grants Management System (GMS) – Title I Comparability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FY21 Due Date: December 15</a:t>
            </a:r>
            <a:r>
              <a:rPr lang="en-US" baseline="30000" dirty="0"/>
              <a:t>th</a:t>
            </a:r>
            <a:r>
              <a:rPr lang="en-US" dirty="0"/>
              <a:t>,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Going forward, Due Date: November 1</a:t>
            </a:r>
            <a:r>
              <a:rPr lang="en-US" baseline="30000" dirty="0"/>
              <a:t>st</a:t>
            </a:r>
            <a:r>
              <a:rPr lang="en-US" dirty="0"/>
              <a:t> of each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526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287B-95F4-479E-8902-DD0E9334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Questions</a:t>
            </a:r>
          </a:p>
        </p:txBody>
      </p:sp>
      <p:pic>
        <p:nvPicPr>
          <p:cNvPr id="1026" name="Picture 2" descr="Image asking if there are any questions? ">
            <a:extLst>
              <a:ext uri="{FF2B5EF4-FFF2-40B4-BE49-F238E27FC236}">
                <a16:creationId xmlns:a16="http://schemas.microsoft.com/office/drawing/2014/main" id="{CB4CFD90-4EED-404E-8E3D-0C57E8C7CBA7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33" y="1600200"/>
            <a:ext cx="799253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630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E00E-6665-413E-A204-C037FF60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AOE Contact</a:t>
            </a:r>
            <a:br>
              <a:rPr lang="en-US" sz="4000" dirty="0"/>
            </a:br>
            <a:r>
              <a:rPr lang="en-US" sz="4000" dirty="0"/>
              <a:t>Title I - Comparability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978D-9397-47BC-9E2F-6C833E7BBFF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Kristine Seipel</a:t>
            </a:r>
          </a:p>
          <a:p>
            <a:r>
              <a:rPr lang="en-US" dirty="0"/>
              <a:t>State Title I Director</a:t>
            </a:r>
          </a:p>
          <a:p>
            <a:r>
              <a:rPr lang="en-US" dirty="0"/>
              <a:t>802-828-1447</a:t>
            </a:r>
          </a:p>
          <a:p>
            <a:r>
              <a:rPr lang="en-US" u="sng" dirty="0">
                <a:hlinkClick r:id="rId3"/>
              </a:rPr>
              <a:t>kristine.seipel@vermont.gov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6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C444D-B663-476F-AEB1-36C898A7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Technology</a:t>
            </a:r>
            <a:r>
              <a:rPr lang="en-US" dirty="0"/>
              <a:t> and Logistics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CA7F7-4A63-4AD7-B884-CFD0211428B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Please mute your microphone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Please turn off your web cam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Ask questions in the chat function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Session will be recorded and posted</a:t>
            </a:r>
          </a:p>
        </p:txBody>
      </p:sp>
    </p:spTree>
    <p:extLst>
      <p:ext uri="{BB962C8B-B14F-4D97-AF65-F5344CB8AC3E}">
        <p14:creationId xmlns:p14="http://schemas.microsoft.com/office/powerpoint/2010/main" val="313588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60164-0212-4863-AD76-CEBF8C75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Resources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EB68A-A5B7-4AAA-9016-A46ACF1224C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3100" dirty="0"/>
              <a:t>Resources and guidance referenced during this session can be found on the AOE website: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Go to education.vermont.gov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In the left-hand sidebar, click on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3100" dirty="0"/>
              <a:t>“Student Support”</a:t>
            </a:r>
            <a:endParaRPr lang="en-US" sz="3100" dirty="0">
              <a:sym typeface="Wingdings" panose="05000000000000000000" pitchFamily="2" charset="2"/>
            </a:endParaRPr>
          </a:p>
          <a:p>
            <a:pPr marL="1371577" lvl="2" indent="-457200">
              <a:buFont typeface="+mj-lt"/>
              <a:buAutoNum type="arabicPeriod"/>
            </a:pPr>
            <a:r>
              <a:rPr lang="en-US" sz="3100" dirty="0">
                <a:sym typeface="Wingdings" panose="05000000000000000000" pitchFamily="2" charset="2"/>
              </a:rPr>
              <a:t>“Federal Programs Under ESSA”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3100" dirty="0">
                <a:sym typeface="Wingdings" panose="05000000000000000000" pitchFamily="2" charset="2"/>
              </a:rPr>
              <a:t>“Consolidated Federal Programs”</a:t>
            </a:r>
            <a:endParaRPr lang="en-US" altLang="en-US" sz="3100" dirty="0"/>
          </a:p>
        </p:txBody>
      </p:sp>
    </p:spTree>
    <p:extLst>
      <p:ext uri="{BB962C8B-B14F-4D97-AF65-F5344CB8AC3E}">
        <p14:creationId xmlns:p14="http://schemas.microsoft.com/office/powerpoint/2010/main" val="275451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8AB-A266-452F-BE1E-913753C0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8B2C-A08F-4EBE-B90B-C4660A72E5A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Overview of Title I Comparability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Overview of Guidance Document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Overview of Comparability Report Within the Grants Management System (GMS)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7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1E21-1D42-450C-8788-50C461E0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Franklin Gothic Medium" panose="020B0603020102020204" pitchFamily="34" charset="0"/>
              </a:rPr>
              <a:t>Title I - </a:t>
            </a:r>
            <a:r>
              <a:rPr lang="en-US" altLang="en-US" sz="4000" dirty="0">
                <a:latin typeface="Franklin Gothic Medium" panose="020B0603020102020204" pitchFamily="34" charset="0"/>
              </a:rPr>
              <a:t>Comparability</a:t>
            </a:r>
            <a:r>
              <a:rPr lang="en-US" altLang="en-US" dirty="0">
                <a:latin typeface="Franklin Gothic Medium" panose="020B0603020102020204" pitchFamily="34" charset="0"/>
              </a:rPr>
              <a:t> Requirements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BB469-9860-461F-898E-77FEBA2916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Image with checkboxes indicating there are requirements">
            <a:extLst>
              <a:ext uri="{FF2B5EF4-FFF2-40B4-BE49-F238E27FC236}">
                <a16:creationId xmlns:a16="http://schemas.microsoft.com/office/drawing/2014/main" id="{1392749F-5B48-4334-8EE0-5F88092B4A5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192" y="2381250"/>
            <a:ext cx="446961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3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8AB-A266-452F-BE1E-913753C0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8B2C-A08F-4EBE-B90B-C4660A72E5A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/>
              <a:t>One of three financial “tests” under Title I to ensure Federal funds are being used to supplement rather than supplant State and local financial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/>
              <a:t>Section 1118(c) of ESEA/ESSA, permits an LEA to receive Federal Title I funds only if State and local funds support services in Title I schools that are “at least comparable” to services in non-Title I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9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8AB-A266-452F-BE1E-913753C0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Requirements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8B2C-A08F-4EBE-B90B-C4660A72E5A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Comparability is completed in the fall as  LEAs need to review current-year resources and make adjustments for the current year as necessary based on the results of the comparability calculations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All Vermont LEAs will use student to instructional staff ratios to demonstrate comparability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6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6C08-BB05-4260-80B2-0A54F3AC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Additional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6C21-78B7-46F5-8AB5-38CB885A334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marR="0" lvl="0" indent="-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Procedures and records that are updated biennially to demonstrate compliance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An LEA-wide salary schedule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 written policy to ensure equivalence among schools in teachers, administrators and other staff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19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D87A-B7CF-43CC-B4C9-F196CA30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Additional Requirements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4D502-E811-4B65-87BF-BC7482E6128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lvl="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 written policy to ensure equivalence among schools in the provision of curriculum materials and instructional supplies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Any other supporting documentation that shows policies, procedures and/or records were maintained to demonstrate compliance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493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F6B283D0F1940B375B4845395C049" ma:contentTypeVersion="12" ma:contentTypeDescription="Create a new document." ma:contentTypeScope="" ma:versionID="36280ed91f61375594fea273fd44bb62">
  <xsd:schema xmlns:xsd="http://www.w3.org/2001/XMLSchema" xmlns:xs="http://www.w3.org/2001/XMLSchema" xmlns:p="http://schemas.microsoft.com/office/2006/metadata/properties" xmlns:ns1="http://schemas.microsoft.com/sharepoint/v3" xmlns:ns3="d80a4d8e-4e6b-4d9d-8f1a-ff0104432a35" xmlns:ns4="f589ccea-3ba2-4c0c-a515-510e0f56592f" targetNamespace="http://schemas.microsoft.com/office/2006/metadata/properties" ma:root="true" ma:fieldsID="6f521704c45c8cda87a858ced243b679" ns1:_="" ns3:_="" ns4:_="">
    <xsd:import namespace="http://schemas.microsoft.com/sharepoint/v3"/>
    <xsd:import namespace="d80a4d8e-4e6b-4d9d-8f1a-ff0104432a35"/>
    <xsd:import namespace="f589ccea-3ba2-4c0c-a515-510e0f5659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4d8e-4e6b-4d9d-8f1a-ff0104432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9ccea-3ba2-4c0c-a515-510e0f565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FBDDA72-DA43-4CC6-B679-3F2A03CF12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0a4d8e-4e6b-4d9d-8f1a-ff0104432a35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34919-393F-453A-9105-AE2CED68C2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F2A70-A5C8-43BE-B0C9-BEAB9F29A9C0}">
  <ds:schemaRefs>
    <ds:schemaRef ds:uri="http://schemas.microsoft.com/sharepoint/v3"/>
    <ds:schemaRef ds:uri="http://purl.org/dc/terms/"/>
    <ds:schemaRef ds:uri="f589ccea-3ba2-4c0c-a515-510e0f56592f"/>
    <ds:schemaRef ds:uri="d80a4d8e-4e6b-4d9d-8f1a-ff0104432a3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edu-aoe-power-point-presentation</Template>
  <TotalTime>3899</TotalTime>
  <Words>440</Words>
  <Application>Microsoft Office PowerPoint</Application>
  <PresentationFormat>On-screen Show (4:3)</PresentationFormat>
  <Paragraphs>73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Palatino Linotype</vt:lpstr>
      <vt:lpstr>Custom Design</vt:lpstr>
      <vt:lpstr>Title I - Comparability</vt:lpstr>
      <vt:lpstr>Technology and Logistics </vt:lpstr>
      <vt:lpstr>Resources</vt:lpstr>
      <vt:lpstr>Agenda</vt:lpstr>
      <vt:lpstr>Title I - Comparability Requirements</vt:lpstr>
      <vt:lpstr>Requirements</vt:lpstr>
      <vt:lpstr>Requirements (continued)</vt:lpstr>
      <vt:lpstr>Additional Requirements</vt:lpstr>
      <vt:lpstr>Additional Requirements (continued)</vt:lpstr>
      <vt:lpstr>Exemptions From Comparability</vt:lpstr>
      <vt:lpstr>Guidance Document</vt:lpstr>
      <vt:lpstr>Guidance Document</vt:lpstr>
      <vt:lpstr>Comparability Report</vt:lpstr>
      <vt:lpstr>Comparability Report</vt:lpstr>
      <vt:lpstr>Questions</vt:lpstr>
      <vt:lpstr>AOE Contact Title I - Comparability</vt:lpstr>
    </vt:vector>
  </TitlesOfParts>
  <Company>Vermont Agency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Vermont Agency of Education</dc:creator>
  <cp:lastModifiedBy>Graves, Amber</cp:lastModifiedBy>
  <cp:revision>283</cp:revision>
  <cp:lastPrinted>2018-10-31T16:42:36Z</cp:lastPrinted>
  <dcterms:created xsi:type="dcterms:W3CDTF">2016-07-25T13:30:01Z</dcterms:created>
  <dcterms:modified xsi:type="dcterms:W3CDTF">2020-11-12T16:48:58Z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0x0101005F2F6B283D0F1940B375B4845395C049</vt:lpwstr>
  </property>
</Properties>
</file>