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4"/>
  </p:sldMasterIdLst>
  <p:notesMasterIdLst>
    <p:notesMasterId r:id="rId42"/>
  </p:notesMasterIdLst>
  <p:handoutMasterIdLst>
    <p:handoutMasterId r:id="rId43"/>
  </p:handoutMasterIdLst>
  <p:sldIdLst>
    <p:sldId id="256" r:id="rId5"/>
    <p:sldId id="262" r:id="rId6"/>
    <p:sldId id="261" r:id="rId7"/>
    <p:sldId id="264" r:id="rId8"/>
    <p:sldId id="281" r:id="rId9"/>
    <p:sldId id="265" r:id="rId10"/>
    <p:sldId id="292" r:id="rId11"/>
    <p:sldId id="289" r:id="rId12"/>
    <p:sldId id="290" r:id="rId13"/>
    <p:sldId id="293" r:id="rId14"/>
    <p:sldId id="286" r:id="rId15"/>
    <p:sldId id="266" r:id="rId16"/>
    <p:sldId id="259" r:id="rId17"/>
    <p:sldId id="294" r:id="rId18"/>
    <p:sldId id="260" r:id="rId19"/>
    <p:sldId id="295" r:id="rId20"/>
    <p:sldId id="263" r:id="rId21"/>
    <p:sldId id="297" r:id="rId22"/>
    <p:sldId id="302" r:id="rId23"/>
    <p:sldId id="296" r:id="rId24"/>
    <p:sldId id="287" r:id="rId25"/>
    <p:sldId id="267" r:id="rId26"/>
    <p:sldId id="278" r:id="rId27"/>
    <p:sldId id="279" r:id="rId28"/>
    <p:sldId id="269" r:id="rId29"/>
    <p:sldId id="300" r:id="rId30"/>
    <p:sldId id="288" r:id="rId31"/>
    <p:sldId id="275" r:id="rId32"/>
    <p:sldId id="268" r:id="rId33"/>
    <p:sldId id="282" r:id="rId34"/>
    <p:sldId id="285" r:id="rId35"/>
    <p:sldId id="274" r:id="rId36"/>
    <p:sldId id="273" r:id="rId37"/>
    <p:sldId id="283" r:id="rId38"/>
    <p:sldId id="303" r:id="rId39"/>
    <p:sldId id="301" r:id="rId40"/>
    <p:sldId id="258" r:id="rId41"/>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3302" autoAdjust="0"/>
  </p:normalViewPr>
  <p:slideViewPr>
    <p:cSldViewPr>
      <p:cViewPr varScale="1">
        <p:scale>
          <a:sx n="69" d="100"/>
          <a:sy n="69" d="100"/>
        </p:scale>
        <p:origin x="342" y="72"/>
      </p:cViewPr>
      <p:guideLst/>
    </p:cSldViewPr>
  </p:slideViewPr>
  <p:notesTextViewPr>
    <p:cViewPr>
      <p:scale>
        <a:sx n="1" d="1"/>
        <a:sy n="1" d="1"/>
      </p:scale>
      <p:origin x="0" y="0"/>
    </p:cViewPr>
  </p:notesTextViewPr>
  <p:notesViewPr>
    <p:cSldViewPr>
      <p:cViewPr varScale="1">
        <p:scale>
          <a:sx n="82" d="100"/>
          <a:sy n="82"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4E43BAD2-912A-4852-AA21-1A049AD7ECE2}" type="datetimeFigureOut">
              <a:rPr lang="en-US" smtClean="0"/>
              <a:t>4/23/2020</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811791F8-FF65-4855-B77D-9162C3A1E42D}" type="slidenum">
              <a:rPr lang="en-US" smtClean="0"/>
              <a:t>‹#›</a:t>
            </a:fld>
            <a:endParaRPr lang="en-US" dirty="0"/>
          </a:p>
        </p:txBody>
      </p:sp>
    </p:spTree>
    <p:extLst>
      <p:ext uri="{BB962C8B-B14F-4D97-AF65-F5344CB8AC3E}">
        <p14:creationId xmlns:p14="http://schemas.microsoft.com/office/powerpoint/2010/main" val="1992993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4/23/2020</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pPr lvl="0"/>
            <a:endParaRPr lang="en-US" noProof="0"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dirty="0"/>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a:t>
            </a:fld>
            <a:endParaRPr lang="en-US" altLang="en-US" dirty="0"/>
          </a:p>
        </p:txBody>
      </p:sp>
    </p:spTree>
    <p:extLst>
      <p:ext uri="{BB962C8B-B14F-4D97-AF65-F5344CB8AC3E}">
        <p14:creationId xmlns:p14="http://schemas.microsoft.com/office/powerpoint/2010/main" val="3363164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14</a:t>
            </a:fld>
            <a:endParaRPr lang="en-US" altLang="en-US" dirty="0"/>
          </a:p>
        </p:txBody>
      </p:sp>
    </p:spTree>
    <p:extLst>
      <p:ext uri="{BB962C8B-B14F-4D97-AF65-F5344CB8AC3E}">
        <p14:creationId xmlns:p14="http://schemas.microsoft.com/office/powerpoint/2010/main" val="875341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15</a:t>
            </a:fld>
            <a:endParaRPr lang="en-US" altLang="en-US" dirty="0"/>
          </a:p>
        </p:txBody>
      </p:sp>
    </p:spTree>
    <p:extLst>
      <p:ext uri="{BB962C8B-B14F-4D97-AF65-F5344CB8AC3E}">
        <p14:creationId xmlns:p14="http://schemas.microsoft.com/office/powerpoint/2010/main" val="2550893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16</a:t>
            </a:fld>
            <a:endParaRPr lang="en-US" altLang="en-US" dirty="0"/>
          </a:p>
        </p:txBody>
      </p:sp>
    </p:spTree>
    <p:extLst>
      <p:ext uri="{BB962C8B-B14F-4D97-AF65-F5344CB8AC3E}">
        <p14:creationId xmlns:p14="http://schemas.microsoft.com/office/powerpoint/2010/main" val="3886697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17</a:t>
            </a:fld>
            <a:endParaRPr lang="en-US" altLang="en-US" dirty="0"/>
          </a:p>
        </p:txBody>
      </p:sp>
    </p:spTree>
    <p:extLst>
      <p:ext uri="{BB962C8B-B14F-4D97-AF65-F5344CB8AC3E}">
        <p14:creationId xmlns:p14="http://schemas.microsoft.com/office/powerpoint/2010/main" val="428165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18</a:t>
            </a:fld>
            <a:endParaRPr lang="en-US" altLang="en-US" dirty="0"/>
          </a:p>
        </p:txBody>
      </p:sp>
    </p:spTree>
    <p:extLst>
      <p:ext uri="{BB962C8B-B14F-4D97-AF65-F5344CB8AC3E}">
        <p14:creationId xmlns:p14="http://schemas.microsoft.com/office/powerpoint/2010/main" val="1675585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20</a:t>
            </a:fld>
            <a:endParaRPr lang="en-US" altLang="en-US" dirty="0"/>
          </a:p>
        </p:txBody>
      </p:sp>
    </p:spTree>
    <p:extLst>
      <p:ext uri="{BB962C8B-B14F-4D97-AF65-F5344CB8AC3E}">
        <p14:creationId xmlns:p14="http://schemas.microsoft.com/office/powerpoint/2010/main" val="17393206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23</a:t>
            </a:fld>
            <a:endParaRPr lang="en-US" altLang="en-US" dirty="0"/>
          </a:p>
        </p:txBody>
      </p:sp>
    </p:spTree>
    <p:extLst>
      <p:ext uri="{BB962C8B-B14F-4D97-AF65-F5344CB8AC3E}">
        <p14:creationId xmlns:p14="http://schemas.microsoft.com/office/powerpoint/2010/main" val="16948668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26</a:t>
            </a:fld>
            <a:endParaRPr lang="en-US" altLang="en-US" dirty="0"/>
          </a:p>
        </p:txBody>
      </p:sp>
    </p:spTree>
    <p:extLst>
      <p:ext uri="{BB962C8B-B14F-4D97-AF65-F5344CB8AC3E}">
        <p14:creationId xmlns:p14="http://schemas.microsoft.com/office/powerpoint/2010/main" val="37300302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37</a:t>
            </a:fld>
            <a:endParaRPr lang="en-US" altLang="en-US" dirty="0"/>
          </a:p>
        </p:txBody>
      </p:sp>
    </p:spTree>
    <p:extLst>
      <p:ext uri="{BB962C8B-B14F-4D97-AF65-F5344CB8AC3E}">
        <p14:creationId xmlns:p14="http://schemas.microsoft.com/office/powerpoint/2010/main" val="1971158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a:t>
            </a:fld>
            <a:endParaRPr lang="en-US" altLang="en-US" dirty="0"/>
          </a:p>
        </p:txBody>
      </p:sp>
    </p:spTree>
    <p:extLst>
      <p:ext uri="{BB962C8B-B14F-4D97-AF65-F5344CB8AC3E}">
        <p14:creationId xmlns:p14="http://schemas.microsoft.com/office/powerpoint/2010/main" val="3161693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a:t>
            </a:fld>
            <a:endParaRPr lang="en-US" altLang="en-US" dirty="0"/>
          </a:p>
        </p:txBody>
      </p:sp>
    </p:spTree>
    <p:extLst>
      <p:ext uri="{BB962C8B-B14F-4D97-AF65-F5344CB8AC3E}">
        <p14:creationId xmlns:p14="http://schemas.microsoft.com/office/powerpoint/2010/main" val="3446445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4</a:t>
            </a:fld>
            <a:endParaRPr lang="en-US" altLang="en-US" dirty="0"/>
          </a:p>
        </p:txBody>
      </p:sp>
    </p:spTree>
    <p:extLst>
      <p:ext uri="{BB962C8B-B14F-4D97-AF65-F5344CB8AC3E}">
        <p14:creationId xmlns:p14="http://schemas.microsoft.com/office/powerpoint/2010/main" val="4122048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6</a:t>
            </a:fld>
            <a:endParaRPr lang="en-US" altLang="en-US" dirty="0"/>
          </a:p>
        </p:txBody>
      </p:sp>
    </p:spTree>
    <p:extLst>
      <p:ext uri="{BB962C8B-B14F-4D97-AF65-F5344CB8AC3E}">
        <p14:creationId xmlns:p14="http://schemas.microsoft.com/office/powerpoint/2010/main" val="3821193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7</a:t>
            </a:fld>
            <a:endParaRPr lang="en-US" altLang="en-US" dirty="0"/>
          </a:p>
        </p:txBody>
      </p:sp>
    </p:spTree>
    <p:extLst>
      <p:ext uri="{BB962C8B-B14F-4D97-AF65-F5344CB8AC3E}">
        <p14:creationId xmlns:p14="http://schemas.microsoft.com/office/powerpoint/2010/main" val="40400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8</a:t>
            </a:fld>
            <a:endParaRPr lang="en-US" altLang="en-US" dirty="0"/>
          </a:p>
        </p:txBody>
      </p:sp>
    </p:spTree>
    <p:extLst>
      <p:ext uri="{BB962C8B-B14F-4D97-AF65-F5344CB8AC3E}">
        <p14:creationId xmlns:p14="http://schemas.microsoft.com/office/powerpoint/2010/main" val="2530811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9</a:t>
            </a:fld>
            <a:endParaRPr lang="en-US" altLang="en-US" dirty="0"/>
          </a:p>
        </p:txBody>
      </p:sp>
    </p:spTree>
    <p:extLst>
      <p:ext uri="{BB962C8B-B14F-4D97-AF65-F5344CB8AC3E}">
        <p14:creationId xmlns:p14="http://schemas.microsoft.com/office/powerpoint/2010/main" val="3286031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13</a:t>
            </a:fld>
            <a:endParaRPr lang="en-US" altLang="en-US" dirty="0"/>
          </a:p>
        </p:txBody>
      </p:sp>
    </p:spTree>
    <p:extLst>
      <p:ext uri="{BB962C8B-B14F-4D97-AF65-F5344CB8AC3E}">
        <p14:creationId xmlns:p14="http://schemas.microsoft.com/office/powerpoint/2010/main" val="1652207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2"/>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16177"/>
            <a:ext cx="81534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533400" y="1600200"/>
            <a:ext cx="81534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457200" y="1600200"/>
            <a:ext cx="82296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457200" y="1600200"/>
            <a:ext cx="40386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1600200"/>
            <a:ext cx="39624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4648200" y="381000"/>
            <a:ext cx="40386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381000"/>
            <a:ext cx="39624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981200" y="685800"/>
            <a:ext cx="5105400" cy="3886200"/>
          </a:xfrm>
        </p:spPr>
        <p:txBody>
          <a:bodyPr rtlCol="0">
            <a:normAutofit/>
          </a:bodyPr>
          <a:lstStyle/>
          <a:p>
            <a:pPr lvl="0"/>
            <a:r>
              <a:rPr lang="en-US" noProof="0" dirty="0"/>
              <a:t>Click icon to add picture</a:t>
            </a:r>
          </a:p>
        </p:txBody>
      </p:sp>
      <p:sp>
        <p:nvSpPr>
          <p:cNvPr id="7" name="Text Placeholder 6"/>
          <p:cNvSpPr>
            <a:spLocks noGrp="1"/>
          </p:cNvSpPr>
          <p:nvPr>
            <p:ph type="body" sz="quarter" idx="11"/>
          </p:nvPr>
        </p:nvSpPr>
        <p:spPr>
          <a:xfrm>
            <a:off x="1981200" y="4648200"/>
            <a:ext cx="51054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457200" y="6172202"/>
            <a:ext cx="82296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7010401" y="6248402"/>
            <a:ext cx="15906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609600" y="6491288"/>
            <a:ext cx="62484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hyperlink" Target="mailto:Katy.preston@Vermont.gov" TargetMode="Externa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685800" y="1958975"/>
            <a:ext cx="7772400" cy="1470025"/>
          </a:xfrm>
        </p:spPr>
        <p:txBody>
          <a:bodyPr/>
          <a:lstStyle/>
          <a:p>
            <a:r>
              <a:rPr lang="en-US" altLang="en-US" b="1" dirty="0"/>
              <a:t>Taking Full Advantage of Title IV</a:t>
            </a:r>
          </a:p>
        </p:txBody>
      </p:sp>
      <p:sp>
        <p:nvSpPr>
          <p:cNvPr id="3" name="Subtitle 2"/>
          <p:cNvSpPr>
            <a:spLocks noGrp="1"/>
          </p:cNvSpPr>
          <p:nvPr>
            <p:ph type="subTitle" idx="1"/>
          </p:nvPr>
        </p:nvSpPr>
        <p:spPr/>
        <p:txBody>
          <a:bodyPr rtlCol="0">
            <a:normAutofit/>
          </a:bodyPr>
          <a:lstStyle/>
          <a:p>
            <a:pPr fontAlgn="auto">
              <a:spcAft>
                <a:spcPts val="0"/>
              </a:spcAft>
              <a:defRPr/>
            </a:pPr>
            <a:r>
              <a:rPr lang="en-US" dirty="0">
                <a:solidFill>
                  <a:schemeClr val="tx1"/>
                </a:solidFill>
              </a:rPr>
              <a:t>April 23</a:t>
            </a:r>
            <a:r>
              <a:rPr lang="en-US">
                <a:solidFill>
                  <a:schemeClr val="tx1"/>
                </a:solidFill>
              </a:rPr>
              <a:t>, 2020</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87ED7-B906-40A7-8DE4-2C4164BBEF03}"/>
              </a:ext>
            </a:extLst>
          </p:cNvPr>
          <p:cNvSpPr>
            <a:spLocks noGrp="1"/>
          </p:cNvSpPr>
          <p:nvPr>
            <p:ph type="title"/>
          </p:nvPr>
        </p:nvSpPr>
        <p:spPr/>
        <p:txBody>
          <a:bodyPr/>
          <a:lstStyle/>
          <a:p>
            <a:r>
              <a:rPr lang="en-US" dirty="0"/>
              <a:t>Parental Signature</a:t>
            </a:r>
          </a:p>
        </p:txBody>
      </p:sp>
      <p:sp>
        <p:nvSpPr>
          <p:cNvPr id="3" name="Text Placeholder 2">
            <a:extLst>
              <a:ext uri="{FF2B5EF4-FFF2-40B4-BE49-F238E27FC236}">
                <a16:creationId xmlns:a16="http://schemas.microsoft.com/office/drawing/2014/main" id="{97D74AD9-30F4-4CEB-8848-E58D5B9998B8}"/>
              </a:ext>
            </a:extLst>
          </p:cNvPr>
          <p:cNvSpPr>
            <a:spLocks noGrp="1"/>
          </p:cNvSpPr>
          <p:nvPr>
            <p:ph type="body" sz="quarter" idx="10"/>
          </p:nvPr>
        </p:nvSpPr>
        <p:spPr/>
        <p:txBody>
          <a:bodyPr/>
          <a:lstStyle/>
          <a:p>
            <a:pPr marL="0" indent="0">
              <a:buNone/>
            </a:pPr>
            <a:r>
              <a:rPr lang="en-US" dirty="0"/>
              <a:t>An LEA must obtain prior written, informed consent from the parent of each child who is under the age of 18 to participate in any mental-health assessment or service that is funded with Title IV Part A </a:t>
            </a:r>
          </a:p>
        </p:txBody>
      </p:sp>
    </p:spTree>
    <p:extLst>
      <p:ext uri="{BB962C8B-B14F-4D97-AF65-F5344CB8AC3E}">
        <p14:creationId xmlns:p14="http://schemas.microsoft.com/office/powerpoint/2010/main" val="2732667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FE3C3-DBAF-4E81-8755-5C5DC420321A}"/>
              </a:ext>
            </a:extLst>
          </p:cNvPr>
          <p:cNvSpPr>
            <a:spLocks noGrp="1"/>
          </p:cNvSpPr>
          <p:nvPr>
            <p:ph type="title"/>
          </p:nvPr>
        </p:nvSpPr>
        <p:spPr/>
        <p:txBody>
          <a:bodyPr/>
          <a:lstStyle/>
          <a:p>
            <a:r>
              <a:rPr lang="en-US" dirty="0"/>
              <a:t>Title IV Allowable Uses </a:t>
            </a:r>
          </a:p>
        </p:txBody>
      </p:sp>
      <p:sp>
        <p:nvSpPr>
          <p:cNvPr id="3" name="Text Placeholder 2">
            <a:extLst>
              <a:ext uri="{FF2B5EF4-FFF2-40B4-BE49-F238E27FC236}">
                <a16:creationId xmlns:a16="http://schemas.microsoft.com/office/drawing/2014/main" id="{D4FF8A97-AAA7-45BA-A379-B4DE0060D547}"/>
              </a:ext>
            </a:extLst>
          </p:cNvPr>
          <p:cNvSpPr>
            <a:spLocks noGrp="1"/>
          </p:cNvSpPr>
          <p:nvPr>
            <p:ph type="body" sz="quarter" idx="10"/>
          </p:nvPr>
        </p:nvSpPr>
        <p:spPr/>
        <p:txBody>
          <a:bodyPr/>
          <a:lstStyle/>
          <a:p>
            <a:endParaRPr lang="en-US" dirty="0"/>
          </a:p>
          <a:p>
            <a:pPr marL="0" indent="0" algn="ctr">
              <a:buNone/>
            </a:pPr>
            <a:endParaRPr lang="en-US" dirty="0"/>
          </a:p>
          <a:p>
            <a:pPr marL="0" indent="0" algn="ctr">
              <a:buNone/>
            </a:pPr>
            <a:r>
              <a:rPr lang="en-US" dirty="0"/>
              <a:t>What can we do with Title IV Part A funds?</a:t>
            </a:r>
          </a:p>
        </p:txBody>
      </p:sp>
    </p:spTree>
    <p:extLst>
      <p:ext uri="{BB962C8B-B14F-4D97-AF65-F5344CB8AC3E}">
        <p14:creationId xmlns:p14="http://schemas.microsoft.com/office/powerpoint/2010/main" val="3596230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D5ADD-8F3D-4AAF-B3C9-AD588BCCA07D}"/>
              </a:ext>
            </a:extLst>
          </p:cNvPr>
          <p:cNvSpPr>
            <a:spLocks noGrp="1"/>
          </p:cNvSpPr>
          <p:nvPr>
            <p:ph type="title"/>
          </p:nvPr>
        </p:nvSpPr>
        <p:spPr/>
        <p:txBody>
          <a:bodyPr/>
          <a:lstStyle/>
          <a:p>
            <a:r>
              <a:rPr lang="en-US" dirty="0"/>
              <a:t>Allowable Uses</a:t>
            </a:r>
          </a:p>
        </p:txBody>
      </p:sp>
      <p:sp>
        <p:nvSpPr>
          <p:cNvPr id="3" name="Text Placeholder 2">
            <a:extLst>
              <a:ext uri="{FF2B5EF4-FFF2-40B4-BE49-F238E27FC236}">
                <a16:creationId xmlns:a16="http://schemas.microsoft.com/office/drawing/2014/main" id="{A7ABEF52-EF41-40F0-8BF3-5FBC216AA7FE}"/>
              </a:ext>
            </a:extLst>
          </p:cNvPr>
          <p:cNvSpPr>
            <a:spLocks noGrp="1"/>
          </p:cNvSpPr>
          <p:nvPr>
            <p:ph type="body" sz="quarter" idx="10"/>
          </p:nvPr>
        </p:nvSpPr>
        <p:spPr/>
        <p:txBody>
          <a:bodyPr/>
          <a:lstStyle/>
          <a:p>
            <a:pPr marL="0" indent="0">
              <a:buNone/>
            </a:pPr>
            <a:r>
              <a:rPr lang="en-US" dirty="0"/>
              <a:t>Allowable uses under each of the three content areas may include:</a:t>
            </a:r>
          </a:p>
          <a:p>
            <a:pPr lvl="1"/>
            <a:r>
              <a:rPr lang="en-US" dirty="0"/>
              <a:t>Direct services for students</a:t>
            </a:r>
          </a:p>
          <a:p>
            <a:pPr lvl="1"/>
            <a:r>
              <a:rPr lang="en-US" dirty="0"/>
              <a:t>Professional development for teachers and administrators</a:t>
            </a:r>
          </a:p>
          <a:p>
            <a:pPr lvl="1"/>
            <a:r>
              <a:rPr lang="en-US" dirty="0"/>
              <a:t>Salaries of personnel to carry out identified programs and services</a:t>
            </a:r>
          </a:p>
          <a:p>
            <a:pPr lvl="1"/>
            <a:r>
              <a:rPr lang="en-US" dirty="0"/>
              <a:t>Supplemental educational resources and equipment</a:t>
            </a:r>
          </a:p>
        </p:txBody>
      </p:sp>
    </p:spTree>
    <p:extLst>
      <p:ext uri="{BB962C8B-B14F-4D97-AF65-F5344CB8AC3E}">
        <p14:creationId xmlns:p14="http://schemas.microsoft.com/office/powerpoint/2010/main" val="3276526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r>
              <a:rPr lang="en-US" altLang="en-US" dirty="0"/>
              <a:t>Well-Rounded Educational Opportunities</a:t>
            </a:r>
          </a:p>
        </p:txBody>
      </p:sp>
      <p:sp>
        <p:nvSpPr>
          <p:cNvPr id="13315" name="Text Placeholder 2"/>
          <p:cNvSpPr>
            <a:spLocks noGrp="1"/>
          </p:cNvSpPr>
          <p:nvPr>
            <p:ph type="body" sz="quarter" idx="10"/>
          </p:nvPr>
        </p:nvSpPr>
        <p:spPr>
          <a:xfrm>
            <a:off x="685800" y="1435100"/>
            <a:ext cx="8153400" cy="4343400"/>
          </a:xfrm>
        </p:spPr>
        <p:txBody>
          <a:bodyPr/>
          <a:lstStyle/>
          <a:p>
            <a:pPr marL="0" indent="0">
              <a:buNone/>
            </a:pPr>
            <a:r>
              <a:rPr lang="en-US" altLang="en-US" sz="2800" dirty="0"/>
              <a:t>Purpose:</a:t>
            </a:r>
          </a:p>
          <a:p>
            <a:pPr marL="0" indent="0">
              <a:buNone/>
            </a:pPr>
            <a:r>
              <a:rPr lang="en-US" altLang="en-US" sz="2800" dirty="0"/>
              <a:t>To provide an enriched curriculum and education experiences to all students </a:t>
            </a:r>
          </a:p>
          <a:p>
            <a:r>
              <a:rPr lang="en-US" altLang="en-US" sz="2800" dirty="0"/>
              <a:t>Diverse learning experiences that engage students across a variety of courses, activities, and programs</a:t>
            </a:r>
          </a:p>
          <a:p>
            <a:r>
              <a:rPr lang="en-US" altLang="en-US" sz="2800" dirty="0"/>
              <a:t>Allows students to make connections between subjects</a:t>
            </a:r>
          </a:p>
          <a:p>
            <a:r>
              <a:rPr lang="en-US" altLang="en-US" sz="2800" dirty="0"/>
              <a:t>Provides all students access to a holistic education</a:t>
            </a:r>
          </a:p>
        </p:txBody>
      </p:sp>
    </p:spTree>
    <p:extLst>
      <p:ext uri="{BB962C8B-B14F-4D97-AF65-F5344CB8AC3E}">
        <p14:creationId xmlns:p14="http://schemas.microsoft.com/office/powerpoint/2010/main" val="2165100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09987-45B0-436D-8852-87734EC24B03}"/>
              </a:ext>
            </a:extLst>
          </p:cNvPr>
          <p:cNvSpPr>
            <a:spLocks noGrp="1"/>
          </p:cNvSpPr>
          <p:nvPr>
            <p:ph type="title"/>
          </p:nvPr>
        </p:nvSpPr>
        <p:spPr/>
        <p:txBody>
          <a:bodyPr/>
          <a:lstStyle/>
          <a:p>
            <a:r>
              <a:rPr lang="en-US" dirty="0"/>
              <a:t>Well-Rounded: Allowable Uses</a:t>
            </a:r>
          </a:p>
        </p:txBody>
      </p:sp>
      <p:sp>
        <p:nvSpPr>
          <p:cNvPr id="3" name="Text Placeholder 2">
            <a:extLst>
              <a:ext uri="{FF2B5EF4-FFF2-40B4-BE49-F238E27FC236}">
                <a16:creationId xmlns:a16="http://schemas.microsoft.com/office/drawing/2014/main" id="{7D6099E6-324D-40A5-B83D-DD3A51EF3CE1}"/>
              </a:ext>
            </a:extLst>
          </p:cNvPr>
          <p:cNvSpPr>
            <a:spLocks noGrp="1"/>
          </p:cNvSpPr>
          <p:nvPr>
            <p:ph type="body" sz="quarter" idx="10"/>
          </p:nvPr>
        </p:nvSpPr>
        <p:spPr>
          <a:xfrm>
            <a:off x="533400" y="1295400"/>
            <a:ext cx="8153400" cy="5105400"/>
          </a:xfrm>
        </p:spPr>
        <p:txBody>
          <a:bodyPr numCol="1"/>
          <a:lstStyle/>
          <a:p>
            <a:r>
              <a:rPr lang="en-US" sz="2400" dirty="0"/>
              <a:t>Programs and activities to improve instruction and student engagement in STEM subjects </a:t>
            </a:r>
          </a:p>
          <a:p>
            <a:r>
              <a:rPr lang="en-US" sz="2400" dirty="0"/>
              <a:t>Accelerated learning programs</a:t>
            </a:r>
          </a:p>
          <a:p>
            <a:r>
              <a:rPr lang="en-US" sz="2400" dirty="0"/>
              <a:t>College and Career counseling</a:t>
            </a:r>
          </a:p>
          <a:p>
            <a:r>
              <a:rPr lang="en-US" sz="2400" dirty="0"/>
              <a:t>Social-Emotional Learning</a:t>
            </a:r>
          </a:p>
          <a:p>
            <a:r>
              <a:rPr lang="en-US" sz="2400" dirty="0"/>
              <a:t>Programs and activities that support:</a:t>
            </a:r>
          </a:p>
          <a:p>
            <a:pPr lvl="1"/>
            <a:r>
              <a:rPr lang="en-US" sz="2000" dirty="0"/>
              <a:t>Music</a:t>
            </a:r>
          </a:p>
          <a:p>
            <a:pPr lvl="1"/>
            <a:r>
              <a:rPr lang="en-US" sz="2000" dirty="0"/>
              <a:t>Art</a:t>
            </a:r>
          </a:p>
          <a:p>
            <a:pPr lvl="1"/>
            <a:r>
              <a:rPr lang="en-US" sz="2000" dirty="0"/>
              <a:t>History</a:t>
            </a:r>
          </a:p>
          <a:p>
            <a:pPr lvl="1"/>
            <a:r>
              <a:rPr lang="en-US" sz="2000" dirty="0"/>
              <a:t>Civics</a:t>
            </a:r>
          </a:p>
          <a:p>
            <a:pPr lvl="1"/>
            <a:r>
              <a:rPr lang="en-US" sz="2000" dirty="0"/>
              <a:t>Foreign languages</a:t>
            </a:r>
          </a:p>
          <a:p>
            <a:pPr lvl="1"/>
            <a:r>
              <a:rPr lang="en-US" sz="2000" dirty="0"/>
              <a:t>Environmental education</a:t>
            </a:r>
          </a:p>
        </p:txBody>
      </p:sp>
    </p:spTree>
    <p:extLst>
      <p:ext uri="{BB962C8B-B14F-4D97-AF65-F5344CB8AC3E}">
        <p14:creationId xmlns:p14="http://schemas.microsoft.com/office/powerpoint/2010/main" val="4035394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Safe and Healthy Students</a:t>
            </a:r>
          </a:p>
        </p:txBody>
      </p:sp>
      <p:sp>
        <p:nvSpPr>
          <p:cNvPr id="13315" name="Text Placeholder 2"/>
          <p:cNvSpPr>
            <a:spLocks noGrp="1"/>
          </p:cNvSpPr>
          <p:nvPr>
            <p:ph type="body" sz="quarter" idx="10"/>
          </p:nvPr>
        </p:nvSpPr>
        <p:spPr/>
        <p:txBody>
          <a:bodyPr/>
          <a:lstStyle/>
          <a:p>
            <a:pPr marL="0" indent="0">
              <a:buNone/>
            </a:pPr>
            <a:r>
              <a:rPr lang="en-US" altLang="en-US" dirty="0"/>
              <a:t>Purpose:</a:t>
            </a:r>
          </a:p>
          <a:p>
            <a:pPr marL="0" indent="0">
              <a:buNone/>
            </a:pPr>
            <a:r>
              <a:rPr lang="en-US" altLang="en-US" dirty="0"/>
              <a:t>To improve school conditions for student learning</a:t>
            </a:r>
          </a:p>
          <a:p>
            <a:r>
              <a:rPr lang="en-US" altLang="en-US" dirty="0"/>
              <a:t>Safe and supportive schools</a:t>
            </a:r>
          </a:p>
          <a:p>
            <a:r>
              <a:rPr lang="en-US" altLang="en-US" dirty="0"/>
              <a:t>Student physical and mental health</a:t>
            </a:r>
          </a:p>
        </p:txBody>
      </p:sp>
    </p:spTree>
    <p:extLst>
      <p:ext uri="{BB962C8B-B14F-4D97-AF65-F5344CB8AC3E}">
        <p14:creationId xmlns:p14="http://schemas.microsoft.com/office/powerpoint/2010/main" val="4012718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3D20F-5C12-447F-928B-32C7B313CCC2}"/>
              </a:ext>
            </a:extLst>
          </p:cNvPr>
          <p:cNvSpPr>
            <a:spLocks noGrp="1"/>
          </p:cNvSpPr>
          <p:nvPr>
            <p:ph type="title"/>
          </p:nvPr>
        </p:nvSpPr>
        <p:spPr/>
        <p:txBody>
          <a:bodyPr>
            <a:normAutofit fontScale="90000"/>
          </a:bodyPr>
          <a:lstStyle/>
          <a:p>
            <a:r>
              <a:rPr lang="en-US" dirty="0"/>
              <a:t>Safe &amp; Healthy Students: Allowable Uses</a:t>
            </a:r>
          </a:p>
        </p:txBody>
      </p:sp>
      <p:sp>
        <p:nvSpPr>
          <p:cNvPr id="3" name="Text Placeholder 2">
            <a:extLst>
              <a:ext uri="{FF2B5EF4-FFF2-40B4-BE49-F238E27FC236}">
                <a16:creationId xmlns:a16="http://schemas.microsoft.com/office/drawing/2014/main" id="{EA1532B9-0773-45A4-BC5A-01100AA0FA0A}"/>
              </a:ext>
            </a:extLst>
          </p:cNvPr>
          <p:cNvSpPr>
            <a:spLocks noGrp="1"/>
          </p:cNvSpPr>
          <p:nvPr>
            <p:ph type="body" sz="quarter" idx="10"/>
          </p:nvPr>
        </p:nvSpPr>
        <p:spPr>
          <a:xfrm>
            <a:off x="533400" y="1219200"/>
            <a:ext cx="8153400" cy="5181600"/>
          </a:xfrm>
        </p:spPr>
        <p:txBody>
          <a:bodyPr/>
          <a:lstStyle/>
          <a:p>
            <a:r>
              <a:rPr lang="en-US" sz="2800" dirty="0"/>
              <a:t>Preventing bullying and harassment</a:t>
            </a:r>
          </a:p>
          <a:p>
            <a:r>
              <a:rPr lang="en-US" sz="2800" dirty="0"/>
              <a:t>School dropout prevention</a:t>
            </a:r>
          </a:p>
          <a:p>
            <a:r>
              <a:rPr lang="en-US" sz="2800" dirty="0"/>
              <a:t>Reducing use of exclusionary discipline practices</a:t>
            </a:r>
          </a:p>
          <a:p>
            <a:r>
              <a:rPr lang="en-US" sz="2800" dirty="0"/>
              <a:t>Building school and community relationships</a:t>
            </a:r>
          </a:p>
          <a:p>
            <a:r>
              <a:rPr lang="en-US" sz="2800" dirty="0"/>
              <a:t>School-based health and mental health services</a:t>
            </a:r>
          </a:p>
          <a:p>
            <a:r>
              <a:rPr lang="en-US" sz="2800" dirty="0"/>
              <a:t>Healthy, active lifestyles</a:t>
            </a:r>
          </a:p>
          <a:p>
            <a:r>
              <a:rPr lang="en-US" sz="2800" dirty="0"/>
              <a:t>Nutritional education</a:t>
            </a:r>
          </a:p>
          <a:p>
            <a:r>
              <a:rPr lang="en-US" sz="2800" dirty="0"/>
              <a:t>Trauma-informed classroom</a:t>
            </a:r>
          </a:p>
          <a:p>
            <a:r>
              <a:rPr lang="en-US" sz="2800" dirty="0"/>
              <a:t>Drug and violence prevention</a:t>
            </a:r>
          </a:p>
          <a:p>
            <a:endParaRPr lang="en-US" sz="2800" dirty="0"/>
          </a:p>
        </p:txBody>
      </p:sp>
    </p:spTree>
    <p:extLst>
      <p:ext uri="{BB962C8B-B14F-4D97-AF65-F5344CB8AC3E}">
        <p14:creationId xmlns:p14="http://schemas.microsoft.com/office/powerpoint/2010/main" val="3907041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 Use of Technology</a:t>
            </a:r>
          </a:p>
        </p:txBody>
      </p:sp>
      <p:sp>
        <p:nvSpPr>
          <p:cNvPr id="3" name="Text Placeholder 2"/>
          <p:cNvSpPr>
            <a:spLocks noGrp="1"/>
          </p:cNvSpPr>
          <p:nvPr>
            <p:ph type="body" sz="quarter" idx="10"/>
          </p:nvPr>
        </p:nvSpPr>
        <p:spPr/>
        <p:txBody>
          <a:bodyPr/>
          <a:lstStyle/>
          <a:p>
            <a:pPr marL="0" indent="0">
              <a:buNone/>
            </a:pPr>
            <a:r>
              <a:rPr lang="en-US" sz="2800" dirty="0"/>
              <a:t>Purpose:</a:t>
            </a:r>
          </a:p>
          <a:p>
            <a:pPr marL="0" indent="0">
              <a:buNone/>
            </a:pPr>
            <a:r>
              <a:rPr lang="en-US" sz="2800" dirty="0"/>
              <a:t>To increase the effective use of technology to improve the academic achievement, academic growth, and digital literacy of all students</a:t>
            </a:r>
          </a:p>
          <a:p>
            <a:r>
              <a:rPr lang="en-US" sz="2800" dirty="0"/>
              <a:t>Expanding growth and learning opportunities</a:t>
            </a:r>
          </a:p>
          <a:p>
            <a:r>
              <a:rPr lang="en-US" sz="2800" dirty="0"/>
              <a:t>Build capacity for blended learning opportunities </a:t>
            </a:r>
          </a:p>
          <a:p>
            <a:pPr marL="0" indent="0">
              <a:buNone/>
            </a:pPr>
            <a:endParaRPr lang="en-US" sz="2400" dirty="0"/>
          </a:p>
        </p:txBody>
      </p:sp>
    </p:spTree>
    <p:extLst>
      <p:ext uri="{BB962C8B-B14F-4D97-AF65-F5344CB8AC3E}">
        <p14:creationId xmlns:p14="http://schemas.microsoft.com/office/powerpoint/2010/main" val="4055266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FDD1A-08A0-498A-B98B-B32721783575}"/>
              </a:ext>
            </a:extLst>
          </p:cNvPr>
          <p:cNvSpPr>
            <a:spLocks noGrp="1"/>
          </p:cNvSpPr>
          <p:nvPr>
            <p:ph type="title"/>
          </p:nvPr>
        </p:nvSpPr>
        <p:spPr/>
        <p:txBody>
          <a:bodyPr/>
          <a:lstStyle/>
          <a:p>
            <a:r>
              <a:rPr lang="en-US" dirty="0"/>
              <a:t>Effective Use of Technology</a:t>
            </a:r>
          </a:p>
        </p:txBody>
      </p:sp>
      <p:sp>
        <p:nvSpPr>
          <p:cNvPr id="3" name="Text Placeholder 2">
            <a:extLst>
              <a:ext uri="{FF2B5EF4-FFF2-40B4-BE49-F238E27FC236}">
                <a16:creationId xmlns:a16="http://schemas.microsoft.com/office/drawing/2014/main" id="{6E03BFB5-83FB-44AD-959C-D2EF1212A076}"/>
              </a:ext>
            </a:extLst>
          </p:cNvPr>
          <p:cNvSpPr>
            <a:spLocks noGrp="1"/>
          </p:cNvSpPr>
          <p:nvPr>
            <p:ph type="body" sz="quarter" idx="10"/>
          </p:nvPr>
        </p:nvSpPr>
        <p:spPr/>
        <p:txBody>
          <a:bodyPr/>
          <a:lstStyle/>
          <a:p>
            <a:pPr marL="0" indent="0">
              <a:buNone/>
            </a:pPr>
            <a:r>
              <a:rPr lang="en-US" dirty="0"/>
              <a:t>The majority of spending under EUT must be used to support:</a:t>
            </a:r>
          </a:p>
          <a:p>
            <a:pPr lvl="1"/>
            <a:r>
              <a:rPr lang="en-US" dirty="0"/>
              <a:t>Professional development activities </a:t>
            </a:r>
          </a:p>
          <a:p>
            <a:pPr lvl="1"/>
            <a:r>
              <a:rPr lang="en-US" dirty="0"/>
              <a:t>Strategies for building capacity </a:t>
            </a:r>
          </a:p>
          <a:p>
            <a:pPr lvl="1"/>
            <a:r>
              <a:rPr lang="en-US" dirty="0"/>
              <a:t>Other activities directly related to improving how educational technology is used</a:t>
            </a:r>
          </a:p>
        </p:txBody>
      </p:sp>
    </p:spTree>
    <p:extLst>
      <p:ext uri="{BB962C8B-B14F-4D97-AF65-F5344CB8AC3E}">
        <p14:creationId xmlns:p14="http://schemas.microsoft.com/office/powerpoint/2010/main" val="3140103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40394-C6C6-4809-9BFA-FAD3D28DDF61}"/>
              </a:ext>
            </a:extLst>
          </p:cNvPr>
          <p:cNvSpPr>
            <a:spLocks noGrp="1"/>
          </p:cNvSpPr>
          <p:nvPr>
            <p:ph type="title"/>
          </p:nvPr>
        </p:nvSpPr>
        <p:spPr/>
        <p:txBody>
          <a:bodyPr>
            <a:normAutofit fontScale="90000"/>
          </a:bodyPr>
          <a:lstStyle/>
          <a:p>
            <a:r>
              <a:rPr lang="en-US" dirty="0"/>
              <a:t>Effective Use of Technology: Special Rule</a:t>
            </a:r>
          </a:p>
        </p:txBody>
      </p:sp>
      <p:sp>
        <p:nvSpPr>
          <p:cNvPr id="3" name="Text Placeholder 2">
            <a:extLst>
              <a:ext uri="{FF2B5EF4-FFF2-40B4-BE49-F238E27FC236}">
                <a16:creationId xmlns:a16="http://schemas.microsoft.com/office/drawing/2014/main" id="{7AFF5C9C-1BA5-4A1E-9E82-FF349E95842F}"/>
              </a:ext>
            </a:extLst>
          </p:cNvPr>
          <p:cNvSpPr>
            <a:spLocks noGrp="1"/>
          </p:cNvSpPr>
          <p:nvPr>
            <p:ph type="body" sz="quarter" idx="10"/>
          </p:nvPr>
        </p:nvSpPr>
        <p:spPr>
          <a:xfrm>
            <a:off x="533400" y="1447800"/>
            <a:ext cx="8153400" cy="4495800"/>
          </a:xfrm>
        </p:spPr>
        <p:txBody>
          <a:bodyPr/>
          <a:lstStyle/>
          <a:p>
            <a:r>
              <a:rPr lang="en-US" sz="2800" dirty="0"/>
              <a:t>No more than 15% of EUT funds may be used to purchase technology infrastructure </a:t>
            </a:r>
          </a:p>
          <a:p>
            <a:r>
              <a:rPr lang="en-US" sz="2800" dirty="0"/>
              <a:t>Infrastructure:</a:t>
            </a:r>
          </a:p>
          <a:p>
            <a:pPr lvl="1"/>
            <a:r>
              <a:rPr lang="en-US" sz="2400" dirty="0"/>
              <a:t>Devices</a:t>
            </a:r>
          </a:p>
          <a:p>
            <a:pPr lvl="1"/>
            <a:r>
              <a:rPr lang="en-US" sz="2400" dirty="0"/>
              <a:t>Equipment</a:t>
            </a:r>
          </a:p>
          <a:p>
            <a:pPr lvl="1"/>
            <a:r>
              <a:rPr lang="en-US" sz="2400" dirty="0"/>
              <a:t>Software applications</a:t>
            </a:r>
          </a:p>
          <a:p>
            <a:pPr lvl="1"/>
            <a:r>
              <a:rPr lang="en-US" sz="2400" dirty="0"/>
              <a:t>Platforms</a:t>
            </a:r>
          </a:p>
          <a:p>
            <a:pPr lvl="1"/>
            <a:r>
              <a:rPr lang="en-US" sz="2400" dirty="0"/>
              <a:t>Digital instructional resources</a:t>
            </a:r>
          </a:p>
          <a:p>
            <a:pPr lvl="1"/>
            <a:r>
              <a:rPr lang="en-US" sz="2400" dirty="0"/>
              <a:t>Other one-time IT purchases</a:t>
            </a:r>
          </a:p>
          <a:p>
            <a:pPr lvl="1"/>
            <a:r>
              <a:rPr lang="en-US" sz="2400" dirty="0"/>
              <a:t>Needed to address readiness shortfalls</a:t>
            </a:r>
          </a:p>
        </p:txBody>
      </p:sp>
    </p:spTree>
    <p:extLst>
      <p:ext uri="{BB962C8B-B14F-4D97-AF65-F5344CB8AC3E}">
        <p14:creationId xmlns:p14="http://schemas.microsoft.com/office/powerpoint/2010/main" val="3031058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today’s presentation…</a:t>
            </a:r>
          </a:p>
        </p:txBody>
      </p:sp>
      <p:sp>
        <p:nvSpPr>
          <p:cNvPr id="3" name="Text Placeholder 2"/>
          <p:cNvSpPr>
            <a:spLocks noGrp="1"/>
          </p:cNvSpPr>
          <p:nvPr>
            <p:ph type="body" sz="quarter" idx="10"/>
          </p:nvPr>
        </p:nvSpPr>
        <p:spPr/>
        <p:txBody>
          <a:bodyPr/>
          <a:lstStyle/>
          <a:p>
            <a:pPr>
              <a:spcAft>
                <a:spcPts val="1200"/>
              </a:spcAft>
            </a:pPr>
            <a:r>
              <a:rPr lang="en-US" dirty="0"/>
              <a:t>Please mute your microphone</a:t>
            </a:r>
          </a:p>
          <a:p>
            <a:pPr>
              <a:spcAft>
                <a:spcPts val="1200"/>
              </a:spcAft>
            </a:pPr>
            <a:r>
              <a:rPr lang="en-US" dirty="0"/>
              <a:t>Please turn off your web cam</a:t>
            </a:r>
          </a:p>
          <a:p>
            <a:pPr>
              <a:spcAft>
                <a:spcPts val="1200"/>
              </a:spcAft>
            </a:pPr>
            <a:r>
              <a:rPr lang="en-US" dirty="0"/>
              <a:t>Ask questions in the chat box</a:t>
            </a:r>
          </a:p>
          <a:p>
            <a:pPr>
              <a:spcAft>
                <a:spcPts val="1200"/>
              </a:spcAft>
            </a:pPr>
            <a:r>
              <a:rPr lang="en-US" dirty="0"/>
              <a:t>Sessions will be recorded and posted</a:t>
            </a:r>
          </a:p>
          <a:p>
            <a:endParaRPr lang="en-US" dirty="0"/>
          </a:p>
        </p:txBody>
      </p:sp>
    </p:spTree>
    <p:extLst>
      <p:ext uri="{BB962C8B-B14F-4D97-AF65-F5344CB8AC3E}">
        <p14:creationId xmlns:p14="http://schemas.microsoft.com/office/powerpoint/2010/main" val="1798515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4363F-A2F4-46F3-BDA8-6F9BFB036C80}"/>
              </a:ext>
            </a:extLst>
          </p:cNvPr>
          <p:cNvSpPr>
            <a:spLocks noGrp="1"/>
          </p:cNvSpPr>
          <p:nvPr>
            <p:ph type="title"/>
          </p:nvPr>
        </p:nvSpPr>
        <p:spPr>
          <a:xfrm>
            <a:off x="0" y="304800"/>
            <a:ext cx="9144000" cy="1143000"/>
          </a:xfrm>
        </p:spPr>
        <p:txBody>
          <a:bodyPr>
            <a:normAutofit fontScale="90000"/>
          </a:bodyPr>
          <a:lstStyle/>
          <a:p>
            <a:r>
              <a:rPr lang="en-US" dirty="0"/>
              <a:t>Effective Use of Technology: Allowable Uses</a:t>
            </a:r>
          </a:p>
        </p:txBody>
      </p:sp>
      <p:sp>
        <p:nvSpPr>
          <p:cNvPr id="3" name="Text Placeholder 2">
            <a:extLst>
              <a:ext uri="{FF2B5EF4-FFF2-40B4-BE49-F238E27FC236}">
                <a16:creationId xmlns:a16="http://schemas.microsoft.com/office/drawing/2014/main" id="{46A54D5B-1888-4484-8264-9F2E78A5A09D}"/>
              </a:ext>
            </a:extLst>
          </p:cNvPr>
          <p:cNvSpPr>
            <a:spLocks noGrp="1"/>
          </p:cNvSpPr>
          <p:nvPr>
            <p:ph type="body" sz="quarter" idx="10"/>
          </p:nvPr>
        </p:nvSpPr>
        <p:spPr>
          <a:xfrm>
            <a:off x="533400" y="1371600"/>
            <a:ext cx="8153400" cy="4572000"/>
          </a:xfrm>
        </p:spPr>
        <p:txBody>
          <a:bodyPr/>
          <a:lstStyle/>
          <a:p>
            <a:r>
              <a:rPr lang="en-US" sz="2800" dirty="0"/>
              <a:t>Non-infrastructure </a:t>
            </a:r>
          </a:p>
          <a:p>
            <a:pPr lvl="1"/>
            <a:r>
              <a:rPr lang="en-US" sz="2400" dirty="0"/>
              <a:t>Professional development </a:t>
            </a:r>
          </a:p>
          <a:p>
            <a:pPr lvl="2"/>
            <a:r>
              <a:rPr lang="en-US" dirty="0"/>
              <a:t>Using technology effectively in the classroom</a:t>
            </a:r>
          </a:p>
          <a:p>
            <a:pPr lvl="2"/>
            <a:r>
              <a:rPr lang="en-US" dirty="0"/>
              <a:t>Using technology to inform instruction</a:t>
            </a:r>
          </a:p>
          <a:p>
            <a:pPr lvl="1"/>
            <a:r>
              <a:rPr lang="en-US" sz="2400" dirty="0"/>
              <a:t>Programs and activities that support:</a:t>
            </a:r>
          </a:p>
          <a:p>
            <a:pPr lvl="2"/>
            <a:r>
              <a:rPr lang="en-US" dirty="0"/>
              <a:t>Digital literacy and citizenship</a:t>
            </a:r>
          </a:p>
          <a:p>
            <a:pPr lvl="2"/>
            <a:r>
              <a:rPr lang="en-US" dirty="0"/>
              <a:t>Personalized learning</a:t>
            </a:r>
          </a:p>
          <a:p>
            <a:pPr lvl="2"/>
            <a:r>
              <a:rPr lang="en-US" dirty="0"/>
              <a:t>Blended learning</a:t>
            </a:r>
          </a:p>
          <a:p>
            <a:r>
              <a:rPr lang="en-US" sz="2800" dirty="0"/>
              <a:t>Infrastructure </a:t>
            </a:r>
          </a:p>
          <a:p>
            <a:pPr lvl="1"/>
            <a:r>
              <a:rPr lang="en-US" sz="2400" dirty="0"/>
              <a:t>Purchasing devices, equipment, and software applications to address readiness shortfalls</a:t>
            </a:r>
          </a:p>
          <a:p>
            <a:pPr lvl="1"/>
            <a:endParaRPr lang="en-US" dirty="0"/>
          </a:p>
        </p:txBody>
      </p:sp>
    </p:spTree>
    <p:extLst>
      <p:ext uri="{BB962C8B-B14F-4D97-AF65-F5344CB8AC3E}">
        <p14:creationId xmlns:p14="http://schemas.microsoft.com/office/powerpoint/2010/main" val="90036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9EBB2-2C55-4957-B37C-C10892959A89}"/>
              </a:ext>
            </a:extLst>
          </p:cNvPr>
          <p:cNvSpPr>
            <a:spLocks noGrp="1"/>
          </p:cNvSpPr>
          <p:nvPr>
            <p:ph type="title"/>
          </p:nvPr>
        </p:nvSpPr>
        <p:spPr/>
        <p:txBody>
          <a:bodyPr/>
          <a:lstStyle/>
          <a:p>
            <a:r>
              <a:rPr lang="en-US" dirty="0"/>
              <a:t>Title IV Budgeting Requirements</a:t>
            </a:r>
          </a:p>
        </p:txBody>
      </p:sp>
      <p:sp>
        <p:nvSpPr>
          <p:cNvPr id="3" name="Text Placeholder 2">
            <a:extLst>
              <a:ext uri="{FF2B5EF4-FFF2-40B4-BE49-F238E27FC236}">
                <a16:creationId xmlns:a16="http://schemas.microsoft.com/office/drawing/2014/main" id="{34D5EB37-0587-4C75-B776-C6EE8A87AB64}"/>
              </a:ext>
            </a:extLst>
          </p:cNvPr>
          <p:cNvSpPr>
            <a:spLocks noGrp="1"/>
          </p:cNvSpPr>
          <p:nvPr>
            <p:ph type="body" sz="quarter" idx="10"/>
          </p:nvPr>
        </p:nvSpPr>
        <p:spPr/>
        <p:txBody>
          <a:bodyPr/>
          <a:lstStyle/>
          <a:p>
            <a:pPr marL="0" indent="0">
              <a:buNone/>
            </a:pPr>
            <a:endParaRPr lang="en-US" dirty="0"/>
          </a:p>
          <a:p>
            <a:pPr marL="0" indent="0" algn="ctr">
              <a:buNone/>
            </a:pPr>
            <a:r>
              <a:rPr lang="en-US" dirty="0"/>
              <a:t>How much can we spend on activities?</a:t>
            </a:r>
          </a:p>
          <a:p>
            <a:pPr marL="0" indent="0" algn="ctr">
              <a:buNone/>
            </a:pPr>
            <a:r>
              <a:rPr lang="en-US" dirty="0"/>
              <a:t>and</a:t>
            </a:r>
          </a:p>
          <a:p>
            <a:pPr marL="0" indent="0" algn="ctr">
              <a:buNone/>
            </a:pPr>
            <a:r>
              <a:rPr lang="en-US" dirty="0"/>
              <a:t>How much do we </a:t>
            </a:r>
            <a:r>
              <a:rPr lang="en-US" u="sng" dirty="0"/>
              <a:t>have</a:t>
            </a:r>
            <a:r>
              <a:rPr lang="en-US" dirty="0"/>
              <a:t> to spend?</a:t>
            </a:r>
          </a:p>
        </p:txBody>
      </p:sp>
    </p:spTree>
    <p:extLst>
      <p:ext uri="{BB962C8B-B14F-4D97-AF65-F5344CB8AC3E}">
        <p14:creationId xmlns:p14="http://schemas.microsoft.com/office/powerpoint/2010/main" val="9357676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B94A1-EEDC-4D69-8A84-F89EC471EFE0}"/>
              </a:ext>
            </a:extLst>
          </p:cNvPr>
          <p:cNvSpPr>
            <a:spLocks noGrp="1"/>
          </p:cNvSpPr>
          <p:nvPr>
            <p:ph type="title"/>
          </p:nvPr>
        </p:nvSpPr>
        <p:spPr/>
        <p:txBody>
          <a:bodyPr/>
          <a:lstStyle/>
          <a:p>
            <a:r>
              <a:rPr lang="en-US" dirty="0"/>
              <a:t>Budgeting Requirements</a:t>
            </a:r>
          </a:p>
        </p:txBody>
      </p:sp>
      <p:sp>
        <p:nvSpPr>
          <p:cNvPr id="3" name="Text Placeholder 2">
            <a:extLst>
              <a:ext uri="{FF2B5EF4-FFF2-40B4-BE49-F238E27FC236}">
                <a16:creationId xmlns:a16="http://schemas.microsoft.com/office/drawing/2014/main" id="{F065B840-20DC-4786-AA45-44E7C530E92F}"/>
              </a:ext>
            </a:extLst>
          </p:cNvPr>
          <p:cNvSpPr>
            <a:spLocks noGrp="1"/>
          </p:cNvSpPr>
          <p:nvPr>
            <p:ph type="body" sz="quarter" idx="10"/>
          </p:nvPr>
        </p:nvSpPr>
        <p:spPr/>
        <p:txBody>
          <a:bodyPr/>
          <a:lstStyle/>
          <a:p>
            <a:pPr marL="0" indent="0">
              <a:buNone/>
            </a:pPr>
            <a:r>
              <a:rPr lang="en-US" dirty="0"/>
              <a:t>If an LEA receives more than $30,000 in </a:t>
            </a:r>
            <a:r>
              <a:rPr lang="en-US" u="sng" dirty="0"/>
              <a:t>unconsolidated</a:t>
            </a:r>
            <a:r>
              <a:rPr lang="en-US" dirty="0"/>
              <a:t> Title IV funds, the LEA must meet </a:t>
            </a:r>
            <a:r>
              <a:rPr lang="en-US" u="sng" dirty="0"/>
              <a:t>all three </a:t>
            </a:r>
            <a:r>
              <a:rPr lang="en-US" dirty="0"/>
              <a:t>budgeting requirements:</a:t>
            </a:r>
          </a:p>
          <a:p>
            <a:pPr lvl="1"/>
            <a:r>
              <a:rPr lang="en-US" dirty="0"/>
              <a:t>Minimum 20% in well-rounded,</a:t>
            </a:r>
          </a:p>
          <a:p>
            <a:pPr lvl="1"/>
            <a:r>
              <a:rPr lang="en-US" dirty="0"/>
              <a:t>Minimum 20% in safe and healthy, </a:t>
            </a:r>
            <a:r>
              <a:rPr lang="en-US" b="1" dirty="0"/>
              <a:t>AND</a:t>
            </a:r>
          </a:p>
          <a:p>
            <a:pPr lvl="1"/>
            <a:r>
              <a:rPr lang="en-US" dirty="0"/>
              <a:t>A portion of the allocation (up to 60%) in effective use of technology  </a:t>
            </a:r>
          </a:p>
          <a:p>
            <a:pPr lvl="1"/>
            <a:endParaRPr lang="en-US" dirty="0"/>
          </a:p>
        </p:txBody>
      </p:sp>
    </p:spTree>
    <p:extLst>
      <p:ext uri="{BB962C8B-B14F-4D97-AF65-F5344CB8AC3E}">
        <p14:creationId xmlns:p14="http://schemas.microsoft.com/office/powerpoint/2010/main" val="31628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4C25D-A111-4ABE-9C1D-A5D2544AA7CE}"/>
              </a:ext>
            </a:extLst>
          </p:cNvPr>
          <p:cNvSpPr>
            <a:spLocks noGrp="1"/>
          </p:cNvSpPr>
          <p:nvPr>
            <p:ph type="title"/>
          </p:nvPr>
        </p:nvSpPr>
        <p:spPr/>
        <p:txBody>
          <a:bodyPr/>
          <a:lstStyle/>
          <a:p>
            <a:r>
              <a:rPr lang="en-US" dirty="0"/>
              <a:t>Budgeting Requirements</a:t>
            </a:r>
          </a:p>
        </p:txBody>
      </p:sp>
      <p:sp>
        <p:nvSpPr>
          <p:cNvPr id="3" name="Text Placeholder 2">
            <a:extLst>
              <a:ext uri="{FF2B5EF4-FFF2-40B4-BE49-F238E27FC236}">
                <a16:creationId xmlns:a16="http://schemas.microsoft.com/office/drawing/2014/main" id="{860F4C97-1E27-4D46-8996-DA4E2038B172}"/>
              </a:ext>
            </a:extLst>
          </p:cNvPr>
          <p:cNvSpPr>
            <a:spLocks noGrp="1"/>
          </p:cNvSpPr>
          <p:nvPr>
            <p:ph type="body" sz="quarter" idx="10"/>
          </p:nvPr>
        </p:nvSpPr>
        <p:spPr/>
        <p:txBody>
          <a:bodyPr/>
          <a:lstStyle/>
          <a:p>
            <a:pPr marL="0" indent="0">
              <a:buNone/>
            </a:pPr>
            <a:r>
              <a:rPr lang="en-US" dirty="0"/>
              <a:t>If an LEA receives less than $30,000 in </a:t>
            </a:r>
            <a:r>
              <a:rPr lang="en-US" u="sng" dirty="0"/>
              <a:t>unconsolidated</a:t>
            </a:r>
            <a:r>
              <a:rPr lang="en-US" dirty="0"/>
              <a:t> Title IV funds, the LEA must meet </a:t>
            </a:r>
            <a:r>
              <a:rPr lang="en-US" u="sng" dirty="0"/>
              <a:t>at least one </a:t>
            </a:r>
            <a:r>
              <a:rPr lang="en-US" dirty="0"/>
              <a:t>of the budgeting requirements:</a:t>
            </a:r>
          </a:p>
          <a:p>
            <a:pPr lvl="1"/>
            <a:r>
              <a:rPr lang="en-US" dirty="0"/>
              <a:t>Minimum 20% in well-rounded,  </a:t>
            </a:r>
          </a:p>
          <a:p>
            <a:pPr lvl="1"/>
            <a:r>
              <a:rPr lang="en-US" dirty="0"/>
              <a:t>Minimum 20% in safe and healthy, </a:t>
            </a:r>
            <a:r>
              <a:rPr lang="en-US" b="1" dirty="0"/>
              <a:t>OR</a:t>
            </a:r>
          </a:p>
          <a:p>
            <a:pPr lvl="1"/>
            <a:r>
              <a:rPr lang="en-US" dirty="0"/>
              <a:t>A portion of the allocation (up to 60%) in effective use of technology</a:t>
            </a:r>
          </a:p>
          <a:p>
            <a:pPr marL="457200" lvl="1" indent="0">
              <a:buNone/>
            </a:pPr>
            <a:endParaRPr lang="en-US" dirty="0"/>
          </a:p>
        </p:txBody>
      </p:sp>
    </p:spTree>
    <p:extLst>
      <p:ext uri="{BB962C8B-B14F-4D97-AF65-F5344CB8AC3E}">
        <p14:creationId xmlns:p14="http://schemas.microsoft.com/office/powerpoint/2010/main" val="2894364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81F8F-0E15-4183-89C5-A1F5CDF50A30}"/>
              </a:ext>
            </a:extLst>
          </p:cNvPr>
          <p:cNvSpPr>
            <a:spLocks noGrp="1"/>
          </p:cNvSpPr>
          <p:nvPr>
            <p:ph type="title"/>
          </p:nvPr>
        </p:nvSpPr>
        <p:spPr/>
        <p:txBody>
          <a:bodyPr/>
          <a:lstStyle/>
          <a:p>
            <a:r>
              <a:rPr lang="en-US" dirty="0"/>
              <a:t>Budgeting Requirements in GMS</a:t>
            </a:r>
          </a:p>
        </p:txBody>
      </p:sp>
      <p:pic>
        <p:nvPicPr>
          <p:cNvPr id="10" name="Picture 9" descr="screenshot ">
            <a:extLst>
              <a:ext uri="{FF2B5EF4-FFF2-40B4-BE49-F238E27FC236}">
                <a16:creationId xmlns:a16="http://schemas.microsoft.com/office/drawing/2014/main" id="{800B833A-E877-48E8-9C9E-15816F8923C1}"/>
              </a:ext>
            </a:extLst>
          </p:cNvPr>
          <p:cNvPicPr>
            <a:picLocks noChangeAspect="1"/>
          </p:cNvPicPr>
          <p:nvPr/>
        </p:nvPicPr>
        <p:blipFill>
          <a:blip r:embed="rId2"/>
          <a:stretch>
            <a:fillRect/>
          </a:stretch>
        </p:blipFill>
        <p:spPr>
          <a:xfrm>
            <a:off x="1285521" y="1905000"/>
            <a:ext cx="6001058" cy="1352620"/>
          </a:xfrm>
          <a:prstGeom prst="rect">
            <a:avLst/>
          </a:prstGeom>
        </p:spPr>
      </p:pic>
      <p:pic>
        <p:nvPicPr>
          <p:cNvPr id="11" name="Picture 10" descr="screenshot">
            <a:extLst>
              <a:ext uri="{FF2B5EF4-FFF2-40B4-BE49-F238E27FC236}">
                <a16:creationId xmlns:a16="http://schemas.microsoft.com/office/drawing/2014/main" id="{077B1A35-09A3-46CE-8A57-C68590C50A75}"/>
              </a:ext>
            </a:extLst>
          </p:cNvPr>
          <p:cNvPicPr>
            <a:picLocks noChangeAspect="1"/>
          </p:cNvPicPr>
          <p:nvPr/>
        </p:nvPicPr>
        <p:blipFill>
          <a:blip r:embed="rId3"/>
          <a:stretch>
            <a:fillRect/>
          </a:stretch>
        </p:blipFill>
        <p:spPr>
          <a:xfrm>
            <a:off x="316992" y="3711771"/>
            <a:ext cx="5359675" cy="1371670"/>
          </a:xfrm>
          <a:prstGeom prst="rect">
            <a:avLst/>
          </a:prstGeom>
        </p:spPr>
      </p:pic>
      <p:pic>
        <p:nvPicPr>
          <p:cNvPr id="12" name="Picture 11" descr="screen shot">
            <a:extLst>
              <a:ext uri="{FF2B5EF4-FFF2-40B4-BE49-F238E27FC236}">
                <a16:creationId xmlns:a16="http://schemas.microsoft.com/office/drawing/2014/main" id="{F4D278D3-0EDA-4D23-AEC5-56629FF33699}"/>
              </a:ext>
            </a:extLst>
          </p:cNvPr>
          <p:cNvPicPr>
            <a:picLocks noChangeAspect="1"/>
          </p:cNvPicPr>
          <p:nvPr/>
        </p:nvPicPr>
        <p:blipFill>
          <a:blip r:embed="rId4"/>
          <a:stretch>
            <a:fillRect/>
          </a:stretch>
        </p:blipFill>
        <p:spPr>
          <a:xfrm>
            <a:off x="5927609" y="3705456"/>
            <a:ext cx="1358970" cy="1295467"/>
          </a:xfrm>
          <a:prstGeom prst="rect">
            <a:avLst/>
          </a:prstGeom>
        </p:spPr>
      </p:pic>
      <p:pic>
        <p:nvPicPr>
          <p:cNvPr id="14" name="Picture 13" descr="screen shot">
            <a:extLst>
              <a:ext uri="{FF2B5EF4-FFF2-40B4-BE49-F238E27FC236}">
                <a16:creationId xmlns:a16="http://schemas.microsoft.com/office/drawing/2014/main" id="{24565C8F-F3DC-4EC3-9B92-9380F2CCB107}"/>
              </a:ext>
            </a:extLst>
          </p:cNvPr>
          <p:cNvPicPr>
            <a:picLocks noChangeAspect="1"/>
          </p:cNvPicPr>
          <p:nvPr/>
        </p:nvPicPr>
        <p:blipFill>
          <a:blip r:embed="rId5"/>
          <a:stretch>
            <a:fillRect/>
          </a:stretch>
        </p:blipFill>
        <p:spPr>
          <a:xfrm>
            <a:off x="7454328" y="3756223"/>
            <a:ext cx="1244664" cy="1282766"/>
          </a:xfrm>
          <a:prstGeom prst="rect">
            <a:avLst/>
          </a:prstGeom>
        </p:spPr>
      </p:pic>
      <p:pic>
        <p:nvPicPr>
          <p:cNvPr id="16" name="Picture 15" descr="screenshot">
            <a:extLst>
              <a:ext uri="{FF2B5EF4-FFF2-40B4-BE49-F238E27FC236}">
                <a16:creationId xmlns:a16="http://schemas.microsoft.com/office/drawing/2014/main" id="{93AED71B-9AF1-47CD-B37D-0EE89376770B}"/>
              </a:ext>
            </a:extLst>
          </p:cNvPr>
          <p:cNvPicPr>
            <a:picLocks noChangeAspect="1"/>
          </p:cNvPicPr>
          <p:nvPr/>
        </p:nvPicPr>
        <p:blipFill>
          <a:blip r:embed="rId6"/>
          <a:stretch>
            <a:fillRect/>
          </a:stretch>
        </p:blipFill>
        <p:spPr>
          <a:xfrm>
            <a:off x="469392" y="5235862"/>
            <a:ext cx="6636091" cy="406421"/>
          </a:xfrm>
          <a:prstGeom prst="rect">
            <a:avLst/>
          </a:prstGeom>
        </p:spPr>
      </p:pic>
    </p:spTree>
    <p:extLst>
      <p:ext uri="{BB962C8B-B14F-4D97-AF65-F5344CB8AC3E}">
        <p14:creationId xmlns:p14="http://schemas.microsoft.com/office/powerpoint/2010/main" val="162147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593F9-440C-40D2-A7F8-0AA9AD71B1F0}"/>
              </a:ext>
            </a:extLst>
          </p:cNvPr>
          <p:cNvSpPr>
            <a:spLocks noGrp="1"/>
          </p:cNvSpPr>
          <p:nvPr>
            <p:ph type="title"/>
          </p:nvPr>
        </p:nvSpPr>
        <p:spPr/>
        <p:txBody>
          <a:bodyPr/>
          <a:lstStyle/>
          <a:p>
            <a:r>
              <a:rPr lang="en-US" dirty="0"/>
              <a:t>Schoolwide Programs</a:t>
            </a:r>
          </a:p>
        </p:txBody>
      </p:sp>
      <p:sp>
        <p:nvSpPr>
          <p:cNvPr id="3" name="Text Placeholder 2">
            <a:extLst>
              <a:ext uri="{FF2B5EF4-FFF2-40B4-BE49-F238E27FC236}">
                <a16:creationId xmlns:a16="http://schemas.microsoft.com/office/drawing/2014/main" id="{85455E19-EA40-4242-9412-F727C74467AC}"/>
              </a:ext>
            </a:extLst>
          </p:cNvPr>
          <p:cNvSpPr>
            <a:spLocks noGrp="1"/>
          </p:cNvSpPr>
          <p:nvPr>
            <p:ph type="body" sz="quarter" idx="10"/>
          </p:nvPr>
        </p:nvSpPr>
        <p:spPr/>
        <p:txBody>
          <a:bodyPr/>
          <a:lstStyle/>
          <a:p>
            <a:pPr marL="0" indent="0">
              <a:buNone/>
            </a:pPr>
            <a:r>
              <a:rPr lang="en-US" dirty="0"/>
              <a:t>If you consolidate funds into the SWP, you must have at least one SWP investment that meets the intent of Title IV at each school where Title IV has been pooled</a:t>
            </a:r>
          </a:p>
        </p:txBody>
      </p:sp>
      <p:graphicFrame>
        <p:nvGraphicFramePr>
          <p:cNvPr id="4" name="Table 4">
            <a:extLst>
              <a:ext uri="{FF2B5EF4-FFF2-40B4-BE49-F238E27FC236}">
                <a16:creationId xmlns:a16="http://schemas.microsoft.com/office/drawing/2014/main" id="{99BF2ECA-656C-4952-8FA4-F64D60687A78}"/>
              </a:ext>
            </a:extLst>
          </p:cNvPr>
          <p:cNvGraphicFramePr>
            <a:graphicFrameLocks noGrp="1"/>
          </p:cNvGraphicFramePr>
          <p:nvPr>
            <p:extLst>
              <p:ext uri="{D42A27DB-BD31-4B8C-83A1-F6EECF244321}">
                <p14:modId xmlns:p14="http://schemas.microsoft.com/office/powerpoint/2010/main" val="913238549"/>
              </p:ext>
            </p:extLst>
          </p:nvPr>
        </p:nvGraphicFramePr>
        <p:xfrm>
          <a:off x="533400" y="3843067"/>
          <a:ext cx="8153400" cy="2288876"/>
        </p:xfrm>
        <a:graphic>
          <a:graphicData uri="http://schemas.openxmlformats.org/drawingml/2006/table">
            <a:tbl>
              <a:tblPr firstRow="1" bandRow="1">
                <a:tableStyleId>{5C22544A-7EE6-4342-B048-85BDC9FD1C3A}</a:tableStyleId>
              </a:tblPr>
              <a:tblGrid>
                <a:gridCol w="2717800">
                  <a:extLst>
                    <a:ext uri="{9D8B030D-6E8A-4147-A177-3AD203B41FA5}">
                      <a16:colId xmlns:a16="http://schemas.microsoft.com/office/drawing/2014/main" val="3030004681"/>
                    </a:ext>
                  </a:extLst>
                </a:gridCol>
                <a:gridCol w="2717800">
                  <a:extLst>
                    <a:ext uri="{9D8B030D-6E8A-4147-A177-3AD203B41FA5}">
                      <a16:colId xmlns:a16="http://schemas.microsoft.com/office/drawing/2014/main" val="287048437"/>
                    </a:ext>
                  </a:extLst>
                </a:gridCol>
                <a:gridCol w="2717800">
                  <a:extLst>
                    <a:ext uri="{9D8B030D-6E8A-4147-A177-3AD203B41FA5}">
                      <a16:colId xmlns:a16="http://schemas.microsoft.com/office/drawing/2014/main" val="872191450"/>
                    </a:ext>
                  </a:extLst>
                </a:gridCol>
              </a:tblGrid>
              <a:tr h="572219">
                <a:tc>
                  <a:txBody>
                    <a:bodyPr/>
                    <a:lstStyle/>
                    <a:p>
                      <a:pPr algn="ctr"/>
                      <a:r>
                        <a:rPr lang="en-US" sz="2000" dirty="0"/>
                        <a:t>Schools</a:t>
                      </a:r>
                    </a:p>
                  </a:txBody>
                  <a:tcPr anchor="ctr"/>
                </a:tc>
                <a:tc>
                  <a:txBody>
                    <a:bodyPr/>
                    <a:lstStyle/>
                    <a:p>
                      <a:pPr algn="ctr"/>
                      <a:r>
                        <a:rPr lang="en-US" sz="2000" dirty="0"/>
                        <a:t>Pooled Title IV?</a:t>
                      </a:r>
                    </a:p>
                  </a:txBody>
                  <a:tcPr anchor="ctr"/>
                </a:tc>
                <a:tc>
                  <a:txBody>
                    <a:bodyPr/>
                    <a:lstStyle/>
                    <a:p>
                      <a:pPr algn="ctr"/>
                      <a:r>
                        <a:rPr lang="en-US" sz="2000" dirty="0"/>
                        <a:t>SWP investment?</a:t>
                      </a:r>
                    </a:p>
                  </a:txBody>
                  <a:tcPr anchor="ctr"/>
                </a:tc>
                <a:extLst>
                  <a:ext uri="{0D108BD9-81ED-4DB2-BD59-A6C34878D82A}">
                    <a16:rowId xmlns:a16="http://schemas.microsoft.com/office/drawing/2014/main" val="787673150"/>
                  </a:ext>
                </a:extLst>
              </a:tr>
              <a:tr h="572219">
                <a:tc>
                  <a:txBody>
                    <a:bodyPr/>
                    <a:lstStyle/>
                    <a:p>
                      <a:pPr algn="ctr"/>
                      <a:r>
                        <a:rPr lang="en-US" sz="2000" dirty="0"/>
                        <a:t>Apple</a:t>
                      </a:r>
                    </a:p>
                  </a:txBody>
                  <a:tcPr anchor="ctr"/>
                </a:tc>
                <a:tc>
                  <a:txBody>
                    <a:bodyPr/>
                    <a:lstStyle/>
                    <a:p>
                      <a:pPr algn="ctr"/>
                      <a:endParaRPr lang="en-US" sz="2000" dirty="0"/>
                    </a:p>
                  </a:txBody>
                  <a:tcPr anchor="ctr"/>
                </a:tc>
                <a:tc>
                  <a:txBody>
                    <a:bodyPr/>
                    <a:lstStyle/>
                    <a:p>
                      <a:pPr algn="ctr"/>
                      <a:endParaRPr lang="en-US" sz="2000" dirty="0"/>
                    </a:p>
                  </a:txBody>
                  <a:tcPr anchor="ctr"/>
                </a:tc>
                <a:extLst>
                  <a:ext uri="{0D108BD9-81ED-4DB2-BD59-A6C34878D82A}">
                    <a16:rowId xmlns:a16="http://schemas.microsoft.com/office/drawing/2014/main" val="3803858327"/>
                  </a:ext>
                </a:extLst>
              </a:tr>
              <a:tr h="572219">
                <a:tc>
                  <a:txBody>
                    <a:bodyPr/>
                    <a:lstStyle/>
                    <a:p>
                      <a:pPr algn="ctr"/>
                      <a:r>
                        <a:rPr lang="en-US" sz="2000" dirty="0"/>
                        <a:t>Banana</a:t>
                      </a:r>
                    </a:p>
                  </a:txBody>
                  <a:tcPr anchor="ctr"/>
                </a:tc>
                <a:tc>
                  <a:txBody>
                    <a:bodyPr/>
                    <a:lstStyle/>
                    <a:p>
                      <a:pPr algn="ctr"/>
                      <a:endParaRPr lang="en-US" sz="2000" dirty="0"/>
                    </a:p>
                  </a:txBody>
                  <a:tcPr anchor="ctr"/>
                </a:tc>
                <a:tc>
                  <a:txBody>
                    <a:bodyPr/>
                    <a:lstStyle/>
                    <a:p>
                      <a:pPr algn="ctr"/>
                      <a:endParaRPr lang="en-US" sz="2000" dirty="0"/>
                    </a:p>
                  </a:txBody>
                  <a:tcPr anchor="ctr"/>
                </a:tc>
                <a:extLst>
                  <a:ext uri="{0D108BD9-81ED-4DB2-BD59-A6C34878D82A}">
                    <a16:rowId xmlns:a16="http://schemas.microsoft.com/office/drawing/2014/main" val="213048618"/>
                  </a:ext>
                </a:extLst>
              </a:tr>
              <a:tr h="572219">
                <a:tc>
                  <a:txBody>
                    <a:bodyPr/>
                    <a:lstStyle/>
                    <a:p>
                      <a:pPr algn="ctr"/>
                      <a:r>
                        <a:rPr lang="en-US" sz="2000" dirty="0"/>
                        <a:t>Cherry</a:t>
                      </a:r>
                    </a:p>
                  </a:txBody>
                  <a:tcPr anchor="ctr"/>
                </a:tc>
                <a:tc>
                  <a:txBody>
                    <a:bodyPr/>
                    <a:lstStyle/>
                    <a:p>
                      <a:pPr algn="ctr"/>
                      <a:endParaRPr lang="en-US" sz="2000"/>
                    </a:p>
                  </a:txBody>
                  <a:tcPr anchor="ctr"/>
                </a:tc>
                <a:tc>
                  <a:txBody>
                    <a:bodyPr/>
                    <a:lstStyle/>
                    <a:p>
                      <a:pPr algn="ctr"/>
                      <a:endParaRPr lang="en-US" sz="2000" dirty="0"/>
                    </a:p>
                  </a:txBody>
                  <a:tcPr anchor="ctr"/>
                </a:tc>
                <a:extLst>
                  <a:ext uri="{0D108BD9-81ED-4DB2-BD59-A6C34878D82A}">
                    <a16:rowId xmlns:a16="http://schemas.microsoft.com/office/drawing/2014/main" val="643281529"/>
                  </a:ext>
                </a:extLst>
              </a:tr>
            </a:tbl>
          </a:graphicData>
        </a:graphic>
      </p:graphicFrame>
      <p:pic>
        <p:nvPicPr>
          <p:cNvPr id="5" name="Graphic 4" descr="Checkmark">
            <a:extLst>
              <a:ext uri="{FF2B5EF4-FFF2-40B4-BE49-F238E27FC236}">
                <a16:creationId xmlns:a16="http://schemas.microsoft.com/office/drawing/2014/main" id="{4D52D50A-B027-4636-A234-FBAAFEA433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62800" y="5082396"/>
            <a:ext cx="457200" cy="457200"/>
          </a:xfrm>
          <a:prstGeom prst="rect">
            <a:avLst/>
          </a:prstGeom>
        </p:spPr>
      </p:pic>
      <p:pic>
        <p:nvPicPr>
          <p:cNvPr id="6" name="Graphic 5" descr="Checkmark">
            <a:extLst>
              <a:ext uri="{FF2B5EF4-FFF2-40B4-BE49-F238E27FC236}">
                <a16:creationId xmlns:a16="http://schemas.microsoft.com/office/drawing/2014/main" id="{0387679E-19F3-475A-BFCF-663A587B4C3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62800" y="4500112"/>
            <a:ext cx="457200" cy="457200"/>
          </a:xfrm>
          <a:prstGeom prst="rect">
            <a:avLst/>
          </a:prstGeom>
        </p:spPr>
      </p:pic>
      <p:pic>
        <p:nvPicPr>
          <p:cNvPr id="7" name="Graphic 6" descr="Checkmark">
            <a:extLst>
              <a:ext uri="{FF2B5EF4-FFF2-40B4-BE49-F238E27FC236}">
                <a16:creationId xmlns:a16="http://schemas.microsoft.com/office/drawing/2014/main" id="{6190F0AE-96AC-495D-908A-83CE9FFC8F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43400" y="4451230"/>
            <a:ext cx="457200" cy="457200"/>
          </a:xfrm>
          <a:prstGeom prst="rect">
            <a:avLst/>
          </a:prstGeom>
        </p:spPr>
      </p:pic>
      <p:pic>
        <p:nvPicPr>
          <p:cNvPr id="8" name="Graphic 7" descr="Checkmark">
            <a:extLst>
              <a:ext uri="{FF2B5EF4-FFF2-40B4-BE49-F238E27FC236}">
                <a16:creationId xmlns:a16="http://schemas.microsoft.com/office/drawing/2014/main" id="{1A26FA02-4F6F-47D0-A37B-821E5E37ED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43400" y="5083115"/>
            <a:ext cx="457200" cy="457200"/>
          </a:xfrm>
          <a:prstGeom prst="rect">
            <a:avLst/>
          </a:prstGeom>
        </p:spPr>
      </p:pic>
    </p:spTree>
    <p:extLst>
      <p:ext uri="{BB962C8B-B14F-4D97-AF65-F5344CB8AC3E}">
        <p14:creationId xmlns:p14="http://schemas.microsoft.com/office/powerpoint/2010/main" val="193117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B8492-FE76-4F59-9758-B05D92100FD5}"/>
              </a:ext>
            </a:extLst>
          </p:cNvPr>
          <p:cNvSpPr>
            <a:spLocks noGrp="1"/>
          </p:cNvSpPr>
          <p:nvPr>
            <p:ph type="title"/>
          </p:nvPr>
        </p:nvSpPr>
        <p:spPr/>
        <p:txBody>
          <a:bodyPr/>
          <a:lstStyle/>
          <a:p>
            <a:r>
              <a:rPr lang="en-US" dirty="0"/>
              <a:t>Schoolwide Programs</a:t>
            </a:r>
          </a:p>
        </p:txBody>
      </p:sp>
      <p:sp>
        <p:nvSpPr>
          <p:cNvPr id="3" name="Text Placeholder 2">
            <a:extLst>
              <a:ext uri="{FF2B5EF4-FFF2-40B4-BE49-F238E27FC236}">
                <a16:creationId xmlns:a16="http://schemas.microsoft.com/office/drawing/2014/main" id="{B8878AD4-46CE-4D68-BFF4-C4ED5763A66C}"/>
              </a:ext>
            </a:extLst>
          </p:cNvPr>
          <p:cNvSpPr>
            <a:spLocks noGrp="1"/>
          </p:cNvSpPr>
          <p:nvPr>
            <p:ph type="body" sz="quarter" idx="10"/>
          </p:nvPr>
        </p:nvSpPr>
        <p:spPr/>
        <p:txBody>
          <a:bodyPr/>
          <a:lstStyle/>
          <a:p>
            <a:r>
              <a:rPr lang="en-US" dirty="0"/>
              <a:t>Title IV funds that have been consolidated into a Schoolwide Program “lose their identity” – as such, SWP investments that meet the intent of Title IV are not subject to Title IV budgeting requirements</a:t>
            </a:r>
          </a:p>
          <a:p>
            <a:endParaRPr lang="en-US" sz="1200" dirty="0"/>
          </a:p>
          <a:p>
            <a:r>
              <a:rPr lang="en-US" dirty="0"/>
              <a:t>Investments that meet the intent of Title IV in the SWP do not count toward budgeting requirements in Title IV</a:t>
            </a:r>
          </a:p>
          <a:p>
            <a:endParaRPr lang="en-US" dirty="0"/>
          </a:p>
          <a:p>
            <a:endParaRPr lang="en-US" dirty="0"/>
          </a:p>
        </p:txBody>
      </p:sp>
    </p:spTree>
    <p:extLst>
      <p:ext uri="{BB962C8B-B14F-4D97-AF65-F5344CB8AC3E}">
        <p14:creationId xmlns:p14="http://schemas.microsoft.com/office/powerpoint/2010/main" val="640771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B0B1C-6E56-4485-B4D0-F10DFC376698}"/>
              </a:ext>
            </a:extLst>
          </p:cNvPr>
          <p:cNvSpPr>
            <a:spLocks noGrp="1"/>
          </p:cNvSpPr>
          <p:nvPr>
            <p:ph type="title"/>
          </p:nvPr>
        </p:nvSpPr>
        <p:spPr/>
        <p:txBody>
          <a:bodyPr/>
          <a:lstStyle/>
          <a:p>
            <a:r>
              <a:rPr lang="en-US" dirty="0"/>
              <a:t>Writing a Title IV Investment </a:t>
            </a:r>
          </a:p>
        </p:txBody>
      </p:sp>
      <p:sp>
        <p:nvSpPr>
          <p:cNvPr id="3" name="Text Placeholder 2">
            <a:extLst>
              <a:ext uri="{FF2B5EF4-FFF2-40B4-BE49-F238E27FC236}">
                <a16:creationId xmlns:a16="http://schemas.microsoft.com/office/drawing/2014/main" id="{F2F6CDEF-4D56-4BFB-9A67-0601346549CF}"/>
              </a:ext>
            </a:extLst>
          </p:cNvPr>
          <p:cNvSpPr>
            <a:spLocks noGrp="1"/>
          </p:cNvSpPr>
          <p:nvPr>
            <p:ph type="body" sz="quarter" idx="10"/>
          </p:nvPr>
        </p:nvSpPr>
        <p:spPr/>
        <p:txBody>
          <a:bodyPr/>
          <a:lstStyle/>
          <a:p>
            <a:endParaRPr lang="en-US" dirty="0"/>
          </a:p>
          <a:p>
            <a:pPr marL="0" indent="0" algn="ctr">
              <a:buNone/>
            </a:pPr>
            <a:endParaRPr lang="en-US" dirty="0"/>
          </a:p>
          <a:p>
            <a:pPr marL="0" indent="0" algn="ctr">
              <a:buNone/>
            </a:pPr>
            <a:r>
              <a:rPr lang="en-US" dirty="0"/>
              <a:t>How do we get this approved?</a:t>
            </a:r>
          </a:p>
        </p:txBody>
      </p:sp>
    </p:spTree>
    <p:extLst>
      <p:ext uri="{BB962C8B-B14F-4D97-AF65-F5344CB8AC3E}">
        <p14:creationId xmlns:p14="http://schemas.microsoft.com/office/powerpoint/2010/main" val="67427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39A18-2774-4623-8FAC-7733AB7A2F49}"/>
              </a:ext>
            </a:extLst>
          </p:cNvPr>
          <p:cNvSpPr>
            <a:spLocks noGrp="1"/>
          </p:cNvSpPr>
          <p:nvPr>
            <p:ph type="title"/>
          </p:nvPr>
        </p:nvSpPr>
        <p:spPr/>
        <p:txBody>
          <a:bodyPr/>
          <a:lstStyle/>
          <a:p>
            <a:r>
              <a:rPr lang="en-US" dirty="0"/>
              <a:t>Writing an Approvable Investment</a:t>
            </a:r>
          </a:p>
        </p:txBody>
      </p:sp>
      <p:sp>
        <p:nvSpPr>
          <p:cNvPr id="3" name="Text Placeholder 2">
            <a:extLst>
              <a:ext uri="{FF2B5EF4-FFF2-40B4-BE49-F238E27FC236}">
                <a16:creationId xmlns:a16="http://schemas.microsoft.com/office/drawing/2014/main" id="{DFBBBE18-2E31-4FF7-BD20-CB176BC188A2}"/>
              </a:ext>
            </a:extLst>
          </p:cNvPr>
          <p:cNvSpPr>
            <a:spLocks noGrp="1"/>
          </p:cNvSpPr>
          <p:nvPr>
            <p:ph type="body" sz="quarter" idx="10"/>
          </p:nvPr>
        </p:nvSpPr>
        <p:spPr/>
        <p:txBody>
          <a:bodyPr/>
          <a:lstStyle/>
          <a:p>
            <a:r>
              <a:rPr lang="en-US" sz="2400" dirty="0"/>
              <a:t>Allowable</a:t>
            </a:r>
          </a:p>
          <a:p>
            <a:pPr lvl="1"/>
            <a:r>
              <a:rPr lang="en-US" sz="2000" dirty="0"/>
              <a:t>It is supplemental to the basic education program?</a:t>
            </a:r>
          </a:p>
          <a:p>
            <a:pPr lvl="1"/>
            <a:r>
              <a:rPr lang="en-US" sz="2000" dirty="0"/>
              <a:t>Does it meet the intent of the Title IV program?</a:t>
            </a:r>
          </a:p>
          <a:p>
            <a:pPr lvl="1"/>
            <a:r>
              <a:rPr lang="en-US" sz="2000" dirty="0"/>
              <a:t>Allowable Uses Document</a:t>
            </a:r>
          </a:p>
          <a:p>
            <a:r>
              <a:rPr lang="en-US" sz="2400" dirty="0"/>
              <a:t>Necessary</a:t>
            </a:r>
          </a:p>
          <a:p>
            <a:pPr lvl="1"/>
            <a:r>
              <a:rPr lang="en-US" sz="2000" dirty="0"/>
              <a:t>Supported by data representing a clear need?</a:t>
            </a:r>
          </a:p>
          <a:p>
            <a:pPr lvl="1"/>
            <a:r>
              <a:rPr lang="en-US" sz="2000" dirty="0"/>
              <a:t>Comprehensive Needs Assessment/Data Inventory</a:t>
            </a:r>
          </a:p>
          <a:p>
            <a:r>
              <a:rPr lang="en-US" sz="2400" dirty="0"/>
              <a:t>Reasonable</a:t>
            </a:r>
          </a:p>
          <a:p>
            <a:pPr lvl="1"/>
            <a:r>
              <a:rPr lang="en-US" sz="2000" dirty="0"/>
              <a:t>Would a prudent person pay this amount for this item?</a:t>
            </a:r>
          </a:p>
          <a:p>
            <a:pPr lvl="1"/>
            <a:r>
              <a:rPr lang="en-US" sz="2000" dirty="0"/>
              <a:t>Provide details</a:t>
            </a:r>
          </a:p>
          <a:p>
            <a:r>
              <a:rPr lang="en-US" sz="2400" dirty="0"/>
              <a:t>Allocable</a:t>
            </a:r>
          </a:p>
          <a:p>
            <a:pPr lvl="1"/>
            <a:r>
              <a:rPr lang="en-US" sz="2000" dirty="0"/>
              <a:t>Does it benefit the funding source?</a:t>
            </a:r>
          </a:p>
          <a:p>
            <a:pPr marL="0" indent="0">
              <a:buNone/>
            </a:pPr>
            <a:endParaRPr lang="en-US" dirty="0"/>
          </a:p>
          <a:p>
            <a:pPr lvl="1"/>
            <a:endParaRPr lang="en-US" dirty="0"/>
          </a:p>
        </p:txBody>
      </p:sp>
    </p:spTree>
    <p:extLst>
      <p:ext uri="{BB962C8B-B14F-4D97-AF65-F5344CB8AC3E}">
        <p14:creationId xmlns:p14="http://schemas.microsoft.com/office/powerpoint/2010/main" val="408213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2928F-5AA8-44F1-96B4-43A509D5A4EF}"/>
              </a:ext>
            </a:extLst>
          </p:cNvPr>
          <p:cNvSpPr>
            <a:spLocks noGrp="1"/>
          </p:cNvSpPr>
          <p:nvPr>
            <p:ph type="title"/>
          </p:nvPr>
        </p:nvSpPr>
        <p:spPr/>
        <p:txBody>
          <a:bodyPr/>
          <a:lstStyle/>
          <a:p>
            <a:r>
              <a:rPr lang="en-US" dirty="0"/>
              <a:t>Writing Investments</a:t>
            </a:r>
          </a:p>
        </p:txBody>
      </p:sp>
      <p:sp>
        <p:nvSpPr>
          <p:cNvPr id="3" name="Text Placeholder 2">
            <a:extLst>
              <a:ext uri="{FF2B5EF4-FFF2-40B4-BE49-F238E27FC236}">
                <a16:creationId xmlns:a16="http://schemas.microsoft.com/office/drawing/2014/main" id="{2A90AAEF-BD67-45D5-8092-421D05C94D31}"/>
              </a:ext>
            </a:extLst>
          </p:cNvPr>
          <p:cNvSpPr>
            <a:spLocks noGrp="1"/>
          </p:cNvSpPr>
          <p:nvPr>
            <p:ph type="body" sz="quarter" idx="10"/>
          </p:nvPr>
        </p:nvSpPr>
        <p:spPr/>
        <p:txBody>
          <a:bodyPr/>
          <a:lstStyle/>
          <a:p>
            <a:pPr marL="0" indent="0">
              <a:buNone/>
            </a:pPr>
            <a:r>
              <a:rPr lang="en-US" dirty="0"/>
              <a:t>Provide a purpose</a:t>
            </a:r>
          </a:p>
          <a:p>
            <a:pPr lvl="1"/>
            <a:r>
              <a:rPr lang="en-US" dirty="0"/>
              <a:t>What is the need that you are trying to meet?</a:t>
            </a:r>
          </a:p>
          <a:p>
            <a:pPr lvl="1"/>
            <a:r>
              <a:rPr lang="en-US" dirty="0"/>
              <a:t>This should be more specific than stating one of the three content areas of the program</a:t>
            </a:r>
          </a:p>
          <a:p>
            <a:endParaRPr lang="en-US" sz="1200" dirty="0"/>
          </a:p>
          <a:p>
            <a:pPr marL="0" indent="0" algn="ctr">
              <a:buNone/>
            </a:pPr>
            <a:r>
              <a:rPr lang="en-US" sz="2800" dirty="0"/>
              <a:t>“In order to promote student knowledge of and interest in post-secondary opportunities,…”</a:t>
            </a:r>
          </a:p>
          <a:p>
            <a:pPr marL="0" indent="0" algn="ctr">
              <a:buNone/>
            </a:pPr>
            <a:r>
              <a:rPr lang="en-US" sz="2800" dirty="0"/>
              <a:t>NOT</a:t>
            </a:r>
          </a:p>
          <a:p>
            <a:pPr marL="0" indent="0" algn="ctr">
              <a:buNone/>
            </a:pPr>
            <a:r>
              <a:rPr lang="en-US" sz="2800" dirty="0"/>
              <a:t>“In order to provide a well-rounded education,…”</a:t>
            </a:r>
          </a:p>
          <a:p>
            <a:endParaRPr lang="en-US" dirty="0"/>
          </a:p>
          <a:p>
            <a:endParaRPr lang="en-US" dirty="0"/>
          </a:p>
        </p:txBody>
      </p:sp>
    </p:spTree>
    <p:extLst>
      <p:ext uri="{BB962C8B-B14F-4D97-AF65-F5344CB8AC3E}">
        <p14:creationId xmlns:p14="http://schemas.microsoft.com/office/powerpoint/2010/main" val="1988823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Resources</a:t>
            </a:r>
          </a:p>
        </p:txBody>
      </p:sp>
      <p:sp>
        <p:nvSpPr>
          <p:cNvPr id="13315" name="Text Placeholder 2"/>
          <p:cNvSpPr>
            <a:spLocks noGrp="1"/>
          </p:cNvSpPr>
          <p:nvPr>
            <p:ph type="body" sz="quarter" idx="10"/>
          </p:nvPr>
        </p:nvSpPr>
        <p:spPr>
          <a:xfrm>
            <a:off x="495300" y="1066800"/>
            <a:ext cx="8153400" cy="4343400"/>
          </a:xfrm>
        </p:spPr>
        <p:txBody>
          <a:bodyPr/>
          <a:lstStyle/>
          <a:p>
            <a:endParaRPr lang="en-US" sz="1600" dirty="0"/>
          </a:p>
          <a:p>
            <a:pPr marL="0" indent="0">
              <a:buNone/>
            </a:pPr>
            <a:r>
              <a:rPr lang="en-US" sz="3000" dirty="0"/>
              <a:t>Resources, templates and guidance referenced during sessions can be found on the AOE website:</a:t>
            </a:r>
          </a:p>
          <a:p>
            <a:pPr lvl="1"/>
            <a:r>
              <a:rPr lang="en-US" sz="3000" dirty="0"/>
              <a:t>Go to education.vermont.gov</a:t>
            </a:r>
          </a:p>
          <a:p>
            <a:pPr lvl="1"/>
            <a:r>
              <a:rPr lang="en-US" sz="3000" dirty="0"/>
              <a:t>In the left-hand sidebar, click on </a:t>
            </a:r>
          </a:p>
          <a:p>
            <a:pPr marL="1371577" lvl="2" indent="-457200">
              <a:buFont typeface="+mj-lt"/>
              <a:buAutoNum type="arabicPeriod"/>
            </a:pPr>
            <a:r>
              <a:rPr lang="en-US" sz="3000" dirty="0"/>
              <a:t>“Student Support”</a:t>
            </a:r>
            <a:endParaRPr lang="en-US" sz="3000" dirty="0">
              <a:sym typeface="Wingdings" panose="05000000000000000000" pitchFamily="2" charset="2"/>
            </a:endParaRPr>
          </a:p>
          <a:p>
            <a:pPr marL="1371577" lvl="2" indent="-457200">
              <a:buFont typeface="+mj-lt"/>
              <a:buAutoNum type="arabicPeriod"/>
            </a:pPr>
            <a:r>
              <a:rPr lang="en-US" sz="3000" dirty="0">
                <a:sym typeface="Wingdings" panose="05000000000000000000" pitchFamily="2" charset="2"/>
              </a:rPr>
              <a:t>“Federal Programs Under ESSA” </a:t>
            </a:r>
          </a:p>
          <a:p>
            <a:pPr marL="1371577" lvl="2" indent="-457200">
              <a:buFont typeface="+mj-lt"/>
              <a:buAutoNum type="arabicPeriod"/>
            </a:pPr>
            <a:r>
              <a:rPr lang="en-US" sz="3000" dirty="0">
                <a:sym typeface="Wingdings" panose="05000000000000000000" pitchFamily="2" charset="2"/>
              </a:rPr>
              <a:t>“Consolidated Federal Programs”</a:t>
            </a:r>
            <a:endParaRPr lang="en-US" altLang="en-US" sz="3000" dirty="0"/>
          </a:p>
        </p:txBody>
      </p:sp>
    </p:spTree>
    <p:extLst>
      <p:ext uri="{BB962C8B-B14F-4D97-AF65-F5344CB8AC3E}">
        <p14:creationId xmlns:p14="http://schemas.microsoft.com/office/powerpoint/2010/main" val="30163727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1000B-8BA4-44DE-8BAF-E2C6514B84B2}"/>
              </a:ext>
            </a:extLst>
          </p:cNvPr>
          <p:cNvSpPr>
            <a:spLocks noGrp="1"/>
          </p:cNvSpPr>
          <p:nvPr>
            <p:ph type="title"/>
          </p:nvPr>
        </p:nvSpPr>
        <p:spPr/>
        <p:txBody>
          <a:bodyPr/>
          <a:lstStyle/>
          <a:p>
            <a:r>
              <a:rPr lang="en-US" dirty="0"/>
              <a:t>Writing Investments</a:t>
            </a:r>
          </a:p>
        </p:txBody>
      </p:sp>
      <p:sp>
        <p:nvSpPr>
          <p:cNvPr id="3" name="Text Placeholder 2">
            <a:extLst>
              <a:ext uri="{FF2B5EF4-FFF2-40B4-BE49-F238E27FC236}">
                <a16:creationId xmlns:a16="http://schemas.microsoft.com/office/drawing/2014/main" id="{3887C7B2-6136-4ED1-8702-2073E0F61168}"/>
              </a:ext>
            </a:extLst>
          </p:cNvPr>
          <p:cNvSpPr>
            <a:spLocks noGrp="1"/>
          </p:cNvSpPr>
          <p:nvPr>
            <p:ph type="body" sz="quarter" idx="10"/>
          </p:nvPr>
        </p:nvSpPr>
        <p:spPr/>
        <p:txBody>
          <a:bodyPr/>
          <a:lstStyle/>
          <a:p>
            <a:pPr marL="0" indent="0">
              <a:buNone/>
            </a:pPr>
            <a:r>
              <a:rPr lang="en-US" dirty="0"/>
              <a:t>Activity/strategy/intervention</a:t>
            </a:r>
          </a:p>
          <a:p>
            <a:pPr lvl="1"/>
            <a:r>
              <a:rPr lang="en-US" dirty="0"/>
              <a:t>What activity will you implement to meet that need?</a:t>
            </a:r>
          </a:p>
          <a:p>
            <a:endParaRPr lang="en-US" dirty="0"/>
          </a:p>
        </p:txBody>
      </p:sp>
    </p:spTree>
    <p:extLst>
      <p:ext uri="{BB962C8B-B14F-4D97-AF65-F5344CB8AC3E}">
        <p14:creationId xmlns:p14="http://schemas.microsoft.com/office/powerpoint/2010/main" val="4035399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F1426-012B-4D47-8B7B-E459A42923C2}"/>
              </a:ext>
            </a:extLst>
          </p:cNvPr>
          <p:cNvSpPr>
            <a:spLocks noGrp="1"/>
          </p:cNvSpPr>
          <p:nvPr>
            <p:ph type="title"/>
          </p:nvPr>
        </p:nvSpPr>
        <p:spPr/>
        <p:txBody>
          <a:bodyPr/>
          <a:lstStyle/>
          <a:p>
            <a:r>
              <a:rPr lang="en-US" dirty="0"/>
              <a:t>Writing Title IV Investments</a:t>
            </a:r>
          </a:p>
        </p:txBody>
      </p:sp>
      <p:sp>
        <p:nvSpPr>
          <p:cNvPr id="3" name="Text Placeholder 2">
            <a:extLst>
              <a:ext uri="{FF2B5EF4-FFF2-40B4-BE49-F238E27FC236}">
                <a16:creationId xmlns:a16="http://schemas.microsoft.com/office/drawing/2014/main" id="{937DE2D3-0729-4942-8E71-D485A7DE31B3}"/>
              </a:ext>
            </a:extLst>
          </p:cNvPr>
          <p:cNvSpPr>
            <a:spLocks noGrp="1"/>
          </p:cNvSpPr>
          <p:nvPr>
            <p:ph type="body" sz="quarter" idx="10"/>
          </p:nvPr>
        </p:nvSpPr>
        <p:spPr/>
        <p:txBody>
          <a:bodyPr/>
          <a:lstStyle/>
          <a:p>
            <a:pPr marL="0" indent="0">
              <a:buNone/>
            </a:pPr>
            <a:endParaRPr lang="en-US" dirty="0"/>
          </a:p>
          <a:p>
            <a:pPr marL="0" indent="0" algn="ctr">
              <a:buNone/>
            </a:pPr>
            <a:r>
              <a:rPr lang="en-US" dirty="0"/>
              <a:t>How can you make it clear which intent you are trying to meet?</a:t>
            </a:r>
          </a:p>
          <a:p>
            <a:pPr marL="0" indent="0" algn="ctr">
              <a:buNone/>
            </a:pPr>
            <a:endParaRPr lang="en-US" dirty="0"/>
          </a:p>
          <a:p>
            <a:pPr marL="0" indent="0" algn="ctr">
              <a:buNone/>
            </a:pPr>
            <a:r>
              <a:rPr lang="en-US" dirty="0"/>
              <a:t>(And why is that important?)</a:t>
            </a:r>
          </a:p>
        </p:txBody>
      </p:sp>
    </p:spTree>
    <p:extLst>
      <p:ext uri="{BB962C8B-B14F-4D97-AF65-F5344CB8AC3E}">
        <p14:creationId xmlns:p14="http://schemas.microsoft.com/office/powerpoint/2010/main" val="41640966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CA7A3-6A81-4944-AC14-1191A0C527F0}"/>
              </a:ext>
            </a:extLst>
          </p:cNvPr>
          <p:cNvSpPr>
            <a:spLocks noGrp="1"/>
          </p:cNvSpPr>
          <p:nvPr>
            <p:ph type="title"/>
          </p:nvPr>
        </p:nvSpPr>
        <p:spPr/>
        <p:txBody>
          <a:bodyPr/>
          <a:lstStyle/>
          <a:p>
            <a:r>
              <a:rPr lang="en-US" dirty="0"/>
              <a:t>Writing Title IV Investments</a:t>
            </a:r>
          </a:p>
        </p:txBody>
      </p:sp>
      <p:sp>
        <p:nvSpPr>
          <p:cNvPr id="3" name="Text Placeholder 2">
            <a:extLst>
              <a:ext uri="{FF2B5EF4-FFF2-40B4-BE49-F238E27FC236}">
                <a16:creationId xmlns:a16="http://schemas.microsoft.com/office/drawing/2014/main" id="{F4401BFC-DBA4-4D12-A015-ACC6472C0C00}"/>
              </a:ext>
            </a:extLst>
          </p:cNvPr>
          <p:cNvSpPr>
            <a:spLocks noGrp="1"/>
          </p:cNvSpPr>
          <p:nvPr>
            <p:ph type="body" sz="quarter" idx="10"/>
          </p:nvPr>
        </p:nvSpPr>
        <p:spPr>
          <a:xfrm>
            <a:off x="533400" y="1600200"/>
            <a:ext cx="8229600" cy="4800600"/>
          </a:xfrm>
        </p:spPr>
        <p:txBody>
          <a:bodyPr/>
          <a:lstStyle/>
          <a:p>
            <a:pPr marL="514350" indent="-514350">
              <a:buAutoNum type="arabicPeriod"/>
            </a:pPr>
            <a:r>
              <a:rPr lang="en-US" dirty="0"/>
              <a:t>“Tag” the investment (WR, SH, EUT)</a:t>
            </a:r>
          </a:p>
          <a:p>
            <a:pPr marL="0" indent="0">
              <a:buNone/>
            </a:pPr>
            <a:r>
              <a:rPr lang="en-US" sz="2000" dirty="0"/>
              <a:t>	</a:t>
            </a:r>
          </a:p>
          <a:p>
            <a:pPr marL="0" indent="0">
              <a:buNone/>
            </a:pPr>
            <a:r>
              <a:rPr lang="en-US" sz="2800" dirty="0"/>
              <a:t>“EUT – In order to provide professional learning on the use of data and technology to support reading instruction, a consultant to provide 10 full days of data/implementation coaching sessions for up to 20 teachers and facilitate 5 after school follow up literacy coaching webinars for up to 6 staff (Scope of work attached).”</a:t>
            </a:r>
          </a:p>
          <a:p>
            <a:pPr marL="0" indent="0">
              <a:buNone/>
            </a:pPr>
            <a:endParaRPr lang="en-US" dirty="0"/>
          </a:p>
          <a:p>
            <a:pPr marL="0" indent="0">
              <a:buNone/>
            </a:pPr>
            <a:endParaRPr lang="en-US" dirty="0"/>
          </a:p>
          <a:p>
            <a:pPr marL="514350" indent="-514350">
              <a:buAutoNum type="arabicPeriod"/>
            </a:pPr>
            <a:endParaRPr lang="en-US" dirty="0"/>
          </a:p>
        </p:txBody>
      </p:sp>
    </p:spTree>
    <p:extLst>
      <p:ext uri="{BB962C8B-B14F-4D97-AF65-F5344CB8AC3E}">
        <p14:creationId xmlns:p14="http://schemas.microsoft.com/office/powerpoint/2010/main" val="1517029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0A4E6-FF08-4418-8A70-EFF63746CAA6}"/>
              </a:ext>
            </a:extLst>
          </p:cNvPr>
          <p:cNvSpPr>
            <a:spLocks noGrp="1"/>
          </p:cNvSpPr>
          <p:nvPr>
            <p:ph type="title"/>
          </p:nvPr>
        </p:nvSpPr>
        <p:spPr/>
        <p:txBody>
          <a:bodyPr/>
          <a:lstStyle/>
          <a:p>
            <a:r>
              <a:rPr lang="en-US" dirty="0"/>
              <a:t>Writing Title IV Investments</a:t>
            </a:r>
          </a:p>
        </p:txBody>
      </p:sp>
      <p:sp>
        <p:nvSpPr>
          <p:cNvPr id="3" name="Text Placeholder 2">
            <a:extLst>
              <a:ext uri="{FF2B5EF4-FFF2-40B4-BE49-F238E27FC236}">
                <a16:creationId xmlns:a16="http://schemas.microsoft.com/office/drawing/2014/main" id="{861E52C2-EC1B-46A1-AD58-27D705112645}"/>
              </a:ext>
            </a:extLst>
          </p:cNvPr>
          <p:cNvSpPr>
            <a:spLocks noGrp="1"/>
          </p:cNvSpPr>
          <p:nvPr>
            <p:ph type="body" sz="quarter" idx="10"/>
          </p:nvPr>
        </p:nvSpPr>
        <p:spPr/>
        <p:txBody>
          <a:bodyPr/>
          <a:lstStyle/>
          <a:p>
            <a:pPr marL="0" indent="0">
              <a:buNone/>
            </a:pPr>
            <a:r>
              <a:rPr lang="en-US" sz="2800" dirty="0"/>
              <a:t>2</a:t>
            </a:r>
            <a:r>
              <a:rPr lang="en-US" dirty="0"/>
              <a:t>. Write both the intent </a:t>
            </a:r>
            <a:r>
              <a:rPr lang="en-US" u="sng" dirty="0"/>
              <a:t>and</a:t>
            </a:r>
            <a:r>
              <a:rPr lang="en-US" dirty="0"/>
              <a:t> the purpose into the description</a:t>
            </a:r>
          </a:p>
          <a:p>
            <a:pPr marL="514350" indent="-514350">
              <a:buAutoNum type="arabicPeriod"/>
            </a:pPr>
            <a:endParaRPr lang="en-US" sz="2000" dirty="0"/>
          </a:p>
          <a:p>
            <a:pPr marL="0" indent="0">
              <a:buNone/>
            </a:pPr>
            <a:r>
              <a:rPr lang="en-US" sz="2800" dirty="0"/>
              <a:t>“In order to provide a safe and healthy learning environment by reducing exclusionary discipline and promoting supportive school discipline, 3 school-based teams (up to 6 participants) to attend 2 days of BEST/</a:t>
            </a:r>
            <a:r>
              <a:rPr lang="en-US" sz="2800" dirty="0" err="1"/>
              <a:t>VTmtss</a:t>
            </a:r>
            <a:r>
              <a:rPr lang="en-US" sz="2800" dirty="0"/>
              <a:t> Summer Institute” </a:t>
            </a:r>
          </a:p>
          <a:p>
            <a:pPr marL="0" indent="0">
              <a:buNone/>
            </a:pPr>
            <a:endParaRPr lang="en-US" sz="2800" dirty="0"/>
          </a:p>
        </p:txBody>
      </p:sp>
    </p:spTree>
    <p:extLst>
      <p:ext uri="{BB962C8B-B14F-4D97-AF65-F5344CB8AC3E}">
        <p14:creationId xmlns:p14="http://schemas.microsoft.com/office/powerpoint/2010/main" val="7038435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56EA9-5B5E-412F-85C0-811AD2134E59}"/>
              </a:ext>
            </a:extLst>
          </p:cNvPr>
          <p:cNvSpPr>
            <a:spLocks noGrp="1"/>
          </p:cNvSpPr>
          <p:nvPr>
            <p:ph type="title"/>
          </p:nvPr>
        </p:nvSpPr>
        <p:spPr/>
        <p:txBody>
          <a:bodyPr/>
          <a:lstStyle/>
          <a:p>
            <a:r>
              <a:rPr lang="en-US" dirty="0"/>
              <a:t>Writing Title IV Investments</a:t>
            </a:r>
          </a:p>
        </p:txBody>
      </p:sp>
      <p:sp>
        <p:nvSpPr>
          <p:cNvPr id="3" name="Text Placeholder 2">
            <a:extLst>
              <a:ext uri="{FF2B5EF4-FFF2-40B4-BE49-F238E27FC236}">
                <a16:creationId xmlns:a16="http://schemas.microsoft.com/office/drawing/2014/main" id="{82E38BD3-BC75-4C16-812C-29788692188D}"/>
              </a:ext>
            </a:extLst>
          </p:cNvPr>
          <p:cNvSpPr>
            <a:spLocks noGrp="1"/>
          </p:cNvSpPr>
          <p:nvPr>
            <p:ph type="body" sz="quarter" idx="10"/>
          </p:nvPr>
        </p:nvSpPr>
        <p:spPr/>
        <p:txBody>
          <a:bodyPr/>
          <a:lstStyle/>
          <a:p>
            <a:pPr marL="0" indent="0">
              <a:buNone/>
            </a:pPr>
            <a:r>
              <a:rPr lang="en-US" dirty="0"/>
              <a:t>3. Upload additional documentation</a:t>
            </a:r>
          </a:p>
          <a:p>
            <a:pPr marL="0" indent="0">
              <a:buNone/>
            </a:pPr>
            <a:endParaRPr lang="en-US" dirty="0"/>
          </a:p>
          <a:p>
            <a:pPr marL="0" indent="0">
              <a:buNone/>
            </a:pPr>
            <a:endParaRPr lang="en-US" dirty="0"/>
          </a:p>
          <a:p>
            <a:pPr marL="0" indent="0">
              <a:buNone/>
            </a:pPr>
            <a:endParaRPr lang="en-US" dirty="0"/>
          </a:p>
        </p:txBody>
      </p:sp>
      <p:graphicFrame>
        <p:nvGraphicFramePr>
          <p:cNvPr id="4" name="Table 4">
            <a:extLst>
              <a:ext uri="{FF2B5EF4-FFF2-40B4-BE49-F238E27FC236}">
                <a16:creationId xmlns:a16="http://schemas.microsoft.com/office/drawing/2014/main" id="{E0E00651-9B52-43C8-A34E-B9C37426B818}"/>
              </a:ext>
            </a:extLst>
          </p:cNvPr>
          <p:cNvGraphicFramePr>
            <a:graphicFrameLocks noGrp="1"/>
          </p:cNvGraphicFramePr>
          <p:nvPr>
            <p:extLst>
              <p:ext uri="{D42A27DB-BD31-4B8C-83A1-F6EECF244321}">
                <p14:modId xmlns:p14="http://schemas.microsoft.com/office/powerpoint/2010/main" val="1256918558"/>
              </p:ext>
            </p:extLst>
          </p:nvPr>
        </p:nvGraphicFramePr>
        <p:xfrm>
          <a:off x="800101" y="2710180"/>
          <a:ext cx="7543801" cy="2387600"/>
        </p:xfrm>
        <a:graphic>
          <a:graphicData uri="http://schemas.openxmlformats.org/drawingml/2006/table">
            <a:tbl>
              <a:tblPr firstRow="1" bandRow="1">
                <a:tableStyleId>{5C22544A-7EE6-4342-B048-85BDC9FD1C3A}</a:tableStyleId>
              </a:tblPr>
              <a:tblGrid>
                <a:gridCol w="1791653">
                  <a:extLst>
                    <a:ext uri="{9D8B030D-6E8A-4147-A177-3AD203B41FA5}">
                      <a16:colId xmlns:a16="http://schemas.microsoft.com/office/drawing/2014/main" val="3842212439"/>
                    </a:ext>
                  </a:extLst>
                </a:gridCol>
                <a:gridCol w="3237548">
                  <a:extLst>
                    <a:ext uri="{9D8B030D-6E8A-4147-A177-3AD203B41FA5}">
                      <a16:colId xmlns:a16="http://schemas.microsoft.com/office/drawing/2014/main" val="3829171638"/>
                    </a:ext>
                  </a:extLst>
                </a:gridCol>
                <a:gridCol w="2514600">
                  <a:extLst>
                    <a:ext uri="{9D8B030D-6E8A-4147-A177-3AD203B41FA5}">
                      <a16:colId xmlns:a16="http://schemas.microsoft.com/office/drawing/2014/main" val="803037677"/>
                    </a:ext>
                  </a:extLst>
                </a:gridCol>
              </a:tblGrid>
              <a:tr h="370840">
                <a:tc>
                  <a:txBody>
                    <a:bodyPr/>
                    <a:lstStyle/>
                    <a:p>
                      <a:pPr algn="ctr"/>
                      <a:r>
                        <a:rPr lang="en-US" dirty="0"/>
                        <a:t>Investment Number</a:t>
                      </a:r>
                    </a:p>
                  </a:txBody>
                  <a:tcPr/>
                </a:tc>
                <a:tc>
                  <a:txBody>
                    <a:bodyPr/>
                    <a:lstStyle/>
                    <a:p>
                      <a:pPr algn="ctr"/>
                      <a:r>
                        <a:rPr lang="en-US" dirty="0"/>
                        <a:t>Investment Description</a:t>
                      </a:r>
                    </a:p>
                  </a:txBody>
                  <a:tcPr/>
                </a:tc>
                <a:tc>
                  <a:txBody>
                    <a:bodyPr/>
                    <a:lstStyle/>
                    <a:p>
                      <a:pPr algn="ctr"/>
                      <a:r>
                        <a:rPr lang="en-US" dirty="0"/>
                        <a:t>Category</a:t>
                      </a:r>
                    </a:p>
                  </a:txBody>
                  <a:tcPr/>
                </a:tc>
                <a:extLst>
                  <a:ext uri="{0D108BD9-81ED-4DB2-BD59-A6C34878D82A}">
                    <a16:rowId xmlns:a16="http://schemas.microsoft.com/office/drawing/2014/main" val="160091279"/>
                  </a:ext>
                </a:extLst>
              </a:tr>
              <a:tr h="370840">
                <a:tc>
                  <a:txBody>
                    <a:bodyPr/>
                    <a:lstStyle/>
                    <a:p>
                      <a:pPr algn="ctr"/>
                      <a:r>
                        <a:rPr lang="en-US" dirty="0"/>
                        <a:t>1</a:t>
                      </a:r>
                    </a:p>
                  </a:txBody>
                  <a:tcPr/>
                </a:tc>
                <a:tc>
                  <a:txBody>
                    <a:bodyPr/>
                    <a:lstStyle/>
                    <a:p>
                      <a:pPr algn="ctr"/>
                      <a:r>
                        <a:rPr lang="en-US" dirty="0"/>
                        <a:t>Post-secondary options</a:t>
                      </a:r>
                    </a:p>
                  </a:txBody>
                  <a:tcPr/>
                </a:tc>
                <a:tc>
                  <a:txBody>
                    <a:bodyPr/>
                    <a:lstStyle/>
                    <a:p>
                      <a:pPr algn="ctr"/>
                      <a:r>
                        <a:rPr lang="en-US" dirty="0"/>
                        <a:t>Well-rounded</a:t>
                      </a:r>
                    </a:p>
                  </a:txBody>
                  <a:tcPr/>
                </a:tc>
                <a:extLst>
                  <a:ext uri="{0D108BD9-81ED-4DB2-BD59-A6C34878D82A}">
                    <a16:rowId xmlns:a16="http://schemas.microsoft.com/office/drawing/2014/main" val="2278158872"/>
                  </a:ext>
                </a:extLst>
              </a:tr>
              <a:tr h="370840">
                <a:tc>
                  <a:txBody>
                    <a:bodyPr/>
                    <a:lstStyle/>
                    <a:p>
                      <a:pPr algn="ctr"/>
                      <a:r>
                        <a:rPr lang="en-US" dirty="0"/>
                        <a:t>2</a:t>
                      </a:r>
                    </a:p>
                  </a:txBody>
                  <a:tcPr/>
                </a:tc>
                <a:tc>
                  <a:txBody>
                    <a:bodyPr/>
                    <a:lstStyle/>
                    <a:p>
                      <a:pPr algn="ctr"/>
                      <a:r>
                        <a:rPr lang="en-US" dirty="0"/>
                        <a:t>BEST Institute </a:t>
                      </a:r>
                    </a:p>
                  </a:txBody>
                  <a:tcPr/>
                </a:tc>
                <a:tc>
                  <a:txBody>
                    <a:bodyPr/>
                    <a:lstStyle/>
                    <a:p>
                      <a:pPr algn="ctr"/>
                      <a:r>
                        <a:rPr lang="en-US" dirty="0"/>
                        <a:t>Safe &amp; Healthy</a:t>
                      </a:r>
                    </a:p>
                  </a:txBody>
                  <a:tcPr/>
                </a:tc>
                <a:extLst>
                  <a:ext uri="{0D108BD9-81ED-4DB2-BD59-A6C34878D82A}">
                    <a16:rowId xmlns:a16="http://schemas.microsoft.com/office/drawing/2014/main" val="2218950020"/>
                  </a:ext>
                </a:extLst>
              </a:tr>
              <a:tr h="370840">
                <a:tc>
                  <a:txBody>
                    <a:bodyPr/>
                    <a:lstStyle/>
                    <a:p>
                      <a:pPr algn="ctr"/>
                      <a:r>
                        <a:rPr lang="en-US" dirty="0"/>
                        <a:t>3</a:t>
                      </a:r>
                    </a:p>
                  </a:txBody>
                  <a:tcPr/>
                </a:tc>
                <a:tc>
                  <a:txBody>
                    <a:bodyPr/>
                    <a:lstStyle/>
                    <a:p>
                      <a:pPr algn="ctr"/>
                      <a:r>
                        <a:rPr lang="en-US" dirty="0"/>
                        <a:t>PD – supporting reading instruction</a:t>
                      </a:r>
                    </a:p>
                  </a:txBody>
                  <a:tcPr/>
                </a:tc>
                <a:tc>
                  <a:txBody>
                    <a:bodyPr/>
                    <a:lstStyle/>
                    <a:p>
                      <a:pPr algn="ctr"/>
                      <a:r>
                        <a:rPr lang="en-US" dirty="0"/>
                        <a:t>EUT – Non-infra</a:t>
                      </a:r>
                    </a:p>
                  </a:txBody>
                  <a:tcPr/>
                </a:tc>
                <a:extLst>
                  <a:ext uri="{0D108BD9-81ED-4DB2-BD59-A6C34878D82A}">
                    <a16:rowId xmlns:a16="http://schemas.microsoft.com/office/drawing/2014/main" val="1117248532"/>
                  </a:ext>
                </a:extLst>
              </a:tr>
              <a:tr h="261620">
                <a:tc>
                  <a:txBody>
                    <a:bodyPr/>
                    <a:lstStyle/>
                    <a:p>
                      <a:pPr algn="ctr"/>
                      <a:r>
                        <a:rPr lang="en-US" dirty="0"/>
                        <a:t>4</a:t>
                      </a:r>
                    </a:p>
                  </a:txBody>
                  <a:tcPr/>
                </a:tc>
                <a:tc>
                  <a:txBody>
                    <a:bodyPr/>
                    <a:lstStyle/>
                    <a:p>
                      <a:pPr algn="ctr"/>
                      <a:r>
                        <a:rPr lang="en-US" dirty="0"/>
                        <a:t>Chromebooks</a:t>
                      </a:r>
                    </a:p>
                  </a:txBody>
                  <a:tcPr/>
                </a:tc>
                <a:tc>
                  <a:txBody>
                    <a:bodyPr/>
                    <a:lstStyle/>
                    <a:p>
                      <a:pPr algn="ctr"/>
                      <a:r>
                        <a:rPr lang="en-US" dirty="0"/>
                        <a:t>EUT – Infra </a:t>
                      </a:r>
                    </a:p>
                  </a:txBody>
                  <a:tcPr/>
                </a:tc>
                <a:extLst>
                  <a:ext uri="{0D108BD9-81ED-4DB2-BD59-A6C34878D82A}">
                    <a16:rowId xmlns:a16="http://schemas.microsoft.com/office/drawing/2014/main" val="3677271137"/>
                  </a:ext>
                </a:extLst>
              </a:tr>
            </a:tbl>
          </a:graphicData>
        </a:graphic>
      </p:graphicFrame>
    </p:spTree>
    <p:extLst>
      <p:ext uri="{BB962C8B-B14F-4D97-AF65-F5344CB8AC3E}">
        <p14:creationId xmlns:p14="http://schemas.microsoft.com/office/powerpoint/2010/main" val="31946458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FDDB2-44CE-4553-ADD8-43684B300240}"/>
              </a:ext>
            </a:extLst>
          </p:cNvPr>
          <p:cNvSpPr>
            <a:spLocks noGrp="1"/>
          </p:cNvSpPr>
          <p:nvPr>
            <p:ph type="title"/>
          </p:nvPr>
        </p:nvSpPr>
        <p:spPr/>
        <p:txBody>
          <a:bodyPr/>
          <a:lstStyle/>
          <a:p>
            <a:r>
              <a:rPr lang="en-US" dirty="0"/>
              <a:t>Writing Title IV Investments</a:t>
            </a:r>
          </a:p>
        </p:txBody>
      </p:sp>
      <p:sp>
        <p:nvSpPr>
          <p:cNvPr id="3" name="Text Placeholder 2">
            <a:extLst>
              <a:ext uri="{FF2B5EF4-FFF2-40B4-BE49-F238E27FC236}">
                <a16:creationId xmlns:a16="http://schemas.microsoft.com/office/drawing/2014/main" id="{F1A6D16B-017D-462B-B0F3-8B275CD7BFC2}"/>
              </a:ext>
            </a:extLst>
          </p:cNvPr>
          <p:cNvSpPr>
            <a:spLocks noGrp="1"/>
          </p:cNvSpPr>
          <p:nvPr>
            <p:ph type="body" sz="quarter" idx="10"/>
          </p:nvPr>
        </p:nvSpPr>
        <p:spPr/>
        <p:txBody>
          <a:bodyPr/>
          <a:lstStyle/>
          <a:p>
            <a:r>
              <a:rPr lang="en-US" sz="2800" dirty="0"/>
              <a:t>Provide a clear purpose and activity </a:t>
            </a:r>
          </a:p>
          <a:p>
            <a:r>
              <a:rPr lang="en-US" sz="2800" dirty="0"/>
              <a:t>Ensure that the investment is allowable, reasonable, necessary</a:t>
            </a:r>
          </a:p>
          <a:p>
            <a:pPr lvl="1"/>
            <a:r>
              <a:rPr lang="en-US" sz="2400" dirty="0"/>
              <a:t>Allowable uses document</a:t>
            </a:r>
          </a:p>
          <a:p>
            <a:pPr lvl="1"/>
            <a:r>
              <a:rPr lang="en-US" sz="2400" dirty="0"/>
              <a:t>Data</a:t>
            </a:r>
          </a:p>
          <a:p>
            <a:pPr lvl="1"/>
            <a:r>
              <a:rPr lang="en-US" sz="2400" dirty="0"/>
              <a:t>Provide details</a:t>
            </a:r>
          </a:p>
          <a:p>
            <a:r>
              <a:rPr lang="en-US" sz="2800" dirty="0"/>
              <a:t>Include information on the intended content area, if necessary</a:t>
            </a:r>
          </a:p>
          <a:p>
            <a:r>
              <a:rPr lang="en-US" sz="2800" dirty="0"/>
              <a:t>Reach out with questions</a:t>
            </a:r>
          </a:p>
        </p:txBody>
      </p:sp>
    </p:spTree>
    <p:extLst>
      <p:ext uri="{BB962C8B-B14F-4D97-AF65-F5344CB8AC3E}">
        <p14:creationId xmlns:p14="http://schemas.microsoft.com/office/powerpoint/2010/main" val="2624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70EE5-5542-47AF-90C8-BC52795B2265}"/>
              </a:ext>
            </a:extLst>
          </p:cNvPr>
          <p:cNvSpPr>
            <a:spLocks noGrp="1"/>
          </p:cNvSpPr>
          <p:nvPr>
            <p:ph type="title"/>
          </p:nvPr>
        </p:nvSpPr>
        <p:spPr/>
        <p:txBody>
          <a:bodyPr/>
          <a:lstStyle/>
          <a:p>
            <a:r>
              <a:rPr lang="en-US" dirty="0"/>
              <a:t>In closing…</a:t>
            </a:r>
          </a:p>
        </p:txBody>
      </p:sp>
      <p:sp>
        <p:nvSpPr>
          <p:cNvPr id="3" name="Text Placeholder 2">
            <a:extLst>
              <a:ext uri="{FF2B5EF4-FFF2-40B4-BE49-F238E27FC236}">
                <a16:creationId xmlns:a16="http://schemas.microsoft.com/office/drawing/2014/main" id="{2C55AAC5-0E4E-4620-879F-EFFEDB2FA7F2}"/>
              </a:ext>
            </a:extLst>
          </p:cNvPr>
          <p:cNvSpPr>
            <a:spLocks noGrp="1"/>
          </p:cNvSpPr>
          <p:nvPr>
            <p:ph type="body" sz="quarter" idx="10"/>
          </p:nvPr>
        </p:nvSpPr>
        <p:spPr/>
        <p:txBody>
          <a:bodyPr/>
          <a:lstStyle/>
          <a:p>
            <a:pPr marL="0" indent="0" algn="ctr">
              <a:buNone/>
            </a:pPr>
            <a:endParaRPr lang="en-US" dirty="0"/>
          </a:p>
          <a:p>
            <a:pPr marL="0" indent="0" algn="ctr">
              <a:buNone/>
            </a:pPr>
            <a:r>
              <a:rPr lang="en-US" dirty="0"/>
              <a:t>THANK YOU</a:t>
            </a:r>
          </a:p>
          <a:p>
            <a:pPr marL="0" indent="0" algn="ctr">
              <a:buNone/>
            </a:pPr>
            <a:r>
              <a:rPr lang="en-US" dirty="0"/>
              <a:t> for your patience and flexibility!</a:t>
            </a:r>
          </a:p>
          <a:p>
            <a:pPr marL="0" indent="0" algn="ctr">
              <a:buNone/>
            </a:pPr>
            <a:endParaRPr lang="en-US" dirty="0"/>
          </a:p>
          <a:p>
            <a:pPr marL="0" indent="0" algn="ctr">
              <a:buNone/>
            </a:pPr>
            <a:r>
              <a:rPr lang="en-US" dirty="0"/>
              <a:t>Please reach out with questions</a:t>
            </a:r>
          </a:p>
          <a:p>
            <a:pPr marL="0" indent="0" algn="ctr">
              <a:buNone/>
            </a:pPr>
            <a:r>
              <a:rPr lang="en-US" dirty="0">
                <a:hlinkClick r:id="rId2"/>
              </a:rPr>
              <a:t>Katy.preston@vermont.gov</a:t>
            </a:r>
            <a:r>
              <a:rPr lang="en-US" dirty="0"/>
              <a:t> </a:t>
            </a:r>
          </a:p>
        </p:txBody>
      </p:sp>
    </p:spTree>
    <p:extLst>
      <p:ext uri="{BB962C8B-B14F-4D97-AF65-F5344CB8AC3E}">
        <p14:creationId xmlns:p14="http://schemas.microsoft.com/office/powerpoint/2010/main" val="1213808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a:t>Questions?</a:t>
            </a:r>
          </a:p>
        </p:txBody>
      </p:sp>
      <p:pic>
        <p:nvPicPr>
          <p:cNvPr id="4" name="Picture 2" descr="Double Question Mark transparent PNG - StickPNG">
            <a:extLst>
              <a:ext uri="{FF2B5EF4-FFF2-40B4-BE49-F238E27FC236}">
                <a16:creationId xmlns:a16="http://schemas.microsoft.com/office/drawing/2014/main" id="{07F1F6A8-F3DE-487D-AB7D-6A7978498CA9}"/>
              </a:ext>
            </a:extLst>
          </p:cNvPr>
          <p:cNvPicPr>
            <a:picLocks noGrp="1" noChangeAspect="1" noChangeArrowheads="1"/>
          </p:cNvPicPr>
          <p:nvPr>
            <p:ph sz="quarter" idx="10"/>
          </p:nvPr>
        </p:nvPicPr>
        <p:blipFill>
          <a:blip r:embed="rId3">
            <a:extLst>
              <a:ext uri="{28A0092B-C50C-407E-A947-70E740481C1C}">
                <a14:useLocalDpi xmlns:a14="http://schemas.microsoft.com/office/drawing/2010/main" val="0"/>
              </a:ext>
            </a:extLst>
          </a:blip>
          <a:srcRect/>
          <a:stretch>
            <a:fillRect/>
          </a:stretch>
        </p:blipFill>
        <p:spPr bwMode="auto">
          <a:xfrm>
            <a:off x="2828925" y="1685925"/>
            <a:ext cx="3486150" cy="3486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topics</a:t>
            </a:r>
          </a:p>
        </p:txBody>
      </p:sp>
      <p:sp>
        <p:nvSpPr>
          <p:cNvPr id="3" name="Text Placeholder 2"/>
          <p:cNvSpPr>
            <a:spLocks noGrp="1"/>
          </p:cNvSpPr>
          <p:nvPr>
            <p:ph type="body" sz="quarter" idx="10"/>
          </p:nvPr>
        </p:nvSpPr>
        <p:spPr/>
        <p:txBody>
          <a:bodyPr/>
          <a:lstStyle/>
          <a:p>
            <a:pPr>
              <a:spcAft>
                <a:spcPts val="1200"/>
              </a:spcAft>
            </a:pPr>
            <a:r>
              <a:rPr lang="en-US" dirty="0"/>
              <a:t>Title IV Overview</a:t>
            </a:r>
          </a:p>
          <a:p>
            <a:pPr>
              <a:spcAft>
                <a:spcPts val="1200"/>
              </a:spcAft>
            </a:pPr>
            <a:r>
              <a:rPr lang="en-US" dirty="0"/>
              <a:t>Allowable Uses</a:t>
            </a:r>
          </a:p>
          <a:p>
            <a:pPr>
              <a:spcAft>
                <a:spcPts val="1200"/>
              </a:spcAft>
            </a:pPr>
            <a:r>
              <a:rPr lang="en-US" dirty="0"/>
              <a:t>Budgeting Requirements</a:t>
            </a:r>
          </a:p>
          <a:p>
            <a:pPr>
              <a:spcAft>
                <a:spcPts val="1200"/>
              </a:spcAft>
            </a:pPr>
            <a:r>
              <a:rPr lang="en-US" dirty="0"/>
              <a:t>Schoolwide Programs</a:t>
            </a:r>
          </a:p>
          <a:p>
            <a:pPr>
              <a:spcAft>
                <a:spcPts val="1200"/>
              </a:spcAft>
            </a:pPr>
            <a:r>
              <a:rPr lang="en-US" dirty="0"/>
              <a:t>Writing Title IV Investments</a:t>
            </a:r>
          </a:p>
        </p:txBody>
      </p:sp>
    </p:spTree>
    <p:extLst>
      <p:ext uri="{BB962C8B-B14F-4D97-AF65-F5344CB8AC3E}">
        <p14:creationId xmlns:p14="http://schemas.microsoft.com/office/powerpoint/2010/main" val="3278728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49EEA-F972-43E4-99B1-23B1D0791BEF}"/>
              </a:ext>
            </a:extLst>
          </p:cNvPr>
          <p:cNvSpPr>
            <a:spLocks noGrp="1"/>
          </p:cNvSpPr>
          <p:nvPr>
            <p:ph type="title"/>
          </p:nvPr>
        </p:nvSpPr>
        <p:spPr/>
        <p:txBody>
          <a:bodyPr/>
          <a:lstStyle/>
          <a:p>
            <a:r>
              <a:rPr lang="en-US" dirty="0"/>
              <a:t>Title IV Part A</a:t>
            </a:r>
          </a:p>
        </p:txBody>
      </p:sp>
      <p:sp>
        <p:nvSpPr>
          <p:cNvPr id="3" name="Text Placeholder 2">
            <a:extLst>
              <a:ext uri="{FF2B5EF4-FFF2-40B4-BE49-F238E27FC236}">
                <a16:creationId xmlns:a16="http://schemas.microsoft.com/office/drawing/2014/main" id="{4F1FD122-B074-4E65-A6B5-F3CED46D0250}"/>
              </a:ext>
            </a:extLst>
          </p:cNvPr>
          <p:cNvSpPr>
            <a:spLocks noGrp="1"/>
          </p:cNvSpPr>
          <p:nvPr>
            <p:ph type="body" sz="quarter" idx="10"/>
          </p:nvPr>
        </p:nvSpPr>
        <p:spPr>
          <a:xfrm>
            <a:off x="533400" y="1447800"/>
            <a:ext cx="8153400" cy="4343400"/>
          </a:xfrm>
        </p:spPr>
        <p:txBody>
          <a:bodyPr/>
          <a:lstStyle/>
          <a:p>
            <a:pPr marL="0" indent="0">
              <a:buNone/>
            </a:pPr>
            <a:r>
              <a:rPr lang="en-US" sz="2800" dirty="0"/>
              <a:t>Purpose: </a:t>
            </a:r>
          </a:p>
          <a:p>
            <a:pPr marL="0" indent="0">
              <a:buNone/>
            </a:pPr>
            <a:r>
              <a:rPr lang="en-US" sz="2800" dirty="0"/>
              <a:t>To improve students’ academic achievement by increasing the capacity of States, local educational agencies, schools, and local communities to:</a:t>
            </a:r>
          </a:p>
          <a:p>
            <a:pPr lvl="1"/>
            <a:r>
              <a:rPr lang="en-US" altLang="en-US" sz="2400" dirty="0"/>
              <a:t>Provide all students with a </a:t>
            </a:r>
            <a:r>
              <a:rPr lang="en-US" altLang="en-US" sz="2400" u="sng" dirty="0"/>
              <a:t>well-rounded education</a:t>
            </a:r>
          </a:p>
          <a:p>
            <a:pPr lvl="1"/>
            <a:r>
              <a:rPr lang="en-US" altLang="en-US" sz="2400" dirty="0"/>
              <a:t>Improve school conditions for student learning (</a:t>
            </a:r>
            <a:r>
              <a:rPr lang="en-US" altLang="en-US" sz="2400" u="sng" dirty="0"/>
              <a:t>safe and healthy</a:t>
            </a:r>
            <a:r>
              <a:rPr lang="en-US" altLang="en-US" sz="2400" dirty="0"/>
              <a:t> students)</a:t>
            </a:r>
          </a:p>
          <a:p>
            <a:pPr lvl="1"/>
            <a:r>
              <a:rPr lang="en-US" altLang="en-US" sz="2400" dirty="0"/>
              <a:t>Promote the </a:t>
            </a:r>
            <a:r>
              <a:rPr lang="en-US" altLang="en-US" sz="2400" u="sng" dirty="0"/>
              <a:t>effective use of technology</a:t>
            </a:r>
            <a:r>
              <a:rPr lang="en-US" altLang="en-US" sz="2400" dirty="0"/>
              <a:t> in supporting academic achievement and digital literacy</a:t>
            </a:r>
          </a:p>
        </p:txBody>
      </p:sp>
    </p:spTree>
    <p:extLst>
      <p:ext uri="{BB962C8B-B14F-4D97-AF65-F5344CB8AC3E}">
        <p14:creationId xmlns:p14="http://schemas.microsoft.com/office/powerpoint/2010/main" val="23851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9B129-CBA7-4235-BC70-085A1FBB557F}"/>
              </a:ext>
            </a:extLst>
          </p:cNvPr>
          <p:cNvSpPr>
            <a:spLocks noGrp="1"/>
          </p:cNvSpPr>
          <p:nvPr>
            <p:ph type="title"/>
          </p:nvPr>
        </p:nvSpPr>
        <p:spPr/>
        <p:txBody>
          <a:bodyPr/>
          <a:lstStyle/>
          <a:p>
            <a:r>
              <a:rPr lang="en-US" dirty="0"/>
              <a:t>Title IV Requirements</a:t>
            </a:r>
          </a:p>
        </p:txBody>
      </p:sp>
      <p:sp>
        <p:nvSpPr>
          <p:cNvPr id="3" name="Text Placeholder 2">
            <a:extLst>
              <a:ext uri="{FF2B5EF4-FFF2-40B4-BE49-F238E27FC236}">
                <a16:creationId xmlns:a16="http://schemas.microsoft.com/office/drawing/2014/main" id="{586C7475-2B7A-4ECE-9CD2-F119D3B2E580}"/>
              </a:ext>
            </a:extLst>
          </p:cNvPr>
          <p:cNvSpPr>
            <a:spLocks noGrp="1"/>
          </p:cNvSpPr>
          <p:nvPr>
            <p:ph type="body" sz="quarter" idx="10"/>
          </p:nvPr>
        </p:nvSpPr>
        <p:spPr/>
        <p:txBody>
          <a:bodyPr/>
          <a:lstStyle/>
          <a:p>
            <a:pPr>
              <a:spcAft>
                <a:spcPts val="1200"/>
              </a:spcAft>
            </a:pPr>
            <a:r>
              <a:rPr lang="en-US" dirty="0"/>
              <a:t>Supplement not Supplant</a:t>
            </a:r>
          </a:p>
          <a:p>
            <a:pPr>
              <a:spcAft>
                <a:spcPts val="1200"/>
              </a:spcAft>
            </a:pPr>
            <a:r>
              <a:rPr lang="en-US" dirty="0"/>
              <a:t>Prioritizing high needs schools</a:t>
            </a:r>
          </a:p>
          <a:p>
            <a:pPr>
              <a:spcAft>
                <a:spcPts val="1200"/>
              </a:spcAft>
            </a:pPr>
            <a:r>
              <a:rPr lang="en-US" dirty="0"/>
              <a:t>Comprehensive Needs Assessment </a:t>
            </a:r>
          </a:p>
          <a:p>
            <a:pPr>
              <a:spcAft>
                <a:spcPts val="1200"/>
              </a:spcAft>
            </a:pPr>
            <a:r>
              <a:rPr lang="en-US" dirty="0"/>
              <a:t>Signature of parent/guardian for mental health services</a:t>
            </a:r>
          </a:p>
        </p:txBody>
      </p:sp>
    </p:spTree>
    <p:extLst>
      <p:ext uri="{BB962C8B-B14F-4D97-AF65-F5344CB8AC3E}">
        <p14:creationId xmlns:p14="http://schemas.microsoft.com/office/powerpoint/2010/main" val="3503582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58E67-80B2-42D6-AF23-EA15914EEC80}"/>
              </a:ext>
            </a:extLst>
          </p:cNvPr>
          <p:cNvSpPr>
            <a:spLocks noGrp="1"/>
          </p:cNvSpPr>
          <p:nvPr>
            <p:ph type="title"/>
          </p:nvPr>
        </p:nvSpPr>
        <p:spPr/>
        <p:txBody>
          <a:bodyPr/>
          <a:lstStyle/>
          <a:p>
            <a:r>
              <a:rPr lang="en-US" dirty="0"/>
              <a:t>Supplement Not Supplant</a:t>
            </a:r>
          </a:p>
        </p:txBody>
      </p:sp>
      <p:sp>
        <p:nvSpPr>
          <p:cNvPr id="3" name="Text Placeholder 2">
            <a:extLst>
              <a:ext uri="{FF2B5EF4-FFF2-40B4-BE49-F238E27FC236}">
                <a16:creationId xmlns:a16="http://schemas.microsoft.com/office/drawing/2014/main" id="{251A44B3-819F-4D86-A12A-3B8B9DDC8755}"/>
              </a:ext>
            </a:extLst>
          </p:cNvPr>
          <p:cNvSpPr>
            <a:spLocks noGrp="1"/>
          </p:cNvSpPr>
          <p:nvPr>
            <p:ph type="body" sz="quarter" idx="10"/>
          </p:nvPr>
        </p:nvSpPr>
        <p:spPr/>
        <p:txBody>
          <a:bodyPr/>
          <a:lstStyle/>
          <a:p>
            <a:r>
              <a:rPr lang="en-US" sz="2800" dirty="0"/>
              <a:t>An LEA may not use these funds for the cost of activities in the three content areas if the cost of those activities would have otherwise been paid with State or local funds in the absence of Title IV funds</a:t>
            </a:r>
          </a:p>
          <a:p>
            <a:endParaRPr lang="en-US" sz="1200" dirty="0"/>
          </a:p>
          <a:p>
            <a:r>
              <a:rPr lang="en-US" sz="2800" dirty="0"/>
              <a:t>Two presumptions of supplanting:</a:t>
            </a:r>
          </a:p>
          <a:p>
            <a:pPr lvl="1"/>
            <a:r>
              <a:rPr lang="en-US" sz="2600" dirty="0"/>
              <a:t>An activity required by Federal, State, or local law</a:t>
            </a:r>
          </a:p>
          <a:p>
            <a:pPr lvl="1"/>
            <a:r>
              <a:rPr lang="en-US" sz="2600" dirty="0"/>
              <a:t>An activity paid for with State or local funds in the prior year</a:t>
            </a:r>
          </a:p>
        </p:txBody>
      </p:sp>
    </p:spTree>
    <p:extLst>
      <p:ext uri="{BB962C8B-B14F-4D97-AF65-F5344CB8AC3E}">
        <p14:creationId xmlns:p14="http://schemas.microsoft.com/office/powerpoint/2010/main" val="1261754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DF787-D14F-4E60-9080-9B411EA02E42}"/>
              </a:ext>
            </a:extLst>
          </p:cNvPr>
          <p:cNvSpPr>
            <a:spLocks noGrp="1"/>
          </p:cNvSpPr>
          <p:nvPr>
            <p:ph type="title"/>
          </p:nvPr>
        </p:nvSpPr>
        <p:spPr/>
        <p:txBody>
          <a:bodyPr/>
          <a:lstStyle/>
          <a:p>
            <a:r>
              <a:rPr lang="en-US" dirty="0"/>
              <a:t>Prioritizing Distribution of Funds</a:t>
            </a:r>
          </a:p>
        </p:txBody>
      </p:sp>
      <p:sp>
        <p:nvSpPr>
          <p:cNvPr id="3" name="Text Placeholder 2">
            <a:extLst>
              <a:ext uri="{FF2B5EF4-FFF2-40B4-BE49-F238E27FC236}">
                <a16:creationId xmlns:a16="http://schemas.microsoft.com/office/drawing/2014/main" id="{CB211689-364C-447C-BC17-5714429B0CD4}"/>
              </a:ext>
            </a:extLst>
          </p:cNvPr>
          <p:cNvSpPr>
            <a:spLocks noGrp="1"/>
          </p:cNvSpPr>
          <p:nvPr>
            <p:ph type="body" sz="quarter" idx="10"/>
          </p:nvPr>
        </p:nvSpPr>
        <p:spPr>
          <a:xfrm>
            <a:off x="533400" y="1447800"/>
            <a:ext cx="8153400" cy="4495800"/>
          </a:xfrm>
        </p:spPr>
        <p:txBody>
          <a:bodyPr/>
          <a:lstStyle/>
          <a:p>
            <a:pPr marL="0" indent="0">
              <a:buNone/>
            </a:pPr>
            <a:r>
              <a:rPr lang="en-US" dirty="0"/>
              <a:t>Factors must include: </a:t>
            </a:r>
          </a:p>
          <a:p>
            <a:pPr lvl="1"/>
            <a:r>
              <a:rPr lang="en-US" dirty="0"/>
              <a:t>Schools with the greatest need</a:t>
            </a:r>
          </a:p>
          <a:p>
            <a:pPr lvl="1"/>
            <a:r>
              <a:rPr lang="en-US" dirty="0"/>
              <a:t>Schools with the highest numbers of students from low income families</a:t>
            </a:r>
          </a:p>
          <a:p>
            <a:pPr lvl="1"/>
            <a:r>
              <a:rPr lang="en-US" dirty="0"/>
              <a:t>Schools identified for comprehensive support and improvement under Title I</a:t>
            </a:r>
          </a:p>
          <a:p>
            <a:pPr lvl="1"/>
            <a:r>
              <a:rPr lang="en-US" dirty="0"/>
              <a:t>Schools implementing targeted (equity) support and improvement plans under Title I</a:t>
            </a:r>
          </a:p>
          <a:p>
            <a:pPr lvl="1"/>
            <a:r>
              <a:rPr lang="en-US" dirty="0"/>
              <a:t>Schools identified as persistently dangerous</a:t>
            </a:r>
          </a:p>
        </p:txBody>
      </p:sp>
    </p:spTree>
    <p:extLst>
      <p:ext uri="{BB962C8B-B14F-4D97-AF65-F5344CB8AC3E}">
        <p14:creationId xmlns:p14="http://schemas.microsoft.com/office/powerpoint/2010/main" val="105946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6AD95-A44C-4D74-B1B0-BB07C1618430}"/>
              </a:ext>
            </a:extLst>
          </p:cNvPr>
          <p:cNvSpPr>
            <a:spLocks noGrp="1"/>
          </p:cNvSpPr>
          <p:nvPr>
            <p:ph type="title"/>
          </p:nvPr>
        </p:nvSpPr>
        <p:spPr/>
        <p:txBody>
          <a:bodyPr/>
          <a:lstStyle/>
          <a:p>
            <a:r>
              <a:rPr lang="en-US" dirty="0"/>
              <a:t>Comprehensive Needs Assessment</a:t>
            </a:r>
          </a:p>
        </p:txBody>
      </p:sp>
      <p:sp>
        <p:nvSpPr>
          <p:cNvPr id="3" name="Text Placeholder 2">
            <a:extLst>
              <a:ext uri="{FF2B5EF4-FFF2-40B4-BE49-F238E27FC236}">
                <a16:creationId xmlns:a16="http://schemas.microsoft.com/office/drawing/2014/main" id="{086F90F5-9158-4F87-9531-DFA46DA23E99}"/>
              </a:ext>
            </a:extLst>
          </p:cNvPr>
          <p:cNvSpPr>
            <a:spLocks noGrp="1"/>
          </p:cNvSpPr>
          <p:nvPr>
            <p:ph type="body" sz="quarter" idx="10"/>
          </p:nvPr>
        </p:nvSpPr>
        <p:spPr/>
        <p:txBody>
          <a:bodyPr/>
          <a:lstStyle/>
          <a:p>
            <a:pPr marL="0" indent="0">
              <a:buNone/>
            </a:pPr>
            <a:r>
              <a:rPr lang="en-US" dirty="0"/>
              <a:t>An LEA that receives at least $30,000 in Title IV funds must conduct a comprehensive needs assessment</a:t>
            </a:r>
          </a:p>
          <a:p>
            <a:pPr lvl="1"/>
            <a:r>
              <a:rPr lang="en-US" dirty="0"/>
              <a:t>Must focus on the 3 content areas</a:t>
            </a:r>
          </a:p>
          <a:p>
            <a:pPr lvl="1"/>
            <a:r>
              <a:rPr lang="en-US" dirty="0"/>
              <a:t>Must include timely and meaningful consultation with stakeholders</a:t>
            </a:r>
          </a:p>
          <a:p>
            <a:pPr lvl="1"/>
            <a:r>
              <a:rPr lang="en-US" dirty="0"/>
              <a:t>Must examine relevant data to understand students’ and schools’ needs</a:t>
            </a:r>
          </a:p>
        </p:txBody>
      </p:sp>
    </p:spTree>
    <p:extLst>
      <p:ext uri="{BB962C8B-B14F-4D97-AF65-F5344CB8AC3E}">
        <p14:creationId xmlns:p14="http://schemas.microsoft.com/office/powerpoint/2010/main" val="767441456"/>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F2F6B283D0F1940B375B4845395C049" ma:contentTypeVersion="10" ma:contentTypeDescription="Create a new document." ma:contentTypeScope="" ma:versionID="4fec86fafc1e787267f51fcf30937326">
  <xsd:schema xmlns:xsd="http://www.w3.org/2001/XMLSchema" xmlns:xs="http://www.w3.org/2001/XMLSchema" xmlns:p="http://schemas.microsoft.com/office/2006/metadata/properties" xmlns:ns3="d80a4d8e-4e6b-4d9d-8f1a-ff0104432a35" xmlns:ns4="f589ccea-3ba2-4c0c-a515-510e0f56592f" targetNamespace="http://schemas.microsoft.com/office/2006/metadata/properties" ma:root="true" ma:fieldsID="51bf020b287f49b230b41083f4e646bd" ns3:_="" ns4:_="">
    <xsd:import namespace="d80a4d8e-4e6b-4d9d-8f1a-ff0104432a35"/>
    <xsd:import namespace="f589ccea-3ba2-4c0c-a515-510e0f56592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0a4d8e-4e6b-4d9d-8f1a-ff0104432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89ccea-3ba2-4c0c-a515-510e0f56592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21158AA-C115-4941-9A6D-835710C05363}">
  <ds:schemaRefs>
    <ds:schemaRef ds:uri="http://schemas.microsoft.com/sharepoint/v3/contenttype/forms"/>
  </ds:schemaRefs>
</ds:datastoreItem>
</file>

<file path=customXml/itemProps2.xml><?xml version="1.0" encoding="utf-8"?>
<ds:datastoreItem xmlns:ds="http://schemas.openxmlformats.org/officeDocument/2006/customXml" ds:itemID="{A461F756-EAA4-4307-AD9A-DFF3602465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0a4d8e-4e6b-4d9d-8f1a-ff0104432a35"/>
    <ds:schemaRef ds:uri="f589ccea-3ba2-4c0c-a515-510e0f5659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EA800EE-071E-40A2-B3B0-C58A675E7E57}">
  <ds:schemaRefs>
    <ds:schemaRef ds:uri="http://purl.org/dc/terms/"/>
    <ds:schemaRef ds:uri="f589ccea-3ba2-4c0c-a515-510e0f56592f"/>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d80a4d8e-4e6b-4d9d-8f1a-ff0104432a3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edu-aoe-power-point-presentation</Template>
  <TotalTime>6073</TotalTime>
  <Words>1372</Words>
  <Application>Microsoft Office PowerPoint</Application>
  <PresentationFormat>On-screen Show (4:3)</PresentationFormat>
  <Paragraphs>248</Paragraphs>
  <Slides>37</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Franklin Gothic Book</vt:lpstr>
      <vt:lpstr>Palatino Linotype</vt:lpstr>
      <vt:lpstr>Custom Design</vt:lpstr>
      <vt:lpstr>Taking Full Advantage of Title IV</vt:lpstr>
      <vt:lpstr>For today’s presentation…</vt:lpstr>
      <vt:lpstr>Resources</vt:lpstr>
      <vt:lpstr>Today’s topics</vt:lpstr>
      <vt:lpstr>Title IV Part A</vt:lpstr>
      <vt:lpstr>Title IV Requirements</vt:lpstr>
      <vt:lpstr>Supplement Not Supplant</vt:lpstr>
      <vt:lpstr>Prioritizing Distribution of Funds</vt:lpstr>
      <vt:lpstr>Comprehensive Needs Assessment</vt:lpstr>
      <vt:lpstr>Parental Signature</vt:lpstr>
      <vt:lpstr>Title IV Allowable Uses </vt:lpstr>
      <vt:lpstr>Allowable Uses</vt:lpstr>
      <vt:lpstr>Well-Rounded Educational Opportunities</vt:lpstr>
      <vt:lpstr>Well-Rounded: Allowable Uses</vt:lpstr>
      <vt:lpstr>Safe and Healthy Students</vt:lpstr>
      <vt:lpstr>Safe &amp; Healthy Students: Allowable Uses</vt:lpstr>
      <vt:lpstr>Effective Use of Technology</vt:lpstr>
      <vt:lpstr>Effective Use of Technology</vt:lpstr>
      <vt:lpstr>Effective Use of Technology: Special Rule</vt:lpstr>
      <vt:lpstr>Effective Use of Technology: Allowable Uses</vt:lpstr>
      <vt:lpstr>Title IV Budgeting Requirements</vt:lpstr>
      <vt:lpstr>Budgeting Requirements</vt:lpstr>
      <vt:lpstr>Budgeting Requirements</vt:lpstr>
      <vt:lpstr>Budgeting Requirements in GMS</vt:lpstr>
      <vt:lpstr>Schoolwide Programs</vt:lpstr>
      <vt:lpstr>Schoolwide Programs</vt:lpstr>
      <vt:lpstr>Writing a Title IV Investment </vt:lpstr>
      <vt:lpstr>Writing an Approvable Investment</vt:lpstr>
      <vt:lpstr>Writing Investments</vt:lpstr>
      <vt:lpstr>Writing Investments</vt:lpstr>
      <vt:lpstr>Writing Title IV Investments</vt:lpstr>
      <vt:lpstr>Writing Title IV Investments</vt:lpstr>
      <vt:lpstr>Writing Title IV Investments</vt:lpstr>
      <vt:lpstr>Writing Title IV Investments</vt:lpstr>
      <vt:lpstr>Writing Title IV Investments</vt:lpstr>
      <vt:lpstr>In closing…</vt:lpstr>
      <vt:lpstr>Questions?</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CFP Presentation: Taking Full Advantage of Title IV</dc:title>
  <dc:creator>Vermont Agency of Education</dc:creator>
  <cp:lastModifiedBy>Graves, Amber</cp:lastModifiedBy>
  <cp:revision>116</cp:revision>
  <cp:lastPrinted>2016-09-12T19:36:10Z</cp:lastPrinted>
  <dcterms:created xsi:type="dcterms:W3CDTF">2016-07-25T13:30:01Z</dcterms:created>
  <dcterms:modified xsi:type="dcterms:W3CDTF">2020-04-23T13:55:38Z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0x0101005F2F6B283D0F1940B375B4845395C049</vt:lpwstr>
  </property>
</Properties>
</file>