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4"/>
  </p:sldMasterIdLst>
  <p:notesMasterIdLst>
    <p:notesMasterId r:id="rId39"/>
  </p:notesMasterIdLst>
  <p:handoutMasterIdLst>
    <p:handoutMasterId r:id="rId40"/>
  </p:handoutMasterIdLst>
  <p:sldIdLst>
    <p:sldId id="256" r:id="rId5"/>
    <p:sldId id="262" r:id="rId6"/>
    <p:sldId id="261" r:id="rId7"/>
    <p:sldId id="264" r:id="rId8"/>
    <p:sldId id="281" r:id="rId9"/>
    <p:sldId id="332" r:id="rId10"/>
    <p:sldId id="290" r:id="rId11"/>
    <p:sldId id="293" r:id="rId12"/>
    <p:sldId id="333" r:id="rId13"/>
    <p:sldId id="322" r:id="rId14"/>
    <p:sldId id="269" r:id="rId15"/>
    <p:sldId id="323" r:id="rId16"/>
    <p:sldId id="300" r:id="rId17"/>
    <p:sldId id="317" r:id="rId18"/>
    <p:sldId id="325" r:id="rId19"/>
    <p:sldId id="341" r:id="rId20"/>
    <p:sldId id="313" r:id="rId21"/>
    <p:sldId id="316" r:id="rId22"/>
    <p:sldId id="336" r:id="rId23"/>
    <p:sldId id="315" r:id="rId24"/>
    <p:sldId id="319" r:id="rId25"/>
    <p:sldId id="318" r:id="rId26"/>
    <p:sldId id="324" r:id="rId27"/>
    <p:sldId id="338" r:id="rId28"/>
    <p:sldId id="339" r:id="rId29"/>
    <p:sldId id="311" r:id="rId30"/>
    <p:sldId id="321" r:id="rId31"/>
    <p:sldId id="340" r:id="rId32"/>
    <p:sldId id="306" r:id="rId33"/>
    <p:sldId id="307" r:id="rId34"/>
    <p:sldId id="308" r:id="rId35"/>
    <p:sldId id="326" r:id="rId36"/>
    <p:sldId id="337" r:id="rId37"/>
    <p:sldId id="258" r:id="rId38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eston, Katy" initials="PK" lastIdx="12" clrIdx="0">
    <p:extLst>
      <p:ext uri="{19B8F6BF-5375-455C-9EA6-DF929625EA0E}">
        <p15:presenceInfo xmlns:p15="http://schemas.microsoft.com/office/powerpoint/2012/main" userId="S::Katy.Preston@vermont.gov::d6a67ae8-918b-4744-a017-095b7534a8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ACB765-B10F-4CC5-96E0-F24F89F6B313}" v="28" dt="2021-04-09T16:26:54.5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0" autoAdjust="0"/>
    <p:restoredTop sz="79119" autoAdjust="0"/>
  </p:normalViewPr>
  <p:slideViewPr>
    <p:cSldViewPr>
      <p:cViewPr varScale="1">
        <p:scale>
          <a:sx n="67" d="100"/>
          <a:sy n="67" d="100"/>
        </p:scale>
        <p:origin x="9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20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E43BAD2-912A-4852-AA21-1A049AD7ECE2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11791F8-FF65-4855-B77D-9162C3A1E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93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27C917-86D6-4083-BE96-E72DBE33C8E0}" type="datetimeFigureOut">
              <a:rPr lang="en-US"/>
              <a:pPr>
                <a:defRPr/>
              </a:pPr>
              <a:t>4/12/2021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9FBDE9E-A812-4663-9CB3-8F1B9102178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2029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63164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4171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3452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0943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7488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83924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63020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37418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43315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1158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169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6445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2048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6031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6257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5957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4306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5300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9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415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16176"/>
            <a:ext cx="10871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9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711200" y="1600200"/>
            <a:ext cx="108712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081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r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09600" y="1600200"/>
            <a:ext cx="109728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346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09600" y="1600200"/>
            <a:ext cx="53848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6197600" y="1600200"/>
            <a:ext cx="53848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191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6197600" y="1600200"/>
            <a:ext cx="53848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11200" y="1600200"/>
            <a:ext cx="5283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244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6197600" y="381000"/>
            <a:ext cx="5384800" cy="586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11200" y="381000"/>
            <a:ext cx="5283200" cy="586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78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641600" y="685800"/>
            <a:ext cx="6807200" cy="38862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641600" y="4648200"/>
            <a:ext cx="6807200" cy="106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475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10972800" cy="517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29" name="Picture 9" descr="AOEd MOM Hor 2C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201" y="6248401"/>
            <a:ext cx="21209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12800" y="6491288"/>
            <a:ext cx="8331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education.vermont.gov/sites/aoe/files/documents/edu-cfp-notice-of-transfer-form.pdf" TargetMode="External"/><Relationship Id="rId3" Type="http://schemas.openxmlformats.org/officeDocument/2006/relationships/hyperlink" Target="https://education.vermont.gov/sites/aoe/files/documents/edu-cfp-title-ii-allowable-uses.pdf" TargetMode="External"/><Relationship Id="rId7" Type="http://schemas.openxmlformats.org/officeDocument/2006/relationships/hyperlink" Target="https://www2.ed.gov/policy/elsec/leg/essa/essaswpguidance9192016.pdf" TargetMode="External"/><Relationship Id="rId2" Type="http://schemas.openxmlformats.org/officeDocument/2006/relationships/hyperlink" Target="https://education.vermont.gov/sites/aoe/files/documents/edu-cfp-title-i-allowable-uses.pd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ducation.vermont.gov/sites/aoe/files/documents/edu-allowable-activities-administration_0.pdf" TargetMode="External"/><Relationship Id="rId5" Type="http://schemas.openxmlformats.org/officeDocument/2006/relationships/hyperlink" Target="https://education.vermont.gov/sites/aoe/files/documents/edu-cfp-title-iv-allowable-uses.pdf" TargetMode="External"/><Relationship Id="rId4" Type="http://schemas.openxmlformats.org/officeDocument/2006/relationships/hyperlink" Target="https://education.vermont.gov/sites/aoe/files/documents/edu-title-%20III-cfp-allowable-activities-final_0.pdf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megan.Kinlock@vermont.gov" TargetMode="External"/><Relationship Id="rId2" Type="http://schemas.openxmlformats.org/officeDocument/2006/relationships/hyperlink" Target="mailto:kristine.seipel@vermont.gov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karen.abbott@vermont.gov" TargetMode="External"/><Relationship Id="rId5" Type="http://schemas.openxmlformats.org/officeDocument/2006/relationships/hyperlink" Target="mailto:katy.preston@vermont.gov" TargetMode="External"/><Relationship Id="rId4" Type="http://schemas.openxmlformats.org/officeDocument/2006/relationships/hyperlink" Target="mailto:james.mccobb@vermont.gov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Spending CFP Funds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April 13,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38FCD-9133-4B8C-AB98-93C3330F5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 Schoolwide Programs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DDF2B-2CD7-47D1-AE6F-5B76FF960C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10972800" cy="4343400"/>
          </a:xfrm>
        </p:spPr>
        <p:txBody>
          <a:bodyPr/>
          <a:lstStyle/>
          <a:p>
            <a:r>
              <a:rPr lang="en-US" sz="2400" dirty="0"/>
              <a:t>Schools operating a Title I Schoolwide Program have flexibility to consolidate funds from Title I and other programs to better address the needs of students </a:t>
            </a:r>
          </a:p>
          <a:p>
            <a:pPr lvl="1"/>
            <a:r>
              <a:rPr lang="en-US" sz="2000" dirty="0"/>
              <a:t>The school can implement a plan to upgrade the entire educational program of the school vs. more targeted approach</a:t>
            </a:r>
          </a:p>
          <a:p>
            <a:endParaRPr lang="en-US" sz="2400" dirty="0"/>
          </a:p>
          <a:p>
            <a:r>
              <a:rPr lang="en-US" sz="2400" dirty="0"/>
              <a:t>When funds are consolidated into a SWP, those funds lose their individual identity </a:t>
            </a:r>
          </a:p>
          <a:p>
            <a:pPr lvl="1"/>
            <a:r>
              <a:rPr lang="en-US" sz="2000" dirty="0"/>
              <a:t>The school may use SWP funds to support any activity that meets the intent and purposes of each program whose funds are consolidated </a:t>
            </a:r>
          </a:p>
        </p:txBody>
      </p:sp>
    </p:spTree>
    <p:extLst>
      <p:ext uri="{BB962C8B-B14F-4D97-AF65-F5344CB8AC3E}">
        <p14:creationId xmlns:p14="http://schemas.microsoft.com/office/powerpoint/2010/main" val="1234860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593F9-440C-40D2-A7F8-0AA9AD71B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Schoolwide Programs: Application 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55E19-EA40-4242-9412-F727C74467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828800"/>
            <a:ext cx="10972800" cy="4267200"/>
          </a:xfrm>
        </p:spPr>
        <p:txBody>
          <a:bodyPr/>
          <a:lstStyle/>
          <a:p>
            <a:r>
              <a:rPr lang="en-US" sz="2000" dirty="0"/>
              <a:t>If a school consolidates and uses funds from another federal education program in a SWP, the school must be able to demonstrate that the SWP is meeting the intent and purposes of each program whose funds are consolidated </a:t>
            </a:r>
          </a:p>
          <a:p>
            <a:endParaRPr lang="en-US" sz="2000" dirty="0"/>
          </a:p>
          <a:p>
            <a:r>
              <a:rPr lang="en-US" sz="2000" dirty="0"/>
              <a:t>The SWP application must have at least one investment that meets the intent of the original funding source at each school where it has been pooled – no proportionality assigned to this</a:t>
            </a:r>
          </a:p>
          <a:p>
            <a:endParaRPr lang="en-US" sz="2000" dirty="0"/>
          </a:p>
          <a:p>
            <a:r>
              <a:rPr lang="en-US" sz="2000" dirty="0"/>
              <a:t>Required to be fully budgeted in SWP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117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DE22E-1723-4FB1-8E68-51082CA6E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Schoolwide Programs</a:t>
            </a:r>
          </a:p>
        </p:txBody>
      </p:sp>
      <p:pic>
        <p:nvPicPr>
          <p:cNvPr id="4" name="Picture 3" descr="Screenshot of Schoolwide Programs funds from GMS">
            <a:extLst>
              <a:ext uri="{FF2B5EF4-FFF2-40B4-BE49-F238E27FC236}">
                <a16:creationId xmlns:a16="http://schemas.microsoft.com/office/drawing/2014/main" id="{7388453F-5D1D-4CCA-8B0F-6C7F675296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741" y="1981200"/>
            <a:ext cx="9960517" cy="392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28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B8492-FE76-4F59-9758-B05D92100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Consolidating Title IV into SWP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78AD4-46CE-4D68-BFF4-C4ED5763A6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648" y="1600200"/>
            <a:ext cx="10969752" cy="4419600"/>
          </a:xfrm>
        </p:spPr>
        <p:txBody>
          <a:bodyPr/>
          <a:lstStyle/>
          <a:p>
            <a:r>
              <a:rPr lang="en-US" sz="2000" dirty="0"/>
              <a:t>Once Title IV funds are consolidated in a schoolwide program, the consolidated funds no longer have to be tracked for specific compliance with the statutory budgeting requirements of Title IV—no distribution requirements in Schoolwide Programs</a:t>
            </a:r>
          </a:p>
          <a:p>
            <a:endParaRPr lang="en-US" sz="2000" dirty="0"/>
          </a:p>
          <a:p>
            <a:r>
              <a:rPr lang="en-US" sz="2000" dirty="0"/>
              <a:t>Title IV investments written in the Schoolwide Program do not count toward distribution requirements in the Title IV application</a:t>
            </a:r>
          </a:p>
          <a:p>
            <a:endParaRPr lang="en-US" sz="2000" dirty="0"/>
          </a:p>
          <a:p>
            <a:r>
              <a:rPr lang="en-US" sz="2000" dirty="0"/>
              <a:t>Example: </a:t>
            </a:r>
          </a:p>
          <a:p>
            <a:pPr lvl="1"/>
            <a:r>
              <a:rPr lang="en-US" sz="1800" dirty="0"/>
              <a:t>Title IV allocation of $100,000 </a:t>
            </a:r>
          </a:p>
          <a:p>
            <a:pPr lvl="1"/>
            <a:r>
              <a:rPr lang="en-US" sz="1800" dirty="0"/>
              <a:t>Consolidate $75,000 Title IV funds </a:t>
            </a:r>
            <a:r>
              <a:rPr lang="en-US" sz="1800" dirty="0">
                <a:sym typeface="Wingdings" panose="05000000000000000000" pitchFamily="2" charset="2"/>
              </a:rPr>
              <a:t> SWP</a:t>
            </a:r>
          </a:p>
          <a:p>
            <a:pPr lvl="1"/>
            <a:r>
              <a:rPr lang="en-US" sz="1800" dirty="0"/>
              <a:t>Remaining Title IV funds: $25,000</a:t>
            </a:r>
          </a:p>
          <a:p>
            <a:pPr lvl="2"/>
            <a:r>
              <a:rPr lang="en-US" sz="1600" dirty="0"/>
              <a:t>Must adhere to distribution requirements for an LEA receiving under $30,000 in Title IV</a:t>
            </a:r>
          </a:p>
        </p:txBody>
      </p:sp>
    </p:spTree>
    <p:extLst>
      <p:ext uri="{BB962C8B-B14F-4D97-AF65-F5344CB8AC3E}">
        <p14:creationId xmlns:p14="http://schemas.microsoft.com/office/powerpoint/2010/main" val="640771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60170-317C-4D46-B2AA-63E416FDA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Consolidated Administration: Uses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A6E6B-FC99-4D19-9A22-515256038A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/>
              <a:t>ESSA allows LEAs to consolidate administrative funds from two or more programs into one pool</a:t>
            </a:r>
          </a:p>
          <a:p>
            <a:endParaRPr lang="en-US" sz="2000" dirty="0"/>
          </a:p>
          <a:p>
            <a:r>
              <a:rPr lang="en-US" sz="2400" dirty="0"/>
              <a:t>Allowable Uses:</a:t>
            </a:r>
          </a:p>
          <a:p>
            <a:pPr lvl="1"/>
            <a:r>
              <a:rPr lang="en-US" sz="2000" dirty="0"/>
              <a:t>Administration of any consolidated program (oversight of grant programs)</a:t>
            </a:r>
          </a:p>
          <a:p>
            <a:pPr lvl="2"/>
            <a:r>
              <a:rPr lang="en-US" sz="1800" dirty="0"/>
              <a:t>Research and development of the application</a:t>
            </a:r>
          </a:p>
          <a:p>
            <a:pPr lvl="2"/>
            <a:r>
              <a:rPr lang="en-US" sz="1800" dirty="0"/>
              <a:t>Meeting assurances</a:t>
            </a:r>
          </a:p>
          <a:p>
            <a:pPr lvl="2"/>
            <a:r>
              <a:rPr lang="en-US" sz="1800" dirty="0"/>
              <a:t>Planning for PD activities that are included in the grant as investments</a:t>
            </a:r>
          </a:p>
          <a:p>
            <a:pPr lvl="2"/>
            <a:r>
              <a:rPr lang="en-US" sz="1800" dirty="0"/>
              <a:t>Reviewing implementation of and evaluation of CFP investments</a:t>
            </a:r>
          </a:p>
          <a:p>
            <a:pPr lvl="2"/>
            <a:r>
              <a:rPr lang="en-US" sz="1800" dirty="0"/>
              <a:t>Supervision of staff paid for with CFP funds</a:t>
            </a:r>
          </a:p>
          <a:p>
            <a:pPr lvl="2"/>
            <a:r>
              <a:rPr lang="en-US" sz="1800" dirty="0"/>
              <a:t>Audit costs and bookkeeping directly attributed to CFP grant activities</a:t>
            </a:r>
          </a:p>
        </p:txBody>
      </p:sp>
    </p:spTree>
    <p:extLst>
      <p:ext uri="{BB962C8B-B14F-4D97-AF65-F5344CB8AC3E}">
        <p14:creationId xmlns:p14="http://schemas.microsoft.com/office/powerpoint/2010/main" val="457716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A8894-0200-4813-BFFD-19BEB0132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Consolidated Administration: 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E4253-B0CD-40E7-9299-A11E69A89E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676400"/>
            <a:ext cx="10972800" cy="4343400"/>
          </a:xfrm>
        </p:spPr>
        <p:txBody>
          <a:bodyPr/>
          <a:lstStyle/>
          <a:p>
            <a:r>
              <a:rPr lang="en-US" sz="2000" dirty="0"/>
              <a:t>Requirements:</a:t>
            </a:r>
          </a:p>
          <a:p>
            <a:pPr lvl="1"/>
            <a:r>
              <a:rPr lang="en-US" sz="1800" dirty="0"/>
              <a:t>Amount consolidated from each program does not exceed any statutory or regulatory cap on admin funds</a:t>
            </a:r>
          </a:p>
          <a:p>
            <a:pPr lvl="1"/>
            <a:r>
              <a:rPr lang="en-US" sz="1800" dirty="0"/>
              <a:t>Funds are obligated within period of availability </a:t>
            </a:r>
          </a:p>
          <a:p>
            <a:pPr lvl="1"/>
            <a:r>
              <a:rPr lang="en-US" sz="1800" dirty="0"/>
              <a:t>Activities for which funds are used are allowable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2000" dirty="0"/>
              <a:t>Statutory admin caps (including </a:t>
            </a:r>
            <a:r>
              <a:rPr lang="en-US" sz="2000" b="1" dirty="0"/>
              <a:t>both</a:t>
            </a:r>
            <a:r>
              <a:rPr lang="en-US" sz="2000" dirty="0"/>
              <a:t> direct and indirect administration)</a:t>
            </a:r>
          </a:p>
          <a:p>
            <a:pPr lvl="1"/>
            <a:r>
              <a:rPr lang="en-US" sz="1800" dirty="0"/>
              <a:t>Title I: 10%</a:t>
            </a:r>
          </a:p>
          <a:p>
            <a:pPr lvl="1"/>
            <a:r>
              <a:rPr lang="en-US" sz="1800" dirty="0"/>
              <a:t>Title II: 10%</a:t>
            </a:r>
          </a:p>
          <a:p>
            <a:pPr lvl="1"/>
            <a:r>
              <a:rPr lang="en-US" sz="1800" dirty="0"/>
              <a:t>Title III: 2%</a:t>
            </a:r>
          </a:p>
          <a:p>
            <a:pPr lvl="1"/>
            <a:r>
              <a:rPr lang="en-US" sz="1800" dirty="0"/>
              <a:t>Title IV: 2% </a:t>
            </a:r>
          </a:p>
          <a:p>
            <a:pPr lvl="1"/>
            <a:r>
              <a:rPr lang="en-US" sz="1800" dirty="0"/>
              <a:t>Title V: 2%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1557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9401-58E5-4A1F-BC84-A9A8AA96A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693AB-75EE-40FE-820E-1238D8260A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10972800" cy="4343400"/>
          </a:xfrm>
        </p:spPr>
        <p:txBody>
          <a:bodyPr/>
          <a:lstStyle/>
          <a:p>
            <a:r>
              <a:rPr lang="en-US" sz="2000" dirty="0"/>
              <a:t>Indirect funds are earned on funds spent with an approved rate</a:t>
            </a:r>
          </a:p>
          <a:p>
            <a:pPr lvl="1"/>
            <a:r>
              <a:rPr lang="en-US" sz="1800" dirty="0"/>
              <a:t>Apply for indirect rate by April 16, 2021</a:t>
            </a:r>
          </a:p>
          <a:p>
            <a:pPr marL="0" lvl="0" indent="0">
              <a:buNone/>
            </a:pPr>
            <a:endParaRPr lang="en-US" sz="2000" dirty="0"/>
          </a:p>
          <a:p>
            <a:r>
              <a:rPr lang="en-US" sz="2000" dirty="0"/>
              <a:t>Be sure to pay attention to indirect costs during amendments</a:t>
            </a:r>
          </a:p>
          <a:p>
            <a:pPr lvl="1"/>
            <a:r>
              <a:rPr lang="en-US" sz="1800" dirty="0"/>
              <a:t>If you add dollars to your budget for direct costs, please consider whether you can or want to add indirect dollars</a:t>
            </a:r>
          </a:p>
          <a:p>
            <a:pPr lvl="1"/>
            <a:r>
              <a:rPr lang="en-US" sz="1800" dirty="0"/>
              <a:t>If you know that you are </a:t>
            </a:r>
            <a:r>
              <a:rPr lang="en-US" sz="1800" b="1" u="sng" dirty="0"/>
              <a:t>not</a:t>
            </a:r>
            <a:r>
              <a:rPr lang="en-US" sz="1800" dirty="0"/>
              <a:t> going to be spending money on an investment previously approved, reduce the investment as much you can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0310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BBBA1-9EE9-4FF5-B176-52B042D23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Transferring CFP Funds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3B27E-B8E3-4A7E-B666-1AE76362E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444752"/>
            <a:ext cx="10972800" cy="4575048"/>
          </a:xfrm>
        </p:spPr>
        <p:txBody>
          <a:bodyPr/>
          <a:lstStyle/>
          <a:p>
            <a:r>
              <a:rPr lang="en-US" sz="2400" dirty="0"/>
              <a:t>LEAs may transfer funds </a:t>
            </a:r>
            <a:r>
              <a:rPr lang="en-US" sz="2400" b="1" dirty="0"/>
              <a:t>out of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Title IIA</a:t>
            </a:r>
          </a:p>
          <a:p>
            <a:pPr lvl="1"/>
            <a:r>
              <a:rPr lang="en-US" sz="2000" dirty="0"/>
              <a:t>Title IVA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LEAs may transfer funds </a:t>
            </a:r>
            <a:r>
              <a:rPr lang="en-US" sz="2400" b="1" dirty="0"/>
              <a:t>into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Title IA</a:t>
            </a:r>
          </a:p>
          <a:p>
            <a:pPr lvl="1"/>
            <a:r>
              <a:rPr lang="en-US" sz="2000" dirty="0"/>
              <a:t>Title IIA</a:t>
            </a:r>
          </a:p>
          <a:p>
            <a:pPr lvl="1"/>
            <a:r>
              <a:rPr lang="en-US" sz="2000" dirty="0"/>
              <a:t>Title IIIA*</a:t>
            </a:r>
          </a:p>
          <a:p>
            <a:pPr lvl="1"/>
            <a:r>
              <a:rPr lang="en-US" sz="2000" dirty="0"/>
              <a:t>Title IVA</a:t>
            </a:r>
          </a:p>
          <a:p>
            <a:pPr lvl="1"/>
            <a:r>
              <a:rPr lang="en-US" sz="2000" dirty="0"/>
              <a:t>Title VB (Rural Education)*</a:t>
            </a:r>
          </a:p>
          <a:p>
            <a:pPr marL="457200" lvl="1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*An LEA may not transfer funds into a program in which it did not receive an allocation</a:t>
            </a:r>
          </a:p>
        </p:txBody>
      </p:sp>
    </p:spTree>
    <p:extLst>
      <p:ext uri="{BB962C8B-B14F-4D97-AF65-F5344CB8AC3E}">
        <p14:creationId xmlns:p14="http://schemas.microsoft.com/office/powerpoint/2010/main" val="843551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79E0D-BE91-42A3-802F-EC95AD00F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Transfers: 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296C4-6556-4237-ABC4-0845C8B2D9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10972800" cy="4343400"/>
          </a:xfrm>
        </p:spPr>
        <p:txBody>
          <a:bodyPr/>
          <a:lstStyle/>
          <a:p>
            <a:r>
              <a:rPr lang="en-US" sz="2400" dirty="0"/>
              <a:t>LEA must engage in timely and meaningful consultation with appropriate independent schools</a:t>
            </a:r>
          </a:p>
          <a:p>
            <a:endParaRPr lang="en-US" sz="2400" dirty="0"/>
          </a:p>
          <a:p>
            <a:r>
              <a:rPr lang="en-US" sz="2400" dirty="0"/>
              <a:t>Data inventory must be updated to reflect the unique need that precipitated the transfer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LEA must notify VT-AOE of intent to transfer funds at least 30 days prior to submission of application or amendment in which transfer appears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Notice of Transfer form </a:t>
            </a:r>
          </a:p>
          <a:p>
            <a:pPr lvl="1"/>
            <a:r>
              <a:rPr lang="en-US" sz="2000" dirty="0"/>
              <a:t>Send to Karen Abbott</a:t>
            </a:r>
          </a:p>
        </p:txBody>
      </p:sp>
    </p:spTree>
    <p:extLst>
      <p:ext uri="{BB962C8B-B14F-4D97-AF65-F5344CB8AC3E}">
        <p14:creationId xmlns:p14="http://schemas.microsoft.com/office/powerpoint/2010/main" val="4197346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2EDF9-56A6-42E4-985C-4C7EEBFB20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FY22 Waivers</a:t>
            </a:r>
          </a:p>
        </p:txBody>
      </p:sp>
    </p:spTree>
    <p:extLst>
      <p:ext uri="{BB962C8B-B14F-4D97-AF65-F5344CB8AC3E}">
        <p14:creationId xmlns:p14="http://schemas.microsoft.com/office/powerpoint/2010/main" val="377017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today’s presentation…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630679"/>
            <a:ext cx="7739342" cy="2209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/>
              <a:t>Please mute your microphone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Please turn off your web cam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Ask questions in the chat box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 descr="Teams control bar screenshot showing chat function, camera, and microphone">
            <a:extLst>
              <a:ext uri="{FF2B5EF4-FFF2-40B4-BE49-F238E27FC236}">
                <a16:creationId xmlns:a16="http://schemas.microsoft.com/office/drawing/2014/main" id="{C8A121E3-B758-4420-8626-978F031282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704" y="4657295"/>
            <a:ext cx="7742591" cy="11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515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9BB1D-6C13-4764-8B70-341366952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 Carryover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3FC1D-CEA4-4F27-B75E-3B493DBD6D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5696" y="1752600"/>
            <a:ext cx="10966704" cy="4572000"/>
          </a:xfrm>
        </p:spPr>
        <p:txBody>
          <a:bodyPr/>
          <a:lstStyle/>
          <a:p>
            <a:r>
              <a:rPr lang="en-US" sz="2800" dirty="0"/>
              <a:t>LEAs may not carry over more than 15% of the previous year’s Title I allocation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ESSA allows LEAs to apply to the SEA for a waiver of this limit once every 3 years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err="1"/>
              <a:t>EdFlex</a:t>
            </a:r>
            <a:r>
              <a:rPr lang="en-US" sz="2800" dirty="0"/>
              <a:t> authority allows VT-AOE to waive this limit a second time in a 3-year period</a:t>
            </a:r>
          </a:p>
        </p:txBody>
      </p:sp>
    </p:spTree>
    <p:extLst>
      <p:ext uri="{BB962C8B-B14F-4D97-AF65-F5344CB8AC3E}">
        <p14:creationId xmlns:p14="http://schemas.microsoft.com/office/powerpoint/2010/main" val="3685180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90DA2-935F-457F-B735-39F7929ED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 Carryover Waiver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C3AE3-3AD7-4679-A0FD-0EC28E5F80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648" y="1676400"/>
            <a:ext cx="10972800" cy="4343400"/>
          </a:xfrm>
        </p:spPr>
        <p:txBody>
          <a:bodyPr/>
          <a:lstStyle/>
          <a:p>
            <a:r>
              <a:rPr lang="en-US" sz="2800" dirty="0"/>
              <a:t>The LEA must identify specific, needs-based activities towards which to obligate the entirety of Title I funds in the CFP application</a:t>
            </a:r>
          </a:p>
          <a:p>
            <a:endParaRPr lang="en-US" sz="2800" dirty="0"/>
          </a:p>
          <a:p>
            <a:r>
              <a:rPr lang="en-US" sz="2800" dirty="0"/>
              <a:t>The LEA must have in place specific documented procedures to prevent excess Title I carryover in the future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37968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2E7A9-DA04-4CE8-A1AD-F6841F7F3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 Carryover Waiver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F55A0-A740-498B-BB97-30261A81B2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10972800" cy="4343400"/>
          </a:xfrm>
        </p:spPr>
        <p:txBody>
          <a:bodyPr/>
          <a:lstStyle/>
          <a:p>
            <a:r>
              <a:rPr lang="en-US" sz="2000" dirty="0"/>
              <a:t>VT-AOE received a waiver from US DOE allowing all LEAs to apply for 15% carryover waiver for FY21, regardless of the number of waivers granted to an LEA in the past 3 years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No indication from US DOE that there will be another blanket waiver for FY22 – reverting to the regular Title I Carryover Waiver process:</a:t>
            </a:r>
          </a:p>
          <a:p>
            <a:pPr lvl="1"/>
            <a:r>
              <a:rPr lang="en-US" sz="1800" dirty="0"/>
              <a:t>No more than 15% carryover</a:t>
            </a:r>
          </a:p>
          <a:p>
            <a:pPr lvl="1"/>
            <a:r>
              <a:rPr lang="en-US" sz="1800" dirty="0"/>
              <a:t>LEAs can apply for a waiver once every three years</a:t>
            </a:r>
          </a:p>
          <a:p>
            <a:pPr lvl="1"/>
            <a:r>
              <a:rPr lang="en-US" sz="1800" dirty="0"/>
              <a:t>LEAs can apply for a waiver a second time in 3 years under </a:t>
            </a:r>
            <a:r>
              <a:rPr lang="en-US" sz="1800" dirty="0" err="1"/>
              <a:t>EdFlex</a:t>
            </a:r>
            <a:r>
              <a:rPr lang="en-US" sz="1800" dirty="0"/>
              <a:t> authority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Those with two or more waivers in the last three years will not be eligible for to apply for a waiver </a:t>
            </a:r>
            <a:r>
              <a:rPr lang="en-US" sz="2000"/>
              <a:t>in FY22</a:t>
            </a:r>
          </a:p>
          <a:p>
            <a:endParaRPr lang="en-US" sz="2000" dirty="0"/>
          </a:p>
          <a:p>
            <a:r>
              <a:rPr lang="en-US" sz="2000" dirty="0"/>
              <a:t>If you’re not sure how many waivers your LEA has, please contact Kristine Seipel</a:t>
            </a:r>
          </a:p>
        </p:txBody>
      </p:sp>
    </p:spTree>
    <p:extLst>
      <p:ext uri="{BB962C8B-B14F-4D97-AF65-F5344CB8AC3E}">
        <p14:creationId xmlns:p14="http://schemas.microsoft.com/office/powerpoint/2010/main" val="430212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32951-BDDC-4B87-B229-6F27417F3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 Eligibility Waiver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9F2C3-1D25-4B80-A7AC-C21705DC52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10972800" cy="4343400"/>
          </a:xfrm>
        </p:spPr>
        <p:txBody>
          <a:bodyPr/>
          <a:lstStyle/>
          <a:p>
            <a:r>
              <a:rPr lang="en-US" sz="2400" dirty="0"/>
              <a:t>In order for a school to be served under Title I it must meet at least one of the following criteria </a:t>
            </a:r>
            <a:r>
              <a:rPr lang="en-US" sz="1400" dirty="0"/>
              <a:t>(§1113)</a:t>
            </a:r>
            <a:r>
              <a:rPr lang="en-US" sz="2400" dirty="0"/>
              <a:t>:</a:t>
            </a:r>
            <a:endParaRPr lang="en-US" sz="4000" dirty="0"/>
          </a:p>
          <a:p>
            <a:pPr lvl="1"/>
            <a:r>
              <a:rPr lang="en-US" sz="2000" dirty="0"/>
              <a:t>The school must serve a student population with at least 35% qualifying as low-income; or</a:t>
            </a:r>
          </a:p>
          <a:p>
            <a:pPr lvl="1"/>
            <a:r>
              <a:rPr lang="en-US" sz="2000" dirty="0"/>
              <a:t>The percentage of students who are low-income must be at or above the LEA average for all schools; or</a:t>
            </a:r>
          </a:p>
          <a:p>
            <a:pPr lvl="1"/>
            <a:r>
              <a:rPr lang="en-US" sz="2000" dirty="0"/>
              <a:t>The percentage of students who are low-income must be at or above the LEA average for schools serving the same grade span.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400" dirty="0"/>
              <a:t>Under Ed-Flex authority, VT-AOE is able to waive eligibility requirements for a school that meets the following:</a:t>
            </a:r>
          </a:p>
          <a:p>
            <a:pPr lvl="1"/>
            <a:r>
              <a:rPr lang="en-US" sz="2000" dirty="0"/>
              <a:t>The rate of students who are low-income is not more than ten percentage points below that of a Title I-eligible school in the LEA, not including those eligible by grandfathering</a:t>
            </a:r>
          </a:p>
        </p:txBody>
      </p:sp>
    </p:spTree>
    <p:extLst>
      <p:ext uri="{BB962C8B-B14F-4D97-AF65-F5344CB8AC3E}">
        <p14:creationId xmlns:p14="http://schemas.microsoft.com/office/powerpoint/2010/main" val="33702951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641A-1A8E-4F64-8164-952769922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 Eligibility Example</a:t>
            </a:r>
          </a:p>
        </p:txBody>
      </p:sp>
      <p:graphicFrame>
        <p:nvGraphicFramePr>
          <p:cNvPr id="4" name="Table 3" descr="Title I Eligibility Waiver example: Apple is 28.2% low-income and served by Title I; Walnut is 21.5% low income and served by Title I; Maple School is 14.3% low income, not served, within 10%, eligible for waiver; Oak is 13.3.% low income, not served, within 10%, eligible for waiver; Cherry is 10.8% low income, not served, not within 10%, not eligible for waiver.">
            <a:extLst>
              <a:ext uri="{FF2B5EF4-FFF2-40B4-BE49-F238E27FC236}">
                <a16:creationId xmlns:a16="http://schemas.microsoft.com/office/drawing/2014/main" id="{C1A85E03-AF76-43B5-96C6-2F999F280C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424400"/>
              </p:ext>
            </p:extLst>
          </p:nvPr>
        </p:nvGraphicFramePr>
        <p:xfrm>
          <a:off x="2347972" y="1981200"/>
          <a:ext cx="7496056" cy="3469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0199">
                  <a:extLst>
                    <a:ext uri="{9D8B030D-6E8A-4147-A177-3AD203B41FA5}">
                      <a16:colId xmlns:a16="http://schemas.microsoft.com/office/drawing/2014/main" val="3034407479"/>
                    </a:ext>
                  </a:extLst>
                </a:gridCol>
                <a:gridCol w="1904429">
                  <a:extLst>
                    <a:ext uri="{9D8B030D-6E8A-4147-A177-3AD203B41FA5}">
                      <a16:colId xmlns:a16="http://schemas.microsoft.com/office/drawing/2014/main" val="307651563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89938522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115380110"/>
                    </a:ext>
                  </a:extLst>
                </a:gridCol>
                <a:gridCol w="1843028">
                  <a:extLst>
                    <a:ext uri="{9D8B030D-6E8A-4147-A177-3AD203B41FA5}">
                      <a16:colId xmlns:a16="http://schemas.microsoft.com/office/drawing/2014/main" val="3243469808"/>
                    </a:ext>
                  </a:extLst>
                </a:gridCol>
              </a:tblGrid>
              <a:tr h="9875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School</a:t>
                      </a:r>
                      <a:endParaRPr lang="en-US" sz="18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Low-Income %</a:t>
                      </a:r>
                      <a:endParaRPr lang="en-US" sz="18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Served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Within 10%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Eligible for Waiver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31929299"/>
                  </a:ext>
                </a:extLst>
              </a:tr>
              <a:tr h="496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Apple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28.2%</a:t>
                      </a:r>
                      <a:endParaRPr lang="en-US" sz="18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606561"/>
                  </a:ext>
                </a:extLst>
              </a:tr>
              <a:tr h="496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Walnut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21.5%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Yes</a:t>
                      </a:r>
                      <a:endParaRPr lang="en-US" sz="18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1474554"/>
                  </a:ext>
                </a:extLst>
              </a:tr>
              <a:tr h="496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Maple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14.3%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9995159"/>
                  </a:ext>
                </a:extLst>
              </a:tr>
              <a:tr h="496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Oak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13.3%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Yes</a:t>
                      </a:r>
                      <a:endParaRPr lang="en-US" sz="18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Yes 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8742277"/>
                  </a:ext>
                </a:extLst>
              </a:tr>
              <a:tr h="496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Cherry</a:t>
                      </a:r>
                      <a:endParaRPr lang="en-US" sz="18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10.8%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541229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A23F2B6-6CCE-4C7E-90F9-8A35BD330300}"/>
              </a:ext>
            </a:extLst>
          </p:cNvPr>
          <p:cNvSpPr txBox="1"/>
          <p:nvPr/>
        </p:nvSpPr>
        <p:spPr>
          <a:xfrm>
            <a:off x="3810000" y="5799423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 Income Average of the LEA: 17.6%</a:t>
            </a:r>
          </a:p>
        </p:txBody>
      </p:sp>
    </p:spTree>
    <p:extLst>
      <p:ext uri="{BB962C8B-B14F-4D97-AF65-F5344CB8AC3E}">
        <p14:creationId xmlns:p14="http://schemas.microsoft.com/office/powerpoint/2010/main" val="28766174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C4702-FC48-40E7-B778-56D824AC5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 Eligibility Waiver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8663E-6E63-4A8B-822C-9979088971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10972800" cy="4343400"/>
          </a:xfrm>
        </p:spPr>
        <p:txBody>
          <a:bodyPr/>
          <a:lstStyle/>
          <a:p>
            <a:pPr marL="400050"/>
            <a:r>
              <a:rPr lang="en-US" sz="1800" dirty="0"/>
              <a:t>If applying for multiple schools, submit individual waiver request for each school</a:t>
            </a:r>
          </a:p>
          <a:p>
            <a:pPr marL="400050"/>
            <a:endParaRPr lang="en-US" sz="1800" dirty="0"/>
          </a:p>
          <a:p>
            <a:r>
              <a:rPr lang="en-US" sz="1800" dirty="0"/>
              <a:t>The LEA must submit a Data Inventory that meets all Title I requirements</a:t>
            </a:r>
          </a:p>
          <a:p>
            <a:endParaRPr lang="en-US" sz="1800" dirty="0"/>
          </a:p>
          <a:p>
            <a:r>
              <a:rPr lang="en-US" sz="1800" dirty="0"/>
              <a:t>The LEA must ensure that all requirements of schools operating a Title I program are met, including PFE requirements</a:t>
            </a:r>
          </a:p>
          <a:p>
            <a:endParaRPr lang="en-US" sz="1800" dirty="0"/>
          </a:p>
          <a:p>
            <a:pPr marL="400050"/>
            <a:r>
              <a:rPr lang="en-US" sz="1800" dirty="0"/>
              <a:t>Waiver Request narrative responses:</a:t>
            </a:r>
          </a:p>
          <a:p>
            <a:pPr marL="800100" lvl="1"/>
            <a:r>
              <a:rPr lang="en-US" sz="1600" dirty="0"/>
              <a:t>How the Title I program will meet the specific needs of students most at risk to not meet state standards</a:t>
            </a:r>
          </a:p>
          <a:p>
            <a:pPr marL="800100" lvl="1"/>
            <a:r>
              <a:rPr lang="en-US" sz="1600" dirty="0"/>
              <a:t>Criteria school will use to identify students to receive services</a:t>
            </a:r>
          </a:p>
          <a:p>
            <a:pPr marL="800100" lvl="1"/>
            <a:r>
              <a:rPr lang="en-US" sz="1600" dirty="0"/>
              <a:t>How the LEA will ensure the needs of students in currently served schools will continue to be met</a:t>
            </a:r>
          </a:p>
          <a:p>
            <a:pPr marL="800100" lvl="1"/>
            <a:endParaRPr lang="en-US" sz="1400" dirty="0"/>
          </a:p>
          <a:p>
            <a:r>
              <a:rPr lang="en-US" sz="1800" dirty="0"/>
              <a:t>Submit to Kristine Seipel prior to submission of CFP application (rolling deadline)</a:t>
            </a:r>
          </a:p>
          <a:p>
            <a:endParaRPr lang="en-US" sz="1800" dirty="0"/>
          </a:p>
          <a:p>
            <a:r>
              <a:rPr lang="en-US" sz="1800" dirty="0"/>
              <a:t>Approved waivers are good for a 1-year period </a:t>
            </a:r>
          </a:p>
        </p:txBody>
      </p:sp>
    </p:spTree>
    <p:extLst>
      <p:ext uri="{BB962C8B-B14F-4D97-AF65-F5344CB8AC3E}">
        <p14:creationId xmlns:p14="http://schemas.microsoft.com/office/powerpoint/2010/main" val="12318717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BA985-0B76-4026-9F0F-B7E159307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 Schoolwide Waiver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11531-6809-4BE0-83D3-B7FAE6F4E6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752600"/>
            <a:ext cx="10871200" cy="4343400"/>
          </a:xfrm>
        </p:spPr>
        <p:txBody>
          <a:bodyPr/>
          <a:lstStyle/>
          <a:p>
            <a:r>
              <a:rPr lang="en-US" sz="2000" dirty="0"/>
              <a:t>LEAs may serve a Title I eligible school as a Schoolwide Program if that school serves a low-income student population of at least 40% </a:t>
            </a:r>
            <a:r>
              <a:rPr lang="en-US" sz="1400" dirty="0"/>
              <a:t>(ESSA §1114)</a:t>
            </a:r>
          </a:p>
          <a:p>
            <a:endParaRPr lang="en-US" sz="2000" dirty="0"/>
          </a:p>
          <a:p>
            <a:r>
              <a:rPr lang="en-US" sz="2000" dirty="0"/>
              <a:t>ESSA permits SEAs to waive the 40% low-income threshold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If a school does not meet the 40% threshold, the LEA may complete a waiver request on the school’s behalf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LEA and school are responsible for meeting all other ESSA requirements for operating a Title I Schoolwide Program </a:t>
            </a:r>
          </a:p>
        </p:txBody>
      </p:sp>
    </p:spTree>
    <p:extLst>
      <p:ext uri="{BB962C8B-B14F-4D97-AF65-F5344CB8AC3E}">
        <p14:creationId xmlns:p14="http://schemas.microsoft.com/office/powerpoint/2010/main" val="29638308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B0AF6-1243-46E2-8A25-0D978F594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Schoolwide Waiver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39E2E-0A52-4146-BEA8-3A03A3D832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524000"/>
            <a:ext cx="10972800" cy="4715256"/>
          </a:xfrm>
        </p:spPr>
        <p:txBody>
          <a:bodyPr/>
          <a:lstStyle/>
          <a:p>
            <a:r>
              <a:rPr lang="en-US" sz="1800" dirty="0"/>
              <a:t>If applying for multiple schools, submit individual waiver request for each school</a:t>
            </a:r>
          </a:p>
          <a:p>
            <a:endParaRPr lang="en-US" sz="1800" dirty="0"/>
          </a:p>
          <a:p>
            <a:r>
              <a:rPr lang="en-US" sz="1800" dirty="0"/>
              <a:t>School must complete a SWP needs assessment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School must have a current SWP Plan that meets all requirements</a:t>
            </a:r>
          </a:p>
          <a:p>
            <a:endParaRPr lang="en-US" sz="1800" dirty="0"/>
          </a:p>
          <a:p>
            <a:r>
              <a:rPr lang="en-US" sz="1800" dirty="0"/>
              <a:t>School must engage in consultation with broad range of stakeholders</a:t>
            </a:r>
          </a:p>
          <a:p>
            <a:endParaRPr lang="en-US" sz="1800" dirty="0"/>
          </a:p>
          <a:p>
            <a:r>
              <a:rPr lang="en-US" sz="1800" dirty="0"/>
              <a:t>Waiver Request narrative responses:</a:t>
            </a:r>
          </a:p>
          <a:p>
            <a:pPr lvl="1"/>
            <a:r>
              <a:rPr lang="en-US" sz="1600" dirty="0"/>
              <a:t>Describe need and rationale for the waiver</a:t>
            </a:r>
          </a:p>
          <a:p>
            <a:pPr lvl="1"/>
            <a:r>
              <a:rPr lang="en-US" sz="1600" dirty="0"/>
              <a:t>Describe how the school will continue to meet the specific needs of its most at-risk students</a:t>
            </a:r>
          </a:p>
          <a:p>
            <a:pPr lvl="1"/>
            <a:endParaRPr lang="en-US" sz="1600" dirty="0"/>
          </a:p>
          <a:p>
            <a:pPr marL="400050"/>
            <a:r>
              <a:rPr lang="en-US" sz="1800" dirty="0"/>
              <a:t>Submit to Kristine Seipel prior to submission of CFP application (rolling deadline)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800" dirty="0"/>
              <a:t>Approved waivers are good for a 3-year period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36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45113-9D8B-4CF7-892C-F90120DA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 Waivers in GMS</a:t>
            </a:r>
          </a:p>
        </p:txBody>
      </p:sp>
      <p:pic>
        <p:nvPicPr>
          <p:cNvPr id="4" name="Picture 3" descr="Screenshot of Title I waiver selection from GMS showing drop down options of None, SWP, 10%, or Both">
            <a:extLst>
              <a:ext uri="{FF2B5EF4-FFF2-40B4-BE49-F238E27FC236}">
                <a16:creationId xmlns:a16="http://schemas.microsoft.com/office/drawing/2014/main" id="{141BB81E-8A69-435B-A195-BE2C778C7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346" y="2721788"/>
            <a:ext cx="8937308" cy="3352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1F4C70-F1F7-41DF-8DAB-760C24381569}"/>
              </a:ext>
            </a:extLst>
          </p:cNvPr>
          <p:cNvSpPr txBox="1"/>
          <p:nvPr/>
        </p:nvSpPr>
        <p:spPr>
          <a:xfrm>
            <a:off x="609600" y="1813482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SWP – Schoolwide Program Waiver</a:t>
            </a:r>
          </a:p>
          <a:p>
            <a:r>
              <a:rPr lang="en-US" dirty="0"/>
              <a:t>10% - Title I Eligibility Waiver</a:t>
            </a:r>
          </a:p>
        </p:txBody>
      </p:sp>
    </p:spTree>
    <p:extLst>
      <p:ext uri="{BB962C8B-B14F-4D97-AF65-F5344CB8AC3E}">
        <p14:creationId xmlns:p14="http://schemas.microsoft.com/office/powerpoint/2010/main" val="22117762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A5EAB-8AA1-43E5-BFF0-B25D3680D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IV Waiver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3867E-70E3-4F19-B1C6-AC278D6B4D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10972800" cy="4495800"/>
          </a:xfrm>
        </p:spPr>
        <p:txBody>
          <a:bodyPr/>
          <a:lstStyle/>
          <a:p>
            <a:r>
              <a:rPr lang="en-US" sz="2400" dirty="0"/>
              <a:t>SEA waiver request to US DOE under ESSA §8401(b) – blanket waiver</a:t>
            </a:r>
          </a:p>
          <a:p>
            <a:pPr lvl="1"/>
            <a:r>
              <a:rPr lang="en-US" sz="2000" dirty="0"/>
              <a:t>Submitted to DOE on 3/23</a:t>
            </a:r>
          </a:p>
          <a:p>
            <a:pPr lvl="1"/>
            <a:endParaRPr lang="en-US" sz="2000" dirty="0"/>
          </a:p>
          <a:p>
            <a:r>
              <a:rPr lang="en-US" sz="2400" dirty="0"/>
              <a:t>If approved, blanket waiver will apply to all LEAs – no need to apply individually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If not approved by US DOE prior to application opening, LEAs can apply individually to AOE (</a:t>
            </a:r>
            <a:r>
              <a:rPr lang="en-US" sz="2400" dirty="0" err="1"/>
              <a:t>EdFlex</a:t>
            </a:r>
            <a:r>
              <a:rPr lang="en-US" sz="2400" dirty="0"/>
              <a:t>) – submit to Katy Preston</a:t>
            </a:r>
          </a:p>
          <a:p>
            <a:pPr lvl="1"/>
            <a:r>
              <a:rPr lang="en-US" sz="1800" dirty="0"/>
              <a:t>Purpose and expected results of waiving the requirements</a:t>
            </a:r>
          </a:p>
          <a:p>
            <a:pPr lvl="1"/>
            <a:r>
              <a:rPr lang="en-US" sz="1800" dirty="0"/>
              <a:t>LEA’s specific measurable goals related to the intents of Title IVA</a:t>
            </a:r>
          </a:p>
          <a:p>
            <a:pPr lvl="1"/>
            <a:r>
              <a:rPr lang="en-US" sz="1800" dirty="0"/>
              <a:t>Why the waiver will assist in reaching those goals</a:t>
            </a:r>
          </a:p>
          <a:p>
            <a:pPr lvl="1"/>
            <a:r>
              <a:rPr lang="en-US" sz="1800" dirty="0"/>
              <a:t>How the LEA will provide public notice and opportunity for comment</a:t>
            </a:r>
          </a:p>
        </p:txBody>
      </p:sp>
    </p:spTree>
    <p:extLst>
      <p:ext uri="{BB962C8B-B14F-4D97-AF65-F5344CB8AC3E}">
        <p14:creationId xmlns:p14="http://schemas.microsoft.com/office/powerpoint/2010/main" val="4138523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Sessions &amp; Resources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752600"/>
            <a:ext cx="109728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Final Session: </a:t>
            </a:r>
            <a:r>
              <a:rPr lang="en-US" sz="2400" i="1" dirty="0"/>
              <a:t>Wednesday, April 14 – CFP Amendments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Resources and guidance referenced during this session can be found on the AOE website:</a:t>
            </a:r>
          </a:p>
          <a:p>
            <a:pPr lvl="1"/>
            <a:r>
              <a:rPr lang="en-US" sz="2400" dirty="0"/>
              <a:t>Go to education.vermont.gov</a:t>
            </a:r>
          </a:p>
          <a:p>
            <a:pPr lvl="1"/>
            <a:r>
              <a:rPr lang="en-US" sz="2400" dirty="0"/>
              <a:t>In the left-hand sidebar, click on </a:t>
            </a:r>
          </a:p>
          <a:p>
            <a:pPr marL="1371577" lvl="2" indent="-457200">
              <a:buFont typeface="+mj-lt"/>
              <a:buAutoNum type="arabicPeriod"/>
            </a:pPr>
            <a:r>
              <a:rPr lang="en-US" sz="2000" dirty="0"/>
              <a:t>“Student Support”</a:t>
            </a:r>
            <a:endParaRPr lang="en-US" sz="2000" dirty="0">
              <a:sym typeface="Wingdings" panose="05000000000000000000" pitchFamily="2" charset="2"/>
            </a:endParaRPr>
          </a:p>
          <a:p>
            <a:pPr marL="1371577" lvl="2" indent="-457200">
              <a:buFont typeface="+mj-lt"/>
              <a:buAutoNum type="arabicPeriod"/>
            </a:pPr>
            <a:r>
              <a:rPr lang="en-US" sz="2000" dirty="0">
                <a:sym typeface="Wingdings" panose="05000000000000000000" pitchFamily="2" charset="2"/>
              </a:rPr>
              <a:t>“Federal Programs Under ESSA” </a:t>
            </a:r>
          </a:p>
          <a:p>
            <a:pPr marL="1371577" lvl="2" indent="-457200">
              <a:buFont typeface="+mj-lt"/>
              <a:buAutoNum type="arabicPeriod"/>
            </a:pPr>
            <a:r>
              <a:rPr lang="en-US" sz="2000" dirty="0">
                <a:sym typeface="Wingdings" panose="05000000000000000000" pitchFamily="2" charset="2"/>
              </a:rPr>
              <a:t>“Consolidated Federal Programs”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163727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5065D-E5A2-4E9C-AD8A-542081261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IV Waiver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E83ED-5D81-4BE5-9BDA-FEF9949BB0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676400"/>
            <a:ext cx="10972800" cy="4495800"/>
          </a:xfrm>
        </p:spPr>
        <p:txBody>
          <a:bodyPr/>
          <a:lstStyle/>
          <a:p>
            <a:r>
              <a:rPr lang="en-US" sz="2000" dirty="0"/>
              <a:t>Waives the Title IV budgeting requirements</a:t>
            </a:r>
          </a:p>
          <a:p>
            <a:pPr lvl="1"/>
            <a:r>
              <a:rPr lang="en-US" sz="1800" dirty="0"/>
              <a:t>20%, 20%, and a “portion of”</a:t>
            </a:r>
          </a:p>
          <a:p>
            <a:pPr lvl="1"/>
            <a:r>
              <a:rPr lang="en-US" sz="1800" dirty="0"/>
              <a:t>15% infrastructure cap (Effective Use of Technology)</a:t>
            </a:r>
          </a:p>
          <a:p>
            <a:pPr lvl="1"/>
            <a:endParaRPr lang="en-US" sz="1800" dirty="0"/>
          </a:p>
          <a:p>
            <a:r>
              <a:rPr lang="en-US" sz="2000" dirty="0"/>
              <a:t>Activities still need to be distributed across the three content areas:</a:t>
            </a:r>
          </a:p>
          <a:p>
            <a:pPr lvl="1"/>
            <a:r>
              <a:rPr lang="en-US" sz="1800" dirty="0"/>
              <a:t>Allocation of $30,000 or more – must write at least one investment in each content area</a:t>
            </a:r>
          </a:p>
          <a:p>
            <a:pPr lvl="1"/>
            <a:r>
              <a:rPr lang="en-US" sz="1800" dirty="0"/>
              <a:t>Less than $30,000 – must write an investment in at least one content area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000" dirty="0"/>
              <a:t>Need to provide support for strategies in the Data Inventory</a:t>
            </a:r>
          </a:p>
          <a:p>
            <a:endParaRPr lang="en-US" sz="2000" dirty="0"/>
          </a:p>
          <a:p>
            <a:r>
              <a:rPr lang="en-US" sz="2000" dirty="0"/>
              <a:t>Need to indicate in the application which content area the investment falls under – data collection purposes</a:t>
            </a:r>
          </a:p>
          <a:p>
            <a:pPr lvl="1"/>
            <a:r>
              <a:rPr lang="en-US" sz="1800" dirty="0"/>
              <a:t>Changes on Budget Allocation tab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69810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629DE-5F71-4CB3-8DE5-9290A2FA4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IV Waiver 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A5C614-D74E-4B50-AB8B-6DEDBAE67A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10972800" cy="4495800"/>
          </a:xfrm>
        </p:spPr>
        <p:txBody>
          <a:bodyPr/>
          <a:lstStyle/>
          <a:p>
            <a:r>
              <a:rPr lang="en-US" sz="2000" dirty="0"/>
              <a:t>Title IV allocation $100,000</a:t>
            </a:r>
          </a:p>
          <a:p>
            <a:endParaRPr lang="en-US" sz="2000" dirty="0"/>
          </a:p>
          <a:p>
            <a:r>
              <a:rPr lang="en-US" sz="2000" b="1" dirty="0"/>
              <a:t>Example</a:t>
            </a:r>
            <a:r>
              <a:rPr lang="en-US" sz="2000" dirty="0"/>
              <a:t>: no waiver</a:t>
            </a:r>
          </a:p>
          <a:p>
            <a:pPr lvl="1"/>
            <a:r>
              <a:rPr lang="en-US" sz="1800" dirty="0"/>
              <a:t>Well-rounded (at least 20%) – investments totaling $30,000</a:t>
            </a:r>
          </a:p>
          <a:p>
            <a:pPr lvl="1"/>
            <a:r>
              <a:rPr lang="en-US" sz="1800" dirty="0"/>
              <a:t>Safe/heathy (at least 20%) – investments totaling $50,000</a:t>
            </a:r>
          </a:p>
          <a:p>
            <a:pPr lvl="1"/>
            <a:r>
              <a:rPr lang="en-US" sz="1800" dirty="0"/>
              <a:t>Effective Use of Technology (portion of) – investments totaling $10,000</a:t>
            </a:r>
          </a:p>
          <a:p>
            <a:pPr lvl="2"/>
            <a:r>
              <a:rPr lang="en-US" sz="1600" dirty="0"/>
              <a:t>Tech Infrastructure (no more than 15% of amount budgeted for EUT) – investments totaling $1,500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b="1" dirty="0"/>
              <a:t>Example: </a:t>
            </a:r>
            <a:r>
              <a:rPr lang="en-US" sz="2000" dirty="0"/>
              <a:t>waiver enacted</a:t>
            </a:r>
          </a:p>
          <a:p>
            <a:pPr lvl="1"/>
            <a:r>
              <a:rPr lang="en-US" sz="1800" dirty="0"/>
              <a:t>Well-rounded – investments totaling $5,000</a:t>
            </a:r>
          </a:p>
          <a:p>
            <a:pPr lvl="1"/>
            <a:r>
              <a:rPr lang="en-US" sz="1800" dirty="0"/>
              <a:t>Safe/Healthy – investments totaling $75,000</a:t>
            </a:r>
          </a:p>
          <a:p>
            <a:pPr lvl="1"/>
            <a:r>
              <a:rPr lang="en-US" sz="1800" dirty="0"/>
              <a:t>Effective Use of Technology – investments totaling $10,000</a:t>
            </a:r>
          </a:p>
          <a:p>
            <a:pPr lvl="2"/>
            <a:r>
              <a:rPr lang="en-US" sz="1600" dirty="0"/>
              <a:t>Tech Infrastructure – investments totaling $7,000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894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3034C-DA40-4FB6-9359-E9373F818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2BD53-EA8D-49A9-8A1B-A4E63903E1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447800"/>
            <a:ext cx="10871200" cy="4343400"/>
          </a:xfrm>
        </p:spPr>
        <p:txBody>
          <a:bodyPr/>
          <a:lstStyle/>
          <a:p>
            <a:r>
              <a:rPr lang="en-US" sz="2400" dirty="0"/>
              <a:t>Waivers (email)</a:t>
            </a:r>
          </a:p>
          <a:p>
            <a:pPr lvl="1"/>
            <a:r>
              <a:rPr lang="en-US" sz="1800" dirty="0"/>
              <a:t>Title I Carryover Waiver Application</a:t>
            </a:r>
          </a:p>
          <a:p>
            <a:pPr lvl="1"/>
            <a:r>
              <a:rPr lang="en-US" sz="1800" dirty="0"/>
              <a:t>Title I Eligibility Waiver Application</a:t>
            </a:r>
          </a:p>
          <a:p>
            <a:pPr lvl="1"/>
            <a:r>
              <a:rPr lang="en-US" sz="1800" dirty="0"/>
              <a:t>Title I SWP Waiver Application</a:t>
            </a:r>
          </a:p>
          <a:p>
            <a:pPr lvl="1"/>
            <a:r>
              <a:rPr lang="en-US" sz="1800" dirty="0"/>
              <a:t>Title IV Waiver Application</a:t>
            </a:r>
          </a:p>
          <a:p>
            <a:r>
              <a:rPr lang="en-US" sz="2400" dirty="0"/>
              <a:t>Allowable Uses Documents (CFP website)</a:t>
            </a:r>
          </a:p>
          <a:p>
            <a:pPr lvl="1"/>
            <a:r>
              <a:rPr lang="en-US" sz="1800" dirty="0">
                <a:hlinkClick r:id="rId2"/>
              </a:rPr>
              <a:t>Title I</a:t>
            </a:r>
            <a:endParaRPr lang="en-US" sz="1800" dirty="0"/>
          </a:p>
          <a:p>
            <a:pPr lvl="1"/>
            <a:r>
              <a:rPr lang="en-US" sz="1800" dirty="0">
                <a:hlinkClick r:id="rId3"/>
              </a:rPr>
              <a:t>Title II</a:t>
            </a:r>
            <a:endParaRPr lang="en-US" sz="1800" dirty="0"/>
          </a:p>
          <a:p>
            <a:pPr lvl="1"/>
            <a:r>
              <a:rPr lang="en-US" sz="1800" dirty="0">
                <a:hlinkClick r:id="rId4"/>
              </a:rPr>
              <a:t>Title III</a:t>
            </a:r>
            <a:endParaRPr lang="en-US" sz="1800" dirty="0"/>
          </a:p>
          <a:p>
            <a:pPr lvl="1"/>
            <a:r>
              <a:rPr lang="en-US" sz="1800" dirty="0">
                <a:hlinkClick r:id="rId5"/>
              </a:rPr>
              <a:t>Title IV</a:t>
            </a:r>
            <a:endParaRPr lang="en-US" sz="1800" dirty="0"/>
          </a:p>
          <a:p>
            <a:pPr lvl="1"/>
            <a:r>
              <a:rPr lang="en-US" sz="1800" dirty="0">
                <a:hlinkClick r:id="rId6"/>
              </a:rPr>
              <a:t>ConAdmin</a:t>
            </a:r>
            <a:endParaRPr lang="en-US" sz="1800" dirty="0"/>
          </a:p>
          <a:p>
            <a:r>
              <a:rPr lang="en-US" sz="2400" dirty="0">
                <a:hlinkClick r:id="rId7"/>
              </a:rPr>
              <a:t>Schoolwide Programs Non-Regulatory Guidance </a:t>
            </a:r>
            <a:r>
              <a:rPr lang="en-US" sz="2400" dirty="0"/>
              <a:t>(CFP website)</a:t>
            </a:r>
          </a:p>
          <a:p>
            <a:r>
              <a:rPr lang="en-US" sz="2400" dirty="0">
                <a:hlinkClick r:id="rId8"/>
              </a:rPr>
              <a:t>Notice of Transfer form </a:t>
            </a:r>
            <a:r>
              <a:rPr lang="en-US" sz="2400" dirty="0"/>
              <a:t>(CFP website)</a:t>
            </a:r>
          </a:p>
        </p:txBody>
      </p:sp>
    </p:spTree>
    <p:extLst>
      <p:ext uri="{BB962C8B-B14F-4D97-AF65-F5344CB8AC3E}">
        <p14:creationId xmlns:p14="http://schemas.microsoft.com/office/powerpoint/2010/main" val="17719624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EB32C-A211-4578-8629-899433A6A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to Contact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B3D0D-A033-4671-B9F6-91DD73DB54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Questions about…</a:t>
            </a:r>
          </a:p>
          <a:p>
            <a:r>
              <a:rPr lang="en-US" sz="1800" dirty="0"/>
              <a:t>Title I – Kristine Seipel (</a:t>
            </a:r>
            <a:r>
              <a:rPr lang="en-US" sz="1800" dirty="0">
                <a:hlinkClick r:id="rId2"/>
              </a:rPr>
              <a:t>kristine.seipel@vermont.gov</a:t>
            </a:r>
            <a:r>
              <a:rPr lang="en-US" sz="1800" dirty="0"/>
              <a:t>) </a:t>
            </a:r>
          </a:p>
          <a:p>
            <a:pPr lvl="1"/>
            <a:r>
              <a:rPr lang="en-US" sz="1600" dirty="0"/>
              <a:t>Schoolwide Programs</a:t>
            </a:r>
          </a:p>
          <a:p>
            <a:pPr lvl="1"/>
            <a:r>
              <a:rPr lang="en-US" sz="1600" dirty="0"/>
              <a:t>Title I Carryover Waiver</a:t>
            </a:r>
          </a:p>
          <a:p>
            <a:pPr lvl="1"/>
            <a:r>
              <a:rPr lang="en-US" sz="1600" dirty="0"/>
              <a:t>Title I Eligibility (10%) Waiver</a:t>
            </a:r>
          </a:p>
          <a:p>
            <a:pPr lvl="1"/>
            <a:r>
              <a:rPr lang="en-US" sz="1600" dirty="0"/>
              <a:t>Title I Schoolwide Waiver</a:t>
            </a:r>
          </a:p>
          <a:p>
            <a:endParaRPr lang="en-US" sz="1800" dirty="0"/>
          </a:p>
          <a:p>
            <a:r>
              <a:rPr lang="en-US" sz="1800" dirty="0"/>
              <a:t>Title II – Megan Kinlock (</a:t>
            </a:r>
            <a:r>
              <a:rPr lang="en-US" sz="1800" dirty="0">
                <a:hlinkClick r:id="rId3"/>
              </a:rPr>
              <a:t>megan.kinlock@vermont.gov</a:t>
            </a:r>
            <a:r>
              <a:rPr lang="en-US" sz="1800" dirty="0"/>
              <a:t>) </a:t>
            </a:r>
          </a:p>
          <a:p>
            <a:endParaRPr lang="en-US" sz="1800" dirty="0"/>
          </a:p>
          <a:p>
            <a:r>
              <a:rPr lang="en-US" sz="1800" dirty="0"/>
              <a:t>Title III – Jim McCobb (</a:t>
            </a:r>
            <a:r>
              <a:rPr lang="en-US" sz="1800" dirty="0">
                <a:hlinkClick r:id="rId4"/>
              </a:rPr>
              <a:t>james.mccobb@vermont.gov</a:t>
            </a:r>
            <a:r>
              <a:rPr lang="en-US" sz="1800" dirty="0"/>
              <a:t>)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Title IV – Katy Preston (</a:t>
            </a:r>
            <a:r>
              <a:rPr lang="en-US" sz="1800" dirty="0">
                <a:hlinkClick r:id="rId5"/>
              </a:rPr>
              <a:t>katy.preston@vermont.gov</a:t>
            </a:r>
            <a:r>
              <a:rPr lang="en-US" sz="1800" dirty="0"/>
              <a:t>)</a:t>
            </a:r>
          </a:p>
          <a:p>
            <a:pPr lvl="1"/>
            <a:r>
              <a:rPr lang="en-US" sz="1600" dirty="0"/>
              <a:t>Title IV Waiver</a:t>
            </a:r>
          </a:p>
          <a:p>
            <a:endParaRPr lang="en-US" sz="1800" dirty="0"/>
          </a:p>
          <a:p>
            <a:r>
              <a:rPr lang="en-US" sz="1800" dirty="0"/>
              <a:t>Consolidated Administration &amp; Transferring funds – Karen Abbott (</a:t>
            </a:r>
            <a:r>
              <a:rPr lang="en-US" sz="1800" dirty="0">
                <a:hlinkClick r:id="rId6"/>
              </a:rPr>
              <a:t>karen.abbott@vermont.gov</a:t>
            </a:r>
            <a:r>
              <a:rPr lang="en-US" sz="1800" dirty="0"/>
              <a:t>)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95511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</a:p>
        </p:txBody>
      </p:sp>
      <p:pic>
        <p:nvPicPr>
          <p:cNvPr id="4" name="Picture 2" descr="Double Question Mark transparent PNG - StickPNG">
            <a:extLst>
              <a:ext uri="{FF2B5EF4-FFF2-40B4-BE49-F238E27FC236}">
                <a16:creationId xmlns:a16="http://schemas.microsoft.com/office/drawing/2014/main" id="{07F1F6A8-F3DE-487D-AB7D-6A7978498CA9}"/>
              </a:ext>
            </a:extLst>
          </p:cNvPr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925" y="1685925"/>
            <a:ext cx="348615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topics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676400"/>
            <a:ext cx="8153400" cy="4343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/>
              <a:t>FY22 Spending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Title Program Overview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Statutory Flexibilities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327872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49EEA-F972-43E4-99B1-23B1D0791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Spending Concerns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1FD122-B074-4E65-A6B5-F3CED46D02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1792" y="1676400"/>
            <a:ext cx="10871200" cy="4343400"/>
          </a:xfrm>
        </p:spPr>
        <p:txBody>
          <a:bodyPr/>
          <a:lstStyle/>
          <a:p>
            <a:r>
              <a:rPr lang="en-US" altLang="en-US" sz="2000" dirty="0"/>
              <a:t>LEAs have faced an exceptionally challenging year and a half due to COVID</a:t>
            </a:r>
          </a:p>
          <a:p>
            <a:endParaRPr lang="en-US" altLang="en-US" sz="2000" dirty="0"/>
          </a:p>
          <a:p>
            <a:r>
              <a:rPr lang="en-US" altLang="en-US" sz="2000" dirty="0"/>
              <a:t>LEAs weren’t able to spend on many of the activities they had planned for a variety of reasons</a:t>
            </a:r>
          </a:p>
          <a:p>
            <a:endParaRPr lang="en-US" altLang="en-US" sz="2000" dirty="0"/>
          </a:p>
          <a:p>
            <a:r>
              <a:rPr lang="en-US" altLang="en-US" sz="2000" dirty="0"/>
              <a:t>Large influx of emergency funds that can be used for similar types of strategies</a:t>
            </a:r>
          </a:p>
          <a:p>
            <a:endParaRPr lang="en-US" altLang="en-US" sz="2000" dirty="0"/>
          </a:p>
          <a:p>
            <a:r>
              <a:rPr lang="en-US" altLang="en-US" sz="2000" dirty="0"/>
              <a:t>LEAs are carrying over extremely large amount of funds – a concern across all Titles</a:t>
            </a:r>
          </a:p>
          <a:p>
            <a:endParaRPr lang="en-US" altLang="en-US" sz="2000" dirty="0"/>
          </a:p>
          <a:p>
            <a:r>
              <a:rPr lang="en-US" altLang="en-US" sz="2000" dirty="0"/>
              <a:t>Potential of returned funds – indicates that we don’t have a need, public perception, less potential impact on staff and student needs</a:t>
            </a:r>
          </a:p>
          <a:p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851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17A04-6DC2-4820-ADDF-01E0ABDD09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Programs</a:t>
            </a:r>
          </a:p>
        </p:txBody>
      </p:sp>
    </p:spTree>
    <p:extLst>
      <p:ext uri="{BB962C8B-B14F-4D97-AF65-F5344CB8AC3E}">
        <p14:creationId xmlns:p14="http://schemas.microsoft.com/office/powerpoint/2010/main" val="1616787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6AD95-A44C-4D74-B1B0-BB07C161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Titles I &amp; II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6F90F5-9158-4F87-9531-DFA46DA23E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524000"/>
            <a:ext cx="10972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Title I funds can support a wide range of activities to help Title I students meet state academic standards</a:t>
            </a:r>
          </a:p>
          <a:p>
            <a:pPr lvl="1"/>
            <a:r>
              <a:rPr lang="en-US" sz="1600" dirty="0"/>
              <a:t>Instructional supports (do not have to be limited to reading and math)</a:t>
            </a:r>
          </a:p>
          <a:p>
            <a:pPr lvl="1"/>
            <a:r>
              <a:rPr lang="en-US" sz="1600" dirty="0"/>
              <a:t>Non-academic services that impact student performance: school climate, behavior, social-emotional health, attendance</a:t>
            </a:r>
          </a:p>
          <a:p>
            <a:pPr lvl="1"/>
            <a:r>
              <a:rPr lang="en-US" sz="1600" dirty="0"/>
              <a:t>Improving school quality</a:t>
            </a:r>
          </a:p>
          <a:p>
            <a:pPr lvl="1"/>
            <a:r>
              <a:rPr lang="en-US" sz="1600" dirty="0"/>
              <a:t>Materials and/or technology to help engage with interventions/support those students most at risk</a:t>
            </a:r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800" dirty="0"/>
              <a:t>Title IIA funds can be used to provide supplemental activities that strengthen the quality and effectiveness of teachers, principals, and other school leaders</a:t>
            </a:r>
          </a:p>
          <a:p>
            <a:pPr lvl="1"/>
            <a:r>
              <a:rPr lang="en-US" sz="1600" dirty="0"/>
              <a:t>Induction and mentoring</a:t>
            </a:r>
          </a:p>
          <a:p>
            <a:pPr lvl="1"/>
            <a:r>
              <a:rPr lang="en-US" sz="1600" dirty="0"/>
              <a:t>Teacher leadership programs</a:t>
            </a:r>
          </a:p>
          <a:p>
            <a:pPr lvl="1"/>
            <a:r>
              <a:rPr lang="en-US" sz="1600" dirty="0"/>
              <a:t>Instructional coaches</a:t>
            </a:r>
          </a:p>
          <a:p>
            <a:pPr lvl="1"/>
            <a:r>
              <a:rPr lang="en-US" sz="1600" dirty="0"/>
              <a:t>Recruitment and retention efforts</a:t>
            </a:r>
          </a:p>
          <a:p>
            <a:pPr lvl="1"/>
            <a:r>
              <a:rPr lang="en-US" sz="1600" dirty="0"/>
              <a:t>Development and implementation of evaluation and support systems</a:t>
            </a:r>
          </a:p>
          <a:p>
            <a:pPr lvl="1"/>
            <a:r>
              <a:rPr lang="en-US" sz="1600" dirty="0"/>
              <a:t>Support for Early Learning Educators </a:t>
            </a:r>
          </a:p>
          <a:p>
            <a:pPr lvl="1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67441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87ED7-B906-40A7-8DE4-2C4164BBE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IV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74AD9-30F4-4CEB-8848-E58D5B9998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432560"/>
            <a:ext cx="10969752" cy="4703064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Title IVA funds can support a wide range of activities within the three content areas: well-rounded educational opportunities, safe and healthy students, and effective use of technology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600" b="1" dirty="0"/>
              <a:t>Well-rounded</a:t>
            </a:r>
            <a:r>
              <a:rPr lang="en-US" sz="1600" dirty="0"/>
              <a:t>: Social-emotional learning, flexible pathways, accelerated learning, multi-disciplinary approaches, college and career counseling, environmental education, drop out prevention activities, student engagement</a:t>
            </a:r>
          </a:p>
          <a:p>
            <a:endParaRPr lang="en-US" sz="1600" dirty="0"/>
          </a:p>
          <a:p>
            <a:r>
              <a:rPr lang="en-US" sz="1600" b="1" dirty="0"/>
              <a:t>Safe/Healthy</a:t>
            </a:r>
            <a:r>
              <a:rPr lang="en-US" sz="1600" dirty="0"/>
              <a:t>: SEL/MH supports, healthy and active lifestyles, drop out prevention, integrated systems of student and family support, supportive school discipline practices, bullying and harassment prevention activities</a:t>
            </a:r>
          </a:p>
          <a:p>
            <a:endParaRPr lang="en-US" sz="1600" dirty="0"/>
          </a:p>
          <a:p>
            <a:r>
              <a:rPr lang="en-US" sz="1600" b="1" dirty="0"/>
              <a:t>Effective Use of Technology</a:t>
            </a:r>
            <a:r>
              <a:rPr lang="en-US" sz="1600" dirty="0"/>
              <a:t>: Increasing capacity of educators to use technology in the classroom through PD/training; supporting personalized learning; technology to inform instruction/support teacher collaboration; building capacity and improving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2732667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DE662-1990-46F9-BD60-C7A4F80D65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CFP Flexibilities</a:t>
            </a:r>
          </a:p>
        </p:txBody>
      </p:sp>
    </p:spTree>
    <p:extLst>
      <p:ext uri="{BB962C8B-B14F-4D97-AF65-F5344CB8AC3E}">
        <p14:creationId xmlns:p14="http://schemas.microsoft.com/office/powerpoint/2010/main" val="400868775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OV Branded">
      <a:dk1>
        <a:sysClr val="windowText" lastClr="000000"/>
      </a:dk1>
      <a:lt1>
        <a:srgbClr val="FFFFFF"/>
      </a:lt1>
      <a:dk2>
        <a:srgbClr val="00853F"/>
      </a:dk2>
      <a:lt2>
        <a:srgbClr val="FFFFFF"/>
      </a:lt2>
      <a:accent1>
        <a:srgbClr val="00853F"/>
      </a:accent1>
      <a:accent2>
        <a:srgbClr val="F38F1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V Branded">
      <a:majorFont>
        <a:latin typeface="Franklin Gothic Book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63AECB4DD66741BAFAF5EC074B631B" ma:contentTypeVersion="11" ma:contentTypeDescription="Create a new document." ma:contentTypeScope="" ma:versionID="21b80e4a89d89ec3a5510b6f3430fdd9">
  <xsd:schema xmlns:xsd="http://www.w3.org/2001/XMLSchema" xmlns:xs="http://www.w3.org/2001/XMLSchema" xmlns:p="http://schemas.microsoft.com/office/2006/metadata/properties" xmlns:ns3="004bdda2-5785-45f1-8f60-b58b97806aa1" xmlns:ns4="a74a48a5-644d-4964-ad16-999cc36c62aa" targetNamespace="http://schemas.microsoft.com/office/2006/metadata/properties" ma:root="true" ma:fieldsID="e2aefffdfccc7c997e8d8563f236c1ae" ns3:_="" ns4:_="">
    <xsd:import namespace="004bdda2-5785-45f1-8f60-b58b97806aa1"/>
    <xsd:import namespace="a74a48a5-644d-4964-ad16-999cc36c62a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4bdda2-5785-45f1-8f60-b58b97806a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a48a5-644d-4964-ad16-999cc36c62a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44B6A1-C484-479B-B7BA-2B0E7F04FD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4bdda2-5785-45f1-8f60-b58b97806aa1"/>
    <ds:schemaRef ds:uri="a74a48a5-644d-4964-ad16-999cc36c62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61FF50-280D-44E7-ACC0-655D06E2B1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BF73DB-814F-4124-B14F-5E2702C2E832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004bdda2-5785-45f1-8f60-b58b97806aa1"/>
    <ds:schemaRef ds:uri="http://purl.org/dc/elements/1.1/"/>
    <ds:schemaRef ds:uri="http://schemas.microsoft.com/office/2006/metadata/properties"/>
    <ds:schemaRef ds:uri="a74a48a5-644d-4964-ad16-999cc36c62a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edu-aoe-power-point-presentation</Template>
  <TotalTime>8426</TotalTime>
  <Words>2293</Words>
  <Application>Microsoft Office PowerPoint</Application>
  <PresentationFormat>Widescreen</PresentationFormat>
  <Paragraphs>320</Paragraphs>
  <Slides>34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Franklin Gothic Book</vt:lpstr>
      <vt:lpstr>Palatino Linotype</vt:lpstr>
      <vt:lpstr>Custom Design</vt:lpstr>
      <vt:lpstr>Spending CFP Funds</vt:lpstr>
      <vt:lpstr>For today’s presentation…</vt:lpstr>
      <vt:lpstr>Future Sessions &amp; Resources</vt:lpstr>
      <vt:lpstr>Today’s topics</vt:lpstr>
      <vt:lpstr>Spending Concerns</vt:lpstr>
      <vt:lpstr>Title Programs</vt:lpstr>
      <vt:lpstr>Titles I &amp; II</vt:lpstr>
      <vt:lpstr>Title IV</vt:lpstr>
      <vt:lpstr>CFP Flexibilities</vt:lpstr>
      <vt:lpstr>Title I Schoolwide Programs</vt:lpstr>
      <vt:lpstr>Schoolwide Programs: Application Requirements</vt:lpstr>
      <vt:lpstr>Schoolwide Programs</vt:lpstr>
      <vt:lpstr>Consolidating Title IV into SWP</vt:lpstr>
      <vt:lpstr>Consolidated Administration: Uses</vt:lpstr>
      <vt:lpstr>Consolidated Administration: Requirements</vt:lpstr>
      <vt:lpstr>Indirect</vt:lpstr>
      <vt:lpstr>Transferring CFP Funds</vt:lpstr>
      <vt:lpstr>Transfers: Requirements</vt:lpstr>
      <vt:lpstr>FY22 Waivers</vt:lpstr>
      <vt:lpstr>Title I Carryover</vt:lpstr>
      <vt:lpstr>Title I Carryover Waiver Process</vt:lpstr>
      <vt:lpstr>Title I Carryover Waiver </vt:lpstr>
      <vt:lpstr>Title I Eligibility Waiver</vt:lpstr>
      <vt:lpstr>Title I Eligibility Example</vt:lpstr>
      <vt:lpstr>Title I Eligibility Waiver Process</vt:lpstr>
      <vt:lpstr>Title I Schoolwide Waiver</vt:lpstr>
      <vt:lpstr>Schoolwide Waiver Process</vt:lpstr>
      <vt:lpstr>Title I Waivers in GMS</vt:lpstr>
      <vt:lpstr>Title IV Waiver Process</vt:lpstr>
      <vt:lpstr>Title IV Waiver</vt:lpstr>
      <vt:lpstr>Title IV Waiver Example</vt:lpstr>
      <vt:lpstr>Resources</vt:lpstr>
      <vt:lpstr>Who to Contact</vt:lpstr>
      <vt:lpstr>Questions?</vt:lpstr>
    </vt:vector>
  </TitlesOfParts>
  <Company>Vermont Agency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CFP Spending - April 2021</dc:title>
  <dc:creator>Vermont Agency of Education</dc:creator>
  <cp:lastModifiedBy>Graves, Amber</cp:lastModifiedBy>
  <cp:revision>83</cp:revision>
  <cp:lastPrinted>2016-09-12T19:36:10Z</cp:lastPrinted>
  <dcterms:created xsi:type="dcterms:W3CDTF">2016-07-25T13:30:01Z</dcterms:created>
  <dcterms:modified xsi:type="dcterms:W3CDTF">2021-04-12T16:09:03Z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0x0101003463AECB4DD66741BAFAF5EC074B631B</vt:lpwstr>
  </property>
</Properties>
</file>