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4"/>
  </p:sldMasterIdLst>
  <p:notesMasterIdLst>
    <p:notesMasterId r:id="rId28"/>
  </p:notesMasterIdLst>
  <p:handoutMasterIdLst>
    <p:handoutMasterId r:id="rId29"/>
  </p:handoutMasterIdLst>
  <p:sldIdLst>
    <p:sldId id="256" r:id="rId5"/>
    <p:sldId id="277" r:id="rId6"/>
    <p:sldId id="278" r:id="rId7"/>
    <p:sldId id="276" r:id="rId8"/>
    <p:sldId id="262" r:id="rId9"/>
    <p:sldId id="261" r:id="rId10"/>
    <p:sldId id="264" r:id="rId11"/>
    <p:sldId id="259" r:id="rId12"/>
    <p:sldId id="279" r:id="rId13"/>
    <p:sldId id="280" r:id="rId14"/>
    <p:sldId id="257" r:id="rId15"/>
    <p:sldId id="260" r:id="rId16"/>
    <p:sldId id="273" r:id="rId17"/>
    <p:sldId id="269" r:id="rId18"/>
    <p:sldId id="270" r:id="rId19"/>
    <p:sldId id="263" r:id="rId20"/>
    <p:sldId id="274" r:id="rId21"/>
    <p:sldId id="271" r:id="rId22"/>
    <p:sldId id="258" r:id="rId23"/>
    <p:sldId id="272" r:id="rId24"/>
    <p:sldId id="265" r:id="rId25"/>
    <p:sldId id="267" r:id="rId26"/>
    <p:sldId id="266" r:id="rId27"/>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97" autoAdjust="0"/>
    <p:restoredTop sz="75696" autoAdjust="0"/>
  </p:normalViewPr>
  <p:slideViewPr>
    <p:cSldViewPr>
      <p:cViewPr varScale="1">
        <p:scale>
          <a:sx n="57" d="100"/>
          <a:sy n="57" d="100"/>
        </p:scale>
        <p:origin x="72" y="210"/>
      </p:cViewPr>
      <p:guideLst/>
    </p:cSldViewPr>
  </p:slideViewPr>
  <p:notesTextViewPr>
    <p:cViewPr>
      <p:scale>
        <a:sx n="1" d="1"/>
        <a:sy n="1" d="1"/>
      </p:scale>
      <p:origin x="0" y="0"/>
    </p:cViewPr>
  </p:notesTextViewPr>
  <p:notesViewPr>
    <p:cSldViewPr>
      <p:cViewPr varScale="1">
        <p:scale>
          <a:sx n="82" d="100"/>
          <a:sy n="82" d="100"/>
        </p:scale>
        <p:origin x="20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4E43BAD2-912A-4852-AA21-1A049AD7ECE2}" type="datetimeFigureOut">
              <a:rPr lang="en-US" smtClean="0"/>
              <a:t>4/15/2020</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811791F8-FF65-4855-B77D-9162C3A1E42D}" type="slidenum">
              <a:rPr lang="en-US" smtClean="0"/>
              <a:t>‹#›</a:t>
            </a:fld>
            <a:endParaRPr lang="en-US" dirty="0"/>
          </a:p>
        </p:txBody>
      </p:sp>
    </p:spTree>
    <p:extLst>
      <p:ext uri="{BB962C8B-B14F-4D97-AF65-F5344CB8AC3E}">
        <p14:creationId xmlns:p14="http://schemas.microsoft.com/office/powerpoint/2010/main" val="1992993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4/15/2020</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pPr lvl="0"/>
            <a:endParaRPr lang="en-US" noProof="0"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wrap="square" lIns="92492" tIns="46246" rIns="92492" bIns="46246"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dirty="0"/>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a:t>
            </a:fld>
            <a:endParaRPr lang="en-US" altLang="en-US" dirty="0"/>
          </a:p>
        </p:txBody>
      </p:sp>
    </p:spTree>
    <p:extLst>
      <p:ext uri="{BB962C8B-B14F-4D97-AF65-F5344CB8AC3E}">
        <p14:creationId xmlns:p14="http://schemas.microsoft.com/office/powerpoint/2010/main" val="3363164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Developed with and agreed on with – means parents and family members are collaborative stakeholders in this process </a:t>
            </a:r>
          </a:p>
          <a:p>
            <a:r>
              <a:rPr lang="en-US" dirty="0"/>
              <a:t>All parents and family members of participating students must be invited and encouraged to participate (schoolwide vs. TA)</a:t>
            </a:r>
          </a:p>
          <a:p>
            <a:endParaRPr lang="en-US" dirty="0"/>
          </a:p>
          <a:p>
            <a:r>
              <a:rPr lang="en-US" dirty="0"/>
              <a:t>Distributed to – how are you ensuring that </a:t>
            </a:r>
            <a:r>
              <a:rPr lang="en-US" u="sng" dirty="0"/>
              <a:t>all</a:t>
            </a:r>
            <a:r>
              <a:rPr lang="en-US" dirty="0"/>
              <a:t> parents and family members have access to this policy? (for example, consider how many families have consistent, reliable access to the internet?)</a:t>
            </a:r>
          </a:p>
          <a:p>
            <a:endParaRPr lang="en-US" dirty="0"/>
          </a:p>
          <a:p>
            <a:r>
              <a:rPr lang="en-US" dirty="0"/>
              <a:t>LEA policy must be evaluated annually for content and effectiveness in improving the academic quality of Title I schools and must identify: </a:t>
            </a:r>
          </a:p>
          <a:p>
            <a:r>
              <a:rPr lang="en-US" dirty="0"/>
              <a:t>-barriers to greater participation by parents</a:t>
            </a:r>
          </a:p>
          <a:p>
            <a:r>
              <a:rPr lang="en-US" dirty="0"/>
              <a:t>-the needs of parents and family members to assist with the learning of their children</a:t>
            </a:r>
          </a:p>
          <a:p>
            <a:r>
              <a:rPr lang="en-US" dirty="0"/>
              <a:t>-strategies to support successful school and family interactions</a:t>
            </a:r>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12</a:t>
            </a:fld>
            <a:endParaRPr lang="en-US" altLang="en-US" dirty="0"/>
          </a:p>
        </p:txBody>
      </p:sp>
    </p:spTree>
    <p:extLst>
      <p:ext uri="{BB962C8B-B14F-4D97-AF65-F5344CB8AC3E}">
        <p14:creationId xmlns:p14="http://schemas.microsoft.com/office/powerpoint/2010/main" val="2550893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The role of the LEA is to support schools in fostering relationships with parents and family members. The LEA Policy should include: </a:t>
            </a:r>
          </a:p>
          <a:p>
            <a:pPr lvl="0"/>
            <a:r>
              <a:rPr lang="en-US" dirty="0"/>
              <a:t>-how the LEA will build educators’ capacity for PFE and providing resources to schools and the community</a:t>
            </a:r>
          </a:p>
          <a:p>
            <a:pPr lvl="0"/>
            <a:r>
              <a:rPr lang="en-US" dirty="0"/>
              <a:t>-the LEA’s goals and expectations for developing and maintaining meaningful parent and family engagement </a:t>
            </a:r>
          </a:p>
          <a:p>
            <a:pPr lvl="0"/>
            <a:r>
              <a:rPr lang="en-US" dirty="0"/>
              <a:t>-how the LEA will support its schools in this. </a:t>
            </a:r>
          </a:p>
          <a:p>
            <a:pPr lvl="0"/>
            <a:r>
              <a:rPr lang="en-US" dirty="0"/>
              <a:t>The LEA must involve parents and family members in both developing and evaluating the policy yearly</a:t>
            </a:r>
          </a:p>
          <a:p>
            <a:endParaRPr lang="en-US" dirty="0"/>
          </a:p>
          <a:p>
            <a:r>
              <a:rPr lang="en-US" dirty="0"/>
              <a:t>*LEA Policy Checklist, Documentation, Template</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No requirement for formatting of policy, aside from accessibility requirements</a:t>
            </a:r>
          </a:p>
          <a:p>
            <a:endParaRPr lang="en-US" dirty="0"/>
          </a:p>
          <a:p>
            <a:r>
              <a:rPr lang="en-US" dirty="0"/>
              <a:t>Documentation: how were parents involved in the policy? </a:t>
            </a:r>
          </a:p>
          <a:p>
            <a:r>
              <a:rPr lang="en-US" dirty="0"/>
              <a:t>-sign in sheets</a:t>
            </a:r>
          </a:p>
          <a:p>
            <a:r>
              <a:rPr lang="en-US" dirty="0"/>
              <a:t>-agendas</a:t>
            </a:r>
          </a:p>
          <a:p>
            <a:r>
              <a:rPr lang="en-US" dirty="0"/>
              <a:t>-meeting minutes</a:t>
            </a:r>
          </a:p>
          <a:p>
            <a:endParaRPr lang="en-US" dirty="0"/>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13</a:t>
            </a:fld>
            <a:endParaRPr lang="en-US" altLang="en-US" dirty="0"/>
          </a:p>
        </p:txBody>
      </p:sp>
    </p:spTree>
    <p:extLst>
      <p:ext uri="{BB962C8B-B14F-4D97-AF65-F5344CB8AC3E}">
        <p14:creationId xmlns:p14="http://schemas.microsoft.com/office/powerpoint/2010/main" val="2512326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I meeting: “to which all parents of participating children must be invited and encouraged to attend” - Must allow for the involvement of parents, and provide flexible meeting times, including in the morning and evening</a:t>
            </a:r>
          </a:p>
          <a:p>
            <a:endParaRPr lang="en-US" dirty="0"/>
          </a:p>
          <a:p>
            <a:r>
              <a:rPr lang="en-US" dirty="0"/>
              <a:t>-can also provide childcare, transportation, home visits, and other services as it relates to parental involvement (childcare, transportation, etc. are allowable uses of the set-aside, per the Allowable Uses doc)</a:t>
            </a:r>
          </a:p>
          <a:p>
            <a:endParaRPr lang="en-US" dirty="0"/>
          </a:p>
          <a:p>
            <a:r>
              <a:rPr lang="en-US" dirty="0"/>
              <a:t>*School Policy Checklist, Documentation, Template</a:t>
            </a:r>
          </a:p>
          <a:p>
            <a:r>
              <a:rPr lang="en-US" dirty="0"/>
              <a:t>No requirement for format of policy, aside from accessibility requirements, only content and involvement of parents and family members</a:t>
            </a:r>
          </a:p>
          <a:p>
            <a:endParaRPr lang="en-US" dirty="0"/>
          </a:p>
          <a:p>
            <a:r>
              <a:rPr lang="en-US" dirty="0"/>
              <a:t>Documentation: how were parents involved in the policy? </a:t>
            </a:r>
          </a:p>
          <a:p>
            <a:r>
              <a:rPr lang="en-US" dirty="0"/>
              <a:t>-sign in sheets</a:t>
            </a:r>
          </a:p>
          <a:p>
            <a:r>
              <a:rPr lang="en-US" dirty="0"/>
              <a:t>-agendas</a:t>
            </a:r>
          </a:p>
          <a:p>
            <a:r>
              <a:rPr lang="en-US" dirty="0"/>
              <a:t>-meeting minutes</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14</a:t>
            </a:fld>
            <a:endParaRPr lang="en-US" altLang="en-US" dirty="0"/>
          </a:p>
        </p:txBody>
      </p:sp>
    </p:spTree>
    <p:extLst>
      <p:ext uri="{BB962C8B-B14F-4D97-AF65-F5344CB8AC3E}">
        <p14:creationId xmlns:p14="http://schemas.microsoft.com/office/powerpoint/2010/main" val="4517697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 LEA and School policies must include a description of how the LEA/school will ‘build capacity”</a:t>
            </a:r>
          </a:p>
          <a:p>
            <a:endParaRPr lang="en-US" dirty="0"/>
          </a:p>
          <a:p>
            <a:r>
              <a:rPr lang="en-US" dirty="0"/>
              <a:t>-How to ensure effective parent involvement and support a partnership among the school, parents, and the community to improve academic achievement</a:t>
            </a:r>
          </a:p>
          <a:p>
            <a:endParaRPr lang="en-US" dirty="0"/>
          </a:p>
          <a:p>
            <a:r>
              <a:rPr lang="en-US" dirty="0"/>
              <a:t>At the LEA level, primarily how the LEA will support the schools in building capacity</a:t>
            </a:r>
          </a:p>
          <a:p>
            <a:r>
              <a:rPr lang="en-US" dirty="0"/>
              <a:t>At the school level, how the school will provide opportunities for parents and family members</a:t>
            </a:r>
          </a:p>
          <a:p>
            <a:endParaRPr lang="en-US" dirty="0"/>
          </a:p>
          <a:p>
            <a:r>
              <a:rPr lang="en-US" dirty="0"/>
              <a:t>Again, ESSA states that LEAs and schools must “describe the means for carrying out the requirements” – </a:t>
            </a:r>
            <a:r>
              <a:rPr lang="en-US" u="sng" dirty="0"/>
              <a:t>how</a:t>
            </a:r>
            <a:r>
              <a:rPr lang="en-US" dirty="0"/>
              <a:t> will LEAs and schools build capacity for PFE in these areas?</a:t>
            </a:r>
          </a:p>
          <a:p>
            <a:endParaRPr lang="en-US" dirty="0"/>
          </a:p>
          <a:p>
            <a:r>
              <a:rPr lang="en-US" dirty="0"/>
              <a:t>Another 8 ways of building capacity listed in ESSA, but they are optional (LEAs or schools “may” choose to outline how they will do these things) and include paying for childcare, transportation, etc.</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15</a:t>
            </a:fld>
            <a:endParaRPr lang="en-US" altLang="en-US" dirty="0"/>
          </a:p>
        </p:txBody>
      </p:sp>
    </p:spTree>
    <p:extLst>
      <p:ext uri="{BB962C8B-B14F-4D97-AF65-F5344CB8AC3E}">
        <p14:creationId xmlns:p14="http://schemas.microsoft.com/office/powerpoint/2010/main" val="1523035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School-Parent Compacts are found under the section “Shared Responsibility for High Student Academic Achievement” – goal is to foster a partnership between educators, parents, and students in academic achievement, with a focus on the responsibility held by all parties</a:t>
            </a:r>
          </a:p>
          <a:p>
            <a:pPr lvl="0"/>
            <a:r>
              <a:rPr lang="en-US" dirty="0"/>
              <a:t>All 3 (educators, parents, and students) should be active participants, as appropriate, in creating the compact (age and development limitations)</a:t>
            </a:r>
          </a:p>
          <a:p>
            <a:pPr lvl="0"/>
            <a:r>
              <a:rPr lang="en-US" dirty="0"/>
              <a:t>Opportunity for schools to be creative, innovative, and engaging </a:t>
            </a:r>
          </a:p>
          <a:p>
            <a:pPr lvl="0"/>
            <a:r>
              <a:rPr lang="en-US" dirty="0"/>
              <a:t>This is not a policy, and should be accessible for parents, family members, and students – some schools do brochures, letters to parents, etc. </a:t>
            </a:r>
          </a:p>
          <a:p>
            <a:pPr lvl="0"/>
            <a:r>
              <a:rPr lang="en-US" dirty="0"/>
              <a:t>-Sometime broken down by grade, sometimes by subject</a:t>
            </a:r>
          </a:p>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16</a:t>
            </a:fld>
            <a:endParaRPr lang="en-US" altLang="en-US" dirty="0"/>
          </a:p>
        </p:txBody>
      </p:sp>
    </p:spTree>
    <p:extLst>
      <p:ext uri="{BB962C8B-B14F-4D97-AF65-F5344CB8AC3E}">
        <p14:creationId xmlns:p14="http://schemas.microsoft.com/office/powerpoint/2010/main" val="428165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School responsibility: </a:t>
            </a:r>
            <a:r>
              <a:rPr lang="en-US" sz="1200" dirty="0"/>
              <a:t>Provide high-quality curriculum and instruction in a supportive and effective learning environment that enables students to meet State academic standards</a:t>
            </a:r>
          </a:p>
          <a:p>
            <a:endParaRPr 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Parents/family: </a:t>
            </a:r>
            <a:r>
              <a:rPr lang="en-US" sz="1200" dirty="0"/>
              <a:t>Support their child’s learning, volunteer in their child’s classroom, participate in decisions relating to their child’s education and positive use of extra-curricular time</a:t>
            </a:r>
          </a:p>
          <a:p>
            <a:endParaRPr 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Students: </a:t>
            </a:r>
            <a:r>
              <a:rPr lang="en-US" sz="1200" dirty="0"/>
              <a:t>Shared responsibility for their own improved academic achievement</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17</a:t>
            </a:fld>
            <a:endParaRPr lang="en-US" altLang="en-US" dirty="0"/>
          </a:p>
        </p:txBody>
      </p:sp>
    </p:spTree>
    <p:extLst>
      <p:ext uri="{BB962C8B-B14F-4D97-AF65-F5344CB8AC3E}">
        <p14:creationId xmlns:p14="http://schemas.microsoft.com/office/powerpoint/2010/main" val="1581145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No requirement for when the meeting must be, but best practice is to hold this meeting in the fall so parents understand how the Title I program may impact their child throughout the year. Schools may also choose to hold a second meeting in the spring to evaluate the program </a:t>
            </a:r>
          </a:p>
          <a:p>
            <a:pPr lvl="0"/>
            <a:endParaRPr lang="en-US" dirty="0"/>
          </a:p>
          <a:p>
            <a:pPr lvl="0"/>
            <a:r>
              <a:rPr lang="en-US" dirty="0"/>
              <a:t>SWP vs TA program: who should be invited and encouraged to attend?</a:t>
            </a:r>
          </a:p>
          <a:p>
            <a:pPr lvl="0"/>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19</a:t>
            </a:fld>
            <a:endParaRPr lang="en-US" altLang="en-US" dirty="0"/>
          </a:p>
        </p:txBody>
      </p:sp>
    </p:spTree>
    <p:extLst>
      <p:ext uri="{BB962C8B-B14F-4D97-AF65-F5344CB8AC3E}">
        <p14:creationId xmlns:p14="http://schemas.microsoft.com/office/powerpoint/2010/main" val="1971158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Documentation: sign in sheets, agendas, presentation PPT, handouts (for monitoring purposes)</a:t>
            </a:r>
          </a:p>
          <a:p>
            <a:endParaRPr lang="en-US" dirty="0"/>
          </a:p>
          <a:p>
            <a:r>
              <a:rPr lang="en-US" dirty="0"/>
              <a:t>T1 meetings must be advertised and held as T1 meetings…they cannot be embedded into other events. They can be held before or after another event, but again, need to be dedicated to providing the information about the T1 program at the school (a “table” at open house is not sufficient…) – Fed monitoring findings</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20</a:t>
            </a:fld>
            <a:endParaRPr lang="en-US" altLang="en-US" dirty="0"/>
          </a:p>
        </p:txBody>
      </p:sp>
    </p:spTree>
    <p:extLst>
      <p:ext uri="{BB962C8B-B14F-4D97-AF65-F5344CB8AC3E}">
        <p14:creationId xmlns:p14="http://schemas.microsoft.com/office/powerpoint/2010/main" val="41890472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parents and family members have a right to receive information about the academic achievement of their children and a right to participate in the programs, services, and activities funded by Title I</a:t>
            </a:r>
          </a:p>
          <a:p>
            <a:endParaRPr lang="en-US" dirty="0"/>
          </a:p>
          <a:p>
            <a:r>
              <a:rPr lang="en-US" dirty="0"/>
              <a:t>LEAs and schools are responsible for ensuring any information distributed is presented in a language or format all parents can understand</a:t>
            </a:r>
          </a:p>
          <a:p>
            <a:endParaRPr lang="en-US" dirty="0"/>
          </a:p>
          <a:p>
            <a:r>
              <a:rPr lang="en-US" dirty="0"/>
              <a:t>“To the extent practicable” – whenever possible LEAs and schools must provide a written translation. If not possible/practicable, LEAs and schools must provide the information orally in a language that parent or family member can understand. </a:t>
            </a:r>
          </a:p>
          <a:p>
            <a:endParaRPr lang="en-US" dirty="0"/>
          </a:p>
          <a:p>
            <a:r>
              <a:rPr lang="en-US" dirty="0"/>
              <a:t>*May need to use a combination of written and oral translations – LEAs do have some flexibility in determining what combination of translations they will use</a:t>
            </a:r>
          </a:p>
          <a:p>
            <a:endParaRPr lang="en-US" dirty="0"/>
          </a:p>
          <a:p>
            <a:r>
              <a:rPr lang="en-US" dirty="0"/>
              <a:t>The key is, if you communicated information to a parent who is English proficient, you must also provide it to a parent of limited English proficiency in a language they understand. Same is true of a family without/with disabilities. </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21</a:t>
            </a:fld>
            <a:endParaRPr lang="en-US" altLang="en-US" dirty="0"/>
          </a:p>
        </p:txBody>
      </p:sp>
    </p:spTree>
    <p:extLst>
      <p:ext uri="{BB962C8B-B14F-4D97-AF65-F5344CB8AC3E}">
        <p14:creationId xmlns:p14="http://schemas.microsoft.com/office/powerpoint/2010/main" val="1415633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a:t>
            </a:fld>
            <a:endParaRPr lang="en-US" altLang="en-US" dirty="0"/>
          </a:p>
        </p:txBody>
      </p:sp>
    </p:spTree>
    <p:extLst>
      <p:ext uri="{BB962C8B-B14F-4D97-AF65-F5344CB8AC3E}">
        <p14:creationId xmlns:p14="http://schemas.microsoft.com/office/powerpoint/2010/main" val="151078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Brief overview of some of the research around why a strong PFE program is so important – provide some context for why this is so important </a:t>
            </a:r>
          </a:p>
          <a:p>
            <a:r>
              <a:rPr lang="en-US" dirty="0"/>
              <a:t>Brief overview of the PFE section in ESSA</a:t>
            </a:r>
          </a:p>
          <a:p>
            <a:r>
              <a:rPr lang="en-US" dirty="0"/>
              <a:t>Set aside and allowable uses</a:t>
            </a:r>
          </a:p>
          <a:p>
            <a:r>
              <a:rPr lang="en-US" dirty="0"/>
              <a:t>PFE Toolkit: deeper dive into the requirements, and tools created to support LEAs in compliance</a:t>
            </a:r>
          </a:p>
          <a:p>
            <a:endParaRPr lang="en-US" dirty="0"/>
          </a:p>
          <a:p>
            <a:r>
              <a:rPr lang="en-US" dirty="0"/>
              <a:t>The purpose of the presentation is for attendees to come away with a better understanding of the requirements in ESSA and some tools and resources to support LEAs in meeting compliance</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4</a:t>
            </a:fld>
            <a:endParaRPr lang="en-US" altLang="en-US" dirty="0"/>
          </a:p>
        </p:txBody>
      </p:sp>
    </p:spTree>
    <p:extLst>
      <p:ext uri="{BB962C8B-B14F-4D97-AF65-F5344CB8AC3E}">
        <p14:creationId xmlns:p14="http://schemas.microsoft.com/office/powerpoint/2010/main" val="3821605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Importance of working toward a strong parent and family engagement, that includes parents, families, schools, and communities in order to support learning and improve schools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-Studies shows that student academic success increases with parent engagement in their education, regardless of income or background</a:t>
            </a:r>
          </a:p>
          <a:p>
            <a:r>
              <a:rPr lang="en-US" sz="1200" kern="1200" dirty="0">
                <a:solidFill>
                  <a:schemeClr val="tx1"/>
                </a:solidFill>
                <a:effectLst/>
                <a:latin typeface="+mn-lt"/>
                <a:ea typeface="+mn-ea"/>
                <a:cs typeface="+mn-cs"/>
              </a:rPr>
              <a:t>-Research also shows that when special efforts to engage families, such as teacher outreach and parent workshops, are made, there is increased academic achievement</a:t>
            </a:r>
          </a:p>
          <a:p>
            <a:r>
              <a:rPr lang="en-US" sz="1200" kern="1200" dirty="0">
                <a:solidFill>
                  <a:schemeClr val="tx1"/>
                </a:solidFill>
                <a:effectLst/>
                <a:latin typeface="+mn-lt"/>
                <a:ea typeface="+mn-ea"/>
                <a:cs typeface="+mn-cs"/>
              </a:rPr>
              <a:t>-The three most promising practices of effective parent engagement are:</a:t>
            </a:r>
          </a:p>
          <a:p>
            <a:r>
              <a:rPr lang="en-US" sz="1200" kern="1200" dirty="0">
                <a:solidFill>
                  <a:schemeClr val="tx1"/>
                </a:solidFill>
                <a:effectLst/>
                <a:latin typeface="+mn-lt"/>
                <a:ea typeface="+mn-ea"/>
                <a:cs typeface="+mn-cs"/>
              </a:rPr>
              <a:t>	-building collaborative partnerships among educators and parents</a:t>
            </a:r>
          </a:p>
          <a:p>
            <a:r>
              <a:rPr lang="en-US" sz="1200" kern="1200" dirty="0">
                <a:solidFill>
                  <a:schemeClr val="tx1"/>
                </a:solidFill>
                <a:effectLst/>
                <a:latin typeface="+mn-lt"/>
                <a:ea typeface="+mn-ea"/>
                <a:cs typeface="+mn-cs"/>
              </a:rPr>
              <a:t>	-recognizing and respecting families’ strengths and needs</a:t>
            </a:r>
          </a:p>
          <a:p>
            <a:r>
              <a:rPr lang="en-US" sz="1200" kern="1200" dirty="0">
                <a:solidFill>
                  <a:schemeClr val="tx1"/>
                </a:solidFill>
                <a:effectLst/>
                <a:latin typeface="+mn-lt"/>
                <a:ea typeface="+mn-ea"/>
                <a:cs typeface="+mn-cs"/>
              </a:rPr>
              <a:t>	-developing a sense of shared responsibility for education</a:t>
            </a:r>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5</a:t>
            </a:fld>
            <a:endParaRPr lang="en-US" altLang="en-US" dirty="0"/>
          </a:p>
        </p:txBody>
      </p:sp>
    </p:spTree>
    <p:extLst>
      <p:ext uri="{BB962C8B-B14F-4D97-AF65-F5344CB8AC3E}">
        <p14:creationId xmlns:p14="http://schemas.microsoft.com/office/powerpoint/2010/main" val="3161693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PFE requires a systemic change to include all adults responsible for raising and caring for a student. The statute outlines how these adults should be integral not only in the typical ways (parent teacher conferences, report cards, etc.), but also in the planning and development of programs that will impact their children’s education. </a:t>
            </a:r>
          </a:p>
          <a:p>
            <a:endParaRPr lang="en-US"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-Importance of recognizing that what a child experiences outside of the school day is equally important to what they are taught during the school day. </a:t>
            </a:r>
          </a:p>
          <a:p>
            <a:endParaRPr lang="en-US" dirty="0"/>
          </a:p>
          <a:p>
            <a:r>
              <a:rPr lang="en-US" dirty="0"/>
              <a:t>-Broadened definition to include all family members who play a role in a child’s development and learning</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-Moving away from random acts of parent involvement to emphasis on true engagement – ongoing, sustained connections with parents and family members</a:t>
            </a:r>
          </a:p>
          <a:p>
            <a:r>
              <a:rPr lang="en-US" dirty="0"/>
              <a:t>-Research shows that academic achievement increases when parents are viewed as true partners in their child’s education and are able to participate in meaningful communication with their child’s educators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-Parents bring a wealth of knowledge about their own children – creating a partnership based on mutual respect for each other’s roles and strengths </a:t>
            </a:r>
          </a:p>
          <a:p>
            <a:r>
              <a:rPr lang="en-US" dirty="0"/>
              <a:t>-Building a partnership based on a shared responsibility for students’ academic success</a:t>
            </a:r>
          </a:p>
          <a:p>
            <a:r>
              <a:rPr lang="en-US" dirty="0"/>
              <a:t>-Integrating PFE opportunities with other programs (Head Start, public preschool, kindergarten readiness programs, other community organizations, etc.) – braiding of funds to create a strong and effective program</a:t>
            </a:r>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6</a:t>
            </a:fld>
            <a:endParaRPr lang="en-US" altLang="en-US" dirty="0"/>
          </a:p>
        </p:txBody>
      </p:sp>
    </p:spTree>
    <p:extLst>
      <p:ext uri="{BB962C8B-B14F-4D97-AF65-F5344CB8AC3E}">
        <p14:creationId xmlns:p14="http://schemas.microsoft.com/office/powerpoint/2010/main" val="3446445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The LEA may receive Title I funds only if the LEA conducts outreach to all parents and family members and implements programs, activities, and procedures for the involvement of parents and family members in Title I programs – in other words, if you receive Title I funds, you should be actively engaging parents and family members of participating children </a:t>
            </a:r>
          </a:p>
          <a:p>
            <a:pPr lvl="0"/>
            <a:endParaRPr lang="en-US" dirty="0"/>
          </a:p>
          <a:p>
            <a:pPr lvl="0"/>
            <a:r>
              <a:rPr lang="en-US" dirty="0"/>
              <a:t>This slide shows the “written” requirements, but does not include the face-to-face opportunities that may be required as part of that stakeholder engagement. </a:t>
            </a:r>
          </a:p>
          <a:p>
            <a:pPr lvl="0"/>
            <a:endParaRPr lang="en-US" dirty="0"/>
          </a:p>
          <a:p>
            <a:r>
              <a:rPr lang="en-US" dirty="0"/>
              <a:t>-Leadership must drive the change and provide support to build capacity for schools and educators</a:t>
            </a:r>
          </a:p>
          <a:p>
            <a:r>
              <a:rPr lang="en-US" dirty="0"/>
              <a:t>-Schools building capacity for parent outreach and developing partnerships</a:t>
            </a:r>
          </a:p>
          <a:p>
            <a:pPr lvl="0"/>
            <a:endParaRPr lang="en-US" dirty="0"/>
          </a:p>
          <a:p>
            <a:pPr lvl="0"/>
            <a:endParaRPr lang="en-US" dirty="0"/>
          </a:p>
          <a:p>
            <a:pPr lvl="0"/>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7</a:t>
            </a:fld>
            <a:endParaRPr lang="en-US" altLang="en-US" dirty="0"/>
          </a:p>
        </p:txBody>
      </p:sp>
    </p:spTree>
    <p:extLst>
      <p:ext uri="{BB962C8B-B14F-4D97-AF65-F5344CB8AC3E}">
        <p14:creationId xmlns:p14="http://schemas.microsoft.com/office/powerpoint/2010/main" val="4122048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Required PFE set aside amount is a minimum – at least 1% of the allocation, with at least 90% at the schools (can put all of the set aside at the schools if desired)</a:t>
            </a:r>
          </a:p>
          <a:p>
            <a:r>
              <a:rPr lang="en-US" sz="1200" kern="1200" dirty="0">
                <a:solidFill>
                  <a:schemeClr val="tx1"/>
                </a:solidFill>
                <a:effectLst/>
                <a:latin typeface="+mn-lt"/>
                <a:ea typeface="+mn-ea"/>
                <a:cs typeface="+mn-cs"/>
              </a:rPr>
              <a:t>-If you have a set aside amount, you should also have an investment written for PFE</a:t>
            </a:r>
          </a:p>
          <a:p>
            <a:endParaRPr lang="en-US" sz="1200"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Do you still have to carry out PFE activities and meet all PFE requirements even if you do not have a required set aside? YES!</a:t>
            </a:r>
          </a:p>
          <a:p>
            <a:r>
              <a:rPr lang="en-US" sz="1200" kern="1200" dirty="0">
                <a:solidFill>
                  <a:schemeClr val="tx1"/>
                </a:solidFill>
                <a:effectLst/>
                <a:latin typeface="+mn-lt"/>
                <a:ea typeface="+mn-ea"/>
                <a:cs typeface="+mn-cs"/>
              </a:rPr>
              <a:t>-LEAs that are not required to do a PFE set aside are still highly encouraged to set aside funds for PFE activities</a:t>
            </a:r>
          </a:p>
          <a:p>
            <a:endParaRPr lang="en-US" sz="1200"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Notes to keep in mind: Any time PFE investments are increased throughout the year, please also increase the amount of the PFE set aside.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Who needs to be involved in conversations about how these funds are used for parent involvement activities? Parents and family members!</a:t>
            </a:r>
          </a:p>
          <a:p>
            <a:r>
              <a:rPr lang="en-US" sz="1200" kern="1200" dirty="0">
                <a:solidFill>
                  <a:schemeClr val="tx1"/>
                </a:solidFill>
                <a:effectLst/>
                <a:latin typeface="+mn-lt"/>
                <a:ea typeface="+mn-ea"/>
                <a:cs typeface="+mn-cs"/>
              </a:rPr>
              <a:t>It is up to the LEA and schools, with input from parents and family members, to decide how these funds should be distributed and used. </a:t>
            </a:r>
          </a:p>
          <a:p>
            <a:endParaRPr lang="en-US" sz="1200" kern="1200" dirty="0">
              <a:solidFill>
                <a:schemeClr val="tx1"/>
              </a:solidFill>
              <a:effectLst/>
              <a:latin typeface="+mn-lt"/>
              <a:ea typeface="+mn-ea"/>
              <a:cs typeface="+mn-cs"/>
            </a:endParaRPr>
          </a:p>
          <a:p>
            <a:pPr lvl="0"/>
            <a:r>
              <a:rPr lang="en-US" dirty="0"/>
              <a:t>Equitable services: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Independent schools are entitled to receive equitable services for parent and family engagement activities. The funds available to provide these services must be proportionate to the number of private school children from low-income families residing in the public-school attendance area. Only parents and family members of Title I students may receive the benefits of the equitable services funds. </a:t>
            </a:r>
          </a:p>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8</a:t>
            </a:fld>
            <a:endParaRPr lang="en-US" altLang="en-US" dirty="0"/>
          </a:p>
        </p:txBody>
      </p:sp>
    </p:spTree>
    <p:extLst>
      <p:ext uri="{BB962C8B-B14F-4D97-AF65-F5344CB8AC3E}">
        <p14:creationId xmlns:p14="http://schemas.microsoft.com/office/powerpoint/2010/main" val="1652207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Parent &amp; Family Liaison: works to coordinate communication between schools/district and parents, empowers parents to become active partners in children’s education, develops and implements PFE programs and activities </a:t>
            </a:r>
          </a:p>
          <a:p>
            <a:endParaRPr lang="en-US" dirty="0"/>
          </a:p>
          <a:p>
            <a:r>
              <a:rPr lang="en-US" dirty="0"/>
              <a:t>Professional development: joint training for educators, principals, parents and family members in how to reach out to, communicate with, and work with parents as equal partners</a:t>
            </a:r>
          </a:p>
          <a:p>
            <a:endParaRPr lang="en-US" dirty="0"/>
          </a:p>
          <a:p>
            <a:r>
              <a:rPr lang="en-US" dirty="0"/>
              <a:t>Policy development: invitations, mailings, transportation costs, childcare, light refreshments – removal of barriers to participation in these activities</a:t>
            </a:r>
          </a:p>
          <a:p>
            <a:endParaRPr lang="en-US" dirty="0"/>
          </a:p>
          <a:p>
            <a:r>
              <a:rPr lang="en-US" dirty="0"/>
              <a:t>Parent outreach and education: materials and trainings that enable parents to work with their children to improve academic achievement, understand the State’s academic standards and assessments, and other costs related to meaningful, two-way communication regarding children’s achievement</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9</a:t>
            </a:fld>
            <a:endParaRPr lang="en-US" altLang="en-US" dirty="0"/>
          </a:p>
        </p:txBody>
      </p:sp>
    </p:spTree>
    <p:extLst>
      <p:ext uri="{BB962C8B-B14F-4D97-AF65-F5344CB8AC3E}">
        <p14:creationId xmlns:p14="http://schemas.microsoft.com/office/powerpoint/2010/main" val="2803274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BDE9E-A812-4663-9CB3-8F1B9102178D}" type="slidenum">
              <a:rPr lang="en-US" altLang="en-US" smtClean="0"/>
              <a:pPr/>
              <a:t>11</a:t>
            </a:fld>
            <a:endParaRPr lang="en-US" altLang="en-US" dirty="0"/>
          </a:p>
        </p:txBody>
      </p:sp>
    </p:spTree>
    <p:extLst>
      <p:ext uri="{BB962C8B-B14F-4D97-AF65-F5344CB8AC3E}">
        <p14:creationId xmlns:p14="http://schemas.microsoft.com/office/powerpoint/2010/main" val="1421637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16175"/>
            <a:ext cx="81534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533400" y="1600200"/>
            <a:ext cx="81534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457200" y="1600200"/>
            <a:ext cx="82296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457200" y="1600200"/>
            <a:ext cx="40386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4648200" y="1600200"/>
            <a:ext cx="40386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4648200" y="1600200"/>
            <a:ext cx="40386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533400" y="1600200"/>
            <a:ext cx="39624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4648200" y="381000"/>
            <a:ext cx="40386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533400" y="381000"/>
            <a:ext cx="39624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981200" y="685800"/>
            <a:ext cx="5105400" cy="3886200"/>
          </a:xfrm>
        </p:spPr>
        <p:txBody>
          <a:bodyPr rtlCol="0">
            <a:normAutofit/>
          </a:bodyPr>
          <a:lstStyle/>
          <a:p>
            <a:pPr lvl="0"/>
            <a:r>
              <a:rPr lang="en-US" noProof="0" dirty="0"/>
              <a:t>Click icon to add picture</a:t>
            </a:r>
          </a:p>
        </p:txBody>
      </p:sp>
      <p:sp>
        <p:nvSpPr>
          <p:cNvPr id="7" name="Text Placeholder 6"/>
          <p:cNvSpPr>
            <a:spLocks noGrp="1"/>
          </p:cNvSpPr>
          <p:nvPr>
            <p:ph type="body" sz="quarter" idx="11"/>
          </p:nvPr>
        </p:nvSpPr>
        <p:spPr>
          <a:xfrm>
            <a:off x="1981200" y="4648200"/>
            <a:ext cx="51054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457200" y="6172200"/>
            <a:ext cx="82296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pic>
        <p:nvPicPr>
          <p:cNvPr id="1029" name="Picture 9" descr="AOEd MOM Hor 2C.jp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7010400" y="6248400"/>
            <a:ext cx="15906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609600" y="6491288"/>
            <a:ext cx="62484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ctschoolparentcompact.org/about/"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p:txBody>
          <a:bodyPr/>
          <a:lstStyle/>
          <a:p>
            <a:r>
              <a:rPr lang="en-US" altLang="en-US" dirty="0"/>
              <a:t>Title I Part A</a:t>
            </a:r>
            <a:br>
              <a:rPr lang="en-US" altLang="en-US" dirty="0"/>
            </a:br>
            <a:r>
              <a:rPr lang="en-US" altLang="en-US" dirty="0"/>
              <a:t>Parent and Family Engagement</a:t>
            </a:r>
          </a:p>
        </p:txBody>
      </p:sp>
      <p:sp>
        <p:nvSpPr>
          <p:cNvPr id="3" name="Subtitle 2"/>
          <p:cNvSpPr>
            <a:spLocks noGrp="1"/>
          </p:cNvSpPr>
          <p:nvPr>
            <p:ph type="subTitle" idx="1"/>
          </p:nvPr>
        </p:nvSpPr>
        <p:spPr/>
        <p:txBody>
          <a:bodyPr rtlCol="0">
            <a:normAutofit/>
          </a:bodyPr>
          <a:lstStyle/>
          <a:p>
            <a:pPr fontAlgn="auto">
              <a:spcAft>
                <a:spcPts val="0"/>
              </a:spcAft>
              <a:defRPr/>
            </a:pPr>
            <a:r>
              <a:rPr lang="en-US" dirty="0">
                <a:solidFill>
                  <a:schemeClr val="tx1"/>
                </a:solidFill>
              </a:rPr>
              <a:t>April 15, 2020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B0304-4EF8-43E3-BECA-5B3CE98C3C0C}"/>
              </a:ext>
            </a:extLst>
          </p:cNvPr>
          <p:cNvSpPr>
            <a:spLocks noGrp="1"/>
          </p:cNvSpPr>
          <p:nvPr>
            <p:ph type="title"/>
          </p:nvPr>
        </p:nvSpPr>
        <p:spPr/>
        <p:txBody>
          <a:bodyPr/>
          <a:lstStyle/>
          <a:p>
            <a:r>
              <a:rPr lang="en-US" dirty="0"/>
              <a:t>Not allowable</a:t>
            </a:r>
          </a:p>
        </p:txBody>
      </p:sp>
      <p:sp>
        <p:nvSpPr>
          <p:cNvPr id="3" name="Text Placeholder 2">
            <a:extLst>
              <a:ext uri="{FF2B5EF4-FFF2-40B4-BE49-F238E27FC236}">
                <a16:creationId xmlns:a16="http://schemas.microsoft.com/office/drawing/2014/main" id="{3C321392-AF36-4DA3-A11E-85133243AF46}"/>
              </a:ext>
            </a:extLst>
          </p:cNvPr>
          <p:cNvSpPr>
            <a:spLocks noGrp="1"/>
          </p:cNvSpPr>
          <p:nvPr>
            <p:ph type="body" sz="quarter" idx="10"/>
          </p:nvPr>
        </p:nvSpPr>
        <p:spPr/>
        <p:txBody>
          <a:bodyPr/>
          <a:lstStyle/>
          <a:p>
            <a:pPr lvl="0"/>
            <a:r>
              <a:rPr lang="en-US" dirty="0"/>
              <a:t>Stipends for parents or family members</a:t>
            </a:r>
          </a:p>
          <a:p>
            <a:pPr lvl="0"/>
            <a:r>
              <a:rPr lang="en-US" dirty="0"/>
              <a:t>Food/refreshments for staff </a:t>
            </a:r>
          </a:p>
          <a:p>
            <a:pPr lvl="0"/>
            <a:r>
              <a:rPr lang="en-US" dirty="0"/>
              <a:t>Alcoholic beverages</a:t>
            </a:r>
          </a:p>
          <a:p>
            <a:pPr lvl="0"/>
            <a:r>
              <a:rPr lang="en-US" dirty="0"/>
              <a:t>Materials for core instruction</a:t>
            </a:r>
          </a:p>
          <a:p>
            <a:pPr lvl="0"/>
            <a:r>
              <a:rPr lang="en-US" dirty="0"/>
              <a:t>Promotional items, door prizes, gift cards</a:t>
            </a:r>
          </a:p>
          <a:p>
            <a:pPr lvl="0"/>
            <a:r>
              <a:rPr lang="en-US" dirty="0"/>
              <a:t>Gas cards</a:t>
            </a:r>
          </a:p>
          <a:p>
            <a:r>
              <a:rPr lang="en-US" dirty="0"/>
              <a:t>Fund-raising activities</a:t>
            </a:r>
          </a:p>
        </p:txBody>
      </p:sp>
    </p:spTree>
    <p:extLst>
      <p:ext uri="{BB962C8B-B14F-4D97-AF65-F5344CB8AC3E}">
        <p14:creationId xmlns:p14="http://schemas.microsoft.com/office/powerpoint/2010/main" val="3496268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Placeholder 2"/>
          <p:cNvSpPr>
            <a:spLocks noGrp="1"/>
          </p:cNvSpPr>
          <p:nvPr>
            <p:ph type="body" sz="quarter" idx="10"/>
          </p:nvPr>
        </p:nvSpPr>
        <p:spPr/>
        <p:txBody>
          <a:bodyPr/>
          <a:lstStyle/>
          <a:p>
            <a:pPr marL="0" indent="0" algn="ctr">
              <a:buNone/>
            </a:pPr>
            <a:endParaRPr lang="en-US" altLang="en-US" dirty="0"/>
          </a:p>
          <a:p>
            <a:pPr marL="0" indent="0" algn="ctr">
              <a:buNone/>
            </a:pPr>
            <a:endParaRPr lang="en-US" altLang="en-US" dirty="0"/>
          </a:p>
          <a:p>
            <a:pPr marL="0" indent="0" algn="ctr">
              <a:buNone/>
            </a:pPr>
            <a:r>
              <a:rPr lang="en-US" altLang="en-US" dirty="0"/>
              <a:t>Title I, Part A Parent &amp; Family Engagement Toolkit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Parent &amp; Family Engagement Policies</a:t>
            </a:r>
          </a:p>
        </p:txBody>
      </p:sp>
      <p:sp>
        <p:nvSpPr>
          <p:cNvPr id="13315" name="Text Placeholder 2"/>
          <p:cNvSpPr>
            <a:spLocks noGrp="1"/>
          </p:cNvSpPr>
          <p:nvPr>
            <p:ph type="body" sz="quarter" idx="10"/>
          </p:nvPr>
        </p:nvSpPr>
        <p:spPr/>
        <p:txBody>
          <a:bodyPr/>
          <a:lstStyle/>
          <a:p>
            <a:r>
              <a:rPr lang="en-US" altLang="en-US" sz="2800" dirty="0"/>
              <a:t>LEA Policy</a:t>
            </a:r>
          </a:p>
          <a:p>
            <a:pPr lvl="1"/>
            <a:r>
              <a:rPr lang="en-US" altLang="en-US" sz="2200" dirty="0"/>
              <a:t>Jointly developed with, agreed on with, and distributed to parents and family members of participating children</a:t>
            </a:r>
          </a:p>
          <a:p>
            <a:pPr lvl="1"/>
            <a:r>
              <a:rPr lang="en-US" altLang="en-US" sz="2200" dirty="0"/>
              <a:t>Evaluated annually </a:t>
            </a:r>
          </a:p>
          <a:p>
            <a:endParaRPr lang="en-US" sz="2800" dirty="0"/>
          </a:p>
          <a:p>
            <a:r>
              <a:rPr lang="en-US" sz="2800" dirty="0"/>
              <a:t>School Policy </a:t>
            </a:r>
          </a:p>
          <a:p>
            <a:pPr lvl="1"/>
            <a:r>
              <a:rPr lang="en-US" sz="2200" dirty="0"/>
              <a:t>Jointly developed with, agreed on with, and distributed to parents and family members of participating children</a:t>
            </a:r>
          </a:p>
          <a:p>
            <a:pPr lvl="1"/>
            <a:r>
              <a:rPr lang="en-US" sz="2200" dirty="0"/>
              <a:t>Made available to the local community</a:t>
            </a:r>
          </a:p>
          <a:p>
            <a:pPr lvl="1"/>
            <a:r>
              <a:rPr lang="en-US" sz="2200" dirty="0"/>
              <a:t>Updated periodically to meet the changing needs of the parents and school</a:t>
            </a:r>
          </a:p>
          <a:p>
            <a:endParaRPr lang="en-US" altLang="en-US" dirty="0"/>
          </a:p>
        </p:txBody>
      </p:sp>
    </p:spTree>
    <p:extLst>
      <p:ext uri="{BB962C8B-B14F-4D97-AF65-F5344CB8AC3E}">
        <p14:creationId xmlns:p14="http://schemas.microsoft.com/office/powerpoint/2010/main" val="4012718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D0414-6984-40A1-A3BA-7D29C16840F7}"/>
              </a:ext>
            </a:extLst>
          </p:cNvPr>
          <p:cNvSpPr>
            <a:spLocks noGrp="1"/>
          </p:cNvSpPr>
          <p:nvPr>
            <p:ph type="title"/>
          </p:nvPr>
        </p:nvSpPr>
        <p:spPr/>
        <p:txBody>
          <a:bodyPr>
            <a:normAutofit fontScale="90000"/>
          </a:bodyPr>
          <a:lstStyle/>
          <a:p>
            <a:r>
              <a:rPr lang="en-US" dirty="0"/>
              <a:t>LEA Parent &amp; Family Engagement Policy</a:t>
            </a:r>
          </a:p>
        </p:txBody>
      </p:sp>
      <p:sp>
        <p:nvSpPr>
          <p:cNvPr id="3" name="Text Placeholder 2">
            <a:extLst>
              <a:ext uri="{FF2B5EF4-FFF2-40B4-BE49-F238E27FC236}">
                <a16:creationId xmlns:a16="http://schemas.microsoft.com/office/drawing/2014/main" id="{D8747724-82A1-4D09-B0E3-2A2FF1895A9E}"/>
              </a:ext>
            </a:extLst>
          </p:cNvPr>
          <p:cNvSpPr>
            <a:spLocks noGrp="1"/>
          </p:cNvSpPr>
          <p:nvPr>
            <p:ph type="body" sz="quarter" idx="10"/>
          </p:nvPr>
        </p:nvSpPr>
        <p:spPr/>
        <p:txBody>
          <a:bodyPr/>
          <a:lstStyle/>
          <a:p>
            <a:pPr marL="0" indent="0">
              <a:buNone/>
            </a:pPr>
            <a:r>
              <a:rPr lang="en-US" altLang="en-US" sz="2400" dirty="0"/>
              <a:t>LEA Policy must include descriptions of </a:t>
            </a:r>
            <a:r>
              <a:rPr lang="en-US" altLang="en-US" sz="2400" u="sng" dirty="0"/>
              <a:t>how</a:t>
            </a:r>
            <a:r>
              <a:rPr lang="en-US" altLang="en-US" sz="2400" dirty="0"/>
              <a:t> the LEA will:</a:t>
            </a:r>
          </a:p>
          <a:p>
            <a:pPr marL="914400" lvl="1" indent="-457200">
              <a:buFont typeface="+mj-lt"/>
              <a:buAutoNum type="arabicPeriod"/>
            </a:pPr>
            <a:r>
              <a:rPr lang="en-US" altLang="en-US" sz="2000" dirty="0"/>
              <a:t>Involve parents and family members in the Continuous Improvement Plan process </a:t>
            </a:r>
          </a:p>
          <a:p>
            <a:pPr marL="914400" lvl="1" indent="-457200">
              <a:buFont typeface="+mj-lt"/>
              <a:buAutoNum type="arabicPeriod"/>
            </a:pPr>
            <a:r>
              <a:rPr lang="en-US" altLang="en-US" sz="2000" dirty="0"/>
              <a:t>Provide coordination, TA, and support to build capacity at schools</a:t>
            </a:r>
          </a:p>
          <a:p>
            <a:pPr marL="914400" lvl="1" indent="-457200">
              <a:buFont typeface="+mj-lt"/>
              <a:buAutoNum type="arabicPeriod"/>
            </a:pPr>
            <a:r>
              <a:rPr lang="en-US" altLang="en-US" sz="2000" dirty="0"/>
              <a:t>Coordinate Title I PFE activities with other Federal, State, and local programs</a:t>
            </a:r>
          </a:p>
          <a:p>
            <a:pPr marL="914400" lvl="1" indent="-457200">
              <a:buFont typeface="+mj-lt"/>
              <a:buAutoNum type="arabicPeriod"/>
            </a:pPr>
            <a:r>
              <a:rPr lang="en-US" altLang="en-US" sz="2000" dirty="0"/>
              <a:t>Conduct an annual evaluation of how the LEA policy improves academic quality</a:t>
            </a:r>
          </a:p>
          <a:p>
            <a:pPr marL="914400" lvl="1" indent="-457200">
              <a:buFont typeface="+mj-lt"/>
              <a:buAutoNum type="arabicPeriod"/>
            </a:pPr>
            <a:r>
              <a:rPr lang="en-US" altLang="en-US" sz="2000" dirty="0"/>
              <a:t>Use the findings to design strategies for more effective parent and family involvement</a:t>
            </a:r>
          </a:p>
          <a:p>
            <a:pPr marL="914400" lvl="1" indent="-457200">
              <a:buFont typeface="+mj-lt"/>
              <a:buAutoNum type="arabicPeriod"/>
            </a:pPr>
            <a:r>
              <a:rPr lang="en-US" altLang="en-US" sz="2000" dirty="0"/>
              <a:t>Involve parents in the activities of the schools</a:t>
            </a:r>
          </a:p>
          <a:p>
            <a:endParaRPr lang="en-US" dirty="0"/>
          </a:p>
        </p:txBody>
      </p:sp>
    </p:spTree>
    <p:extLst>
      <p:ext uri="{BB962C8B-B14F-4D97-AF65-F5344CB8AC3E}">
        <p14:creationId xmlns:p14="http://schemas.microsoft.com/office/powerpoint/2010/main" val="1045552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DD296-1453-42C8-90AD-193A7F9BFF16}"/>
              </a:ext>
            </a:extLst>
          </p:cNvPr>
          <p:cNvSpPr>
            <a:spLocks noGrp="1"/>
          </p:cNvSpPr>
          <p:nvPr>
            <p:ph type="title"/>
          </p:nvPr>
        </p:nvSpPr>
        <p:spPr/>
        <p:txBody>
          <a:bodyPr>
            <a:normAutofit fontScale="90000"/>
          </a:bodyPr>
          <a:lstStyle/>
          <a:p>
            <a:r>
              <a:rPr lang="en-US" dirty="0"/>
              <a:t>School Parent &amp; Family Engagement Policy</a:t>
            </a:r>
          </a:p>
        </p:txBody>
      </p:sp>
      <p:sp>
        <p:nvSpPr>
          <p:cNvPr id="3" name="Text Placeholder 2">
            <a:extLst>
              <a:ext uri="{FF2B5EF4-FFF2-40B4-BE49-F238E27FC236}">
                <a16:creationId xmlns:a16="http://schemas.microsoft.com/office/drawing/2014/main" id="{D1BE56F8-F187-4D89-B5CF-8E6DAEA7DFEF}"/>
              </a:ext>
            </a:extLst>
          </p:cNvPr>
          <p:cNvSpPr>
            <a:spLocks noGrp="1"/>
          </p:cNvSpPr>
          <p:nvPr>
            <p:ph type="body" sz="quarter" idx="10"/>
          </p:nvPr>
        </p:nvSpPr>
        <p:spPr/>
        <p:txBody>
          <a:bodyPr/>
          <a:lstStyle/>
          <a:p>
            <a:pPr marL="0" indent="0">
              <a:buNone/>
            </a:pPr>
            <a:r>
              <a:rPr lang="en-US" sz="2400" dirty="0"/>
              <a:t>School Policy must include descriptions of </a:t>
            </a:r>
            <a:r>
              <a:rPr lang="en-US" sz="2400" u="sng" dirty="0"/>
              <a:t>how</a:t>
            </a:r>
            <a:r>
              <a:rPr lang="en-US" sz="2400" dirty="0"/>
              <a:t> the school will:</a:t>
            </a:r>
          </a:p>
          <a:p>
            <a:pPr marL="914400" lvl="1" indent="-457200">
              <a:buFont typeface="+mj-lt"/>
              <a:buAutoNum type="arabicPeriod"/>
            </a:pPr>
            <a:r>
              <a:rPr lang="en-US" sz="2000" dirty="0"/>
              <a:t>Convene an annual Title I meeting</a:t>
            </a:r>
          </a:p>
          <a:p>
            <a:pPr marL="914400" lvl="1" indent="-457200">
              <a:buFont typeface="+mj-lt"/>
              <a:buAutoNum type="arabicPeriod"/>
            </a:pPr>
            <a:r>
              <a:rPr lang="en-US" sz="2000" dirty="0"/>
              <a:t>Involve parents in the planning, review, and improvement of Title I programs </a:t>
            </a:r>
          </a:p>
          <a:p>
            <a:pPr marL="914400" lvl="1" indent="-457200">
              <a:buFont typeface="+mj-lt"/>
              <a:buAutoNum type="arabicPeriod"/>
            </a:pPr>
            <a:r>
              <a:rPr lang="en-US" sz="2000" dirty="0"/>
              <a:t>Provide parents information about Title I programs</a:t>
            </a:r>
          </a:p>
          <a:p>
            <a:pPr marL="914400" lvl="1" indent="-457200">
              <a:buFont typeface="+mj-lt"/>
              <a:buAutoNum type="arabicPeriod"/>
            </a:pPr>
            <a:r>
              <a:rPr lang="en-US" sz="2000" dirty="0"/>
              <a:t>Provide an explanation of curriculum, academic assessments, achievement levels</a:t>
            </a:r>
          </a:p>
          <a:p>
            <a:pPr marL="914400" lvl="1" indent="-457200">
              <a:buFont typeface="+mj-lt"/>
              <a:buAutoNum type="arabicPeriod"/>
            </a:pPr>
            <a:r>
              <a:rPr lang="en-US" sz="2000" dirty="0"/>
              <a:t>Provide opportunities for parents to participate, as appropriate, in decisions relating to the education of their children</a:t>
            </a:r>
          </a:p>
          <a:p>
            <a:pPr marL="914400" lvl="1" indent="-457200">
              <a:buFont typeface="+mj-lt"/>
              <a:buAutoNum type="arabicPeriod"/>
            </a:pPr>
            <a:r>
              <a:rPr lang="en-US" sz="2000" dirty="0"/>
              <a:t>Jointly develop a school-parent compact</a:t>
            </a:r>
          </a:p>
          <a:p>
            <a:pPr marL="914400" lvl="1" indent="-457200">
              <a:buFont typeface="+mj-lt"/>
              <a:buAutoNum type="arabicPeriod"/>
            </a:pPr>
            <a:r>
              <a:rPr lang="en-US" sz="2000" dirty="0"/>
              <a:t>Build capacity for parent involvement</a:t>
            </a:r>
            <a:endParaRPr lang="en-US" dirty="0"/>
          </a:p>
          <a:p>
            <a:endParaRPr lang="en-US" dirty="0"/>
          </a:p>
        </p:txBody>
      </p:sp>
    </p:spTree>
    <p:extLst>
      <p:ext uri="{BB962C8B-B14F-4D97-AF65-F5344CB8AC3E}">
        <p14:creationId xmlns:p14="http://schemas.microsoft.com/office/powerpoint/2010/main" val="2670532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58549-E50B-4C9B-B837-C7E2DCDF3C1F}"/>
              </a:ext>
            </a:extLst>
          </p:cNvPr>
          <p:cNvSpPr>
            <a:spLocks noGrp="1"/>
          </p:cNvSpPr>
          <p:nvPr>
            <p:ph type="title"/>
          </p:nvPr>
        </p:nvSpPr>
        <p:spPr/>
        <p:txBody>
          <a:bodyPr/>
          <a:lstStyle/>
          <a:p>
            <a:r>
              <a:rPr lang="en-US" dirty="0"/>
              <a:t>Building Capacity for Involvement</a:t>
            </a:r>
          </a:p>
        </p:txBody>
      </p:sp>
      <p:sp>
        <p:nvSpPr>
          <p:cNvPr id="3" name="Text Placeholder 2">
            <a:extLst>
              <a:ext uri="{FF2B5EF4-FFF2-40B4-BE49-F238E27FC236}">
                <a16:creationId xmlns:a16="http://schemas.microsoft.com/office/drawing/2014/main" id="{E0FEC852-8974-4C5D-AA6C-D7C74D48F124}"/>
              </a:ext>
            </a:extLst>
          </p:cNvPr>
          <p:cNvSpPr>
            <a:spLocks noGrp="1"/>
          </p:cNvSpPr>
          <p:nvPr>
            <p:ph type="body" sz="quarter" idx="10"/>
          </p:nvPr>
        </p:nvSpPr>
        <p:spPr/>
        <p:txBody>
          <a:bodyPr/>
          <a:lstStyle/>
          <a:p>
            <a:pPr marL="0" indent="0">
              <a:buNone/>
            </a:pPr>
            <a:r>
              <a:rPr lang="en-US" sz="2400" dirty="0"/>
              <a:t>Requirements:</a:t>
            </a:r>
          </a:p>
          <a:p>
            <a:pPr marL="800100" lvl="1" indent="-342900">
              <a:buFont typeface="+mj-lt"/>
              <a:buAutoNum type="arabicPeriod"/>
            </a:pPr>
            <a:r>
              <a:rPr lang="en-US" sz="2000" dirty="0"/>
              <a:t>Provide assistance to parents in understanding challenging topics (State academic standards, assessments, Title I requirements, etc.)</a:t>
            </a:r>
          </a:p>
          <a:p>
            <a:pPr marL="800100" lvl="1" indent="-342900">
              <a:buFont typeface="+mj-lt"/>
              <a:buAutoNum type="arabicPeriod"/>
            </a:pPr>
            <a:r>
              <a:rPr lang="en-US" sz="2000" dirty="0"/>
              <a:t>Provide materials and training to help parents to work with their children to improve academic achievement</a:t>
            </a:r>
          </a:p>
          <a:p>
            <a:pPr marL="800100" lvl="1" indent="-342900">
              <a:buFont typeface="+mj-lt"/>
              <a:buAutoNum type="arabicPeriod"/>
            </a:pPr>
            <a:r>
              <a:rPr lang="en-US" sz="2000" dirty="0"/>
              <a:t>Provide PD in how to reach out to, communicate with, and work with parents as equal partners</a:t>
            </a:r>
          </a:p>
          <a:p>
            <a:pPr marL="800100" lvl="1" indent="-342900">
              <a:buFont typeface="+mj-lt"/>
              <a:buAutoNum type="arabicPeriod"/>
            </a:pPr>
            <a:r>
              <a:rPr lang="en-US" sz="2000" dirty="0"/>
              <a:t>Coordinate with other Federal, State, and local programs that support parent participation</a:t>
            </a:r>
          </a:p>
          <a:p>
            <a:pPr marL="800100" lvl="1" indent="-342900">
              <a:buFont typeface="+mj-lt"/>
              <a:buAutoNum type="arabicPeriod"/>
            </a:pPr>
            <a:r>
              <a:rPr lang="en-US" sz="2000" dirty="0"/>
              <a:t>Ensure that information sent to parents is accessible and understandable </a:t>
            </a:r>
          </a:p>
          <a:p>
            <a:pPr marL="800100" lvl="1" indent="-342900">
              <a:buFont typeface="+mj-lt"/>
              <a:buAutoNum type="arabicPeriod"/>
            </a:pPr>
            <a:r>
              <a:rPr lang="en-US" sz="2000" dirty="0"/>
              <a:t>Provide other reasonable support for parent involvement, as parents may request</a:t>
            </a:r>
          </a:p>
          <a:p>
            <a:pPr lvl="1"/>
            <a:endParaRPr lang="en-US" dirty="0"/>
          </a:p>
          <a:p>
            <a:endParaRPr lang="en-US" dirty="0"/>
          </a:p>
          <a:p>
            <a:pPr marL="0" indent="0">
              <a:buNone/>
            </a:pPr>
            <a:endParaRPr lang="en-US" dirty="0"/>
          </a:p>
        </p:txBody>
      </p:sp>
    </p:spTree>
    <p:extLst>
      <p:ext uri="{BB962C8B-B14F-4D97-AF65-F5344CB8AC3E}">
        <p14:creationId xmlns:p14="http://schemas.microsoft.com/office/powerpoint/2010/main" val="2360962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School-Parent Compacts</a:t>
            </a:r>
          </a:p>
        </p:txBody>
      </p:sp>
      <p:sp>
        <p:nvSpPr>
          <p:cNvPr id="3" name="Text Placeholder 2"/>
          <p:cNvSpPr>
            <a:spLocks noGrp="1"/>
          </p:cNvSpPr>
          <p:nvPr>
            <p:ph type="body" sz="quarter" idx="10"/>
          </p:nvPr>
        </p:nvSpPr>
        <p:spPr/>
        <p:txBody>
          <a:bodyPr/>
          <a:lstStyle/>
          <a:p>
            <a:r>
              <a:rPr lang="en-US" sz="2800" dirty="0"/>
              <a:t>Describe </a:t>
            </a:r>
            <a:r>
              <a:rPr lang="en-US" sz="2800" u="sng" dirty="0"/>
              <a:t>how</a:t>
            </a:r>
            <a:r>
              <a:rPr lang="en-US" sz="2800" dirty="0"/>
              <a:t> the school will build a partnership with parents to support student learning</a:t>
            </a:r>
          </a:p>
          <a:p>
            <a:r>
              <a:rPr lang="en-US" sz="2800" dirty="0"/>
              <a:t>Address the importance of communication between educators and parents</a:t>
            </a:r>
          </a:p>
          <a:p>
            <a:r>
              <a:rPr lang="en-US" sz="2800" dirty="0"/>
              <a:t>Shared responsibility</a:t>
            </a:r>
          </a:p>
          <a:p>
            <a:pPr marL="0" indent="0">
              <a:buNone/>
            </a:pPr>
            <a:endParaRPr lang="en-US" sz="2200" dirty="0"/>
          </a:p>
        </p:txBody>
      </p:sp>
    </p:spTree>
    <p:extLst>
      <p:ext uri="{BB962C8B-B14F-4D97-AF65-F5344CB8AC3E}">
        <p14:creationId xmlns:p14="http://schemas.microsoft.com/office/powerpoint/2010/main" val="40552662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6FFBC-3C77-4EAF-8D91-5C9AB4BC12C8}"/>
              </a:ext>
            </a:extLst>
          </p:cNvPr>
          <p:cNvSpPr>
            <a:spLocks noGrp="1"/>
          </p:cNvSpPr>
          <p:nvPr>
            <p:ph type="title"/>
          </p:nvPr>
        </p:nvSpPr>
        <p:spPr/>
        <p:txBody>
          <a:bodyPr/>
          <a:lstStyle/>
          <a:p>
            <a:r>
              <a:rPr lang="en-US" dirty="0"/>
              <a:t>School-Parent Compacts</a:t>
            </a:r>
          </a:p>
        </p:txBody>
      </p:sp>
      <p:sp>
        <p:nvSpPr>
          <p:cNvPr id="3" name="Text Placeholder 2">
            <a:extLst>
              <a:ext uri="{FF2B5EF4-FFF2-40B4-BE49-F238E27FC236}">
                <a16:creationId xmlns:a16="http://schemas.microsoft.com/office/drawing/2014/main" id="{6B7454D3-D73C-491B-9627-FD5914DA99F0}"/>
              </a:ext>
            </a:extLst>
          </p:cNvPr>
          <p:cNvSpPr>
            <a:spLocks noGrp="1"/>
          </p:cNvSpPr>
          <p:nvPr>
            <p:ph type="body" sz="quarter" idx="10"/>
          </p:nvPr>
        </p:nvSpPr>
        <p:spPr/>
        <p:txBody>
          <a:bodyPr/>
          <a:lstStyle/>
          <a:p>
            <a:r>
              <a:rPr lang="en-US" sz="2800" dirty="0"/>
              <a:t>Outline the responsibility of the school, parents, and students</a:t>
            </a:r>
          </a:p>
          <a:p>
            <a:pPr lvl="1"/>
            <a:r>
              <a:rPr lang="en-US" dirty="0"/>
              <a:t>School:</a:t>
            </a:r>
          </a:p>
          <a:p>
            <a:pPr lvl="2"/>
            <a:r>
              <a:rPr lang="en-US" dirty="0"/>
              <a:t>Provide high-quality curriculum and instruction that enables students to meet State academic standards</a:t>
            </a:r>
          </a:p>
          <a:p>
            <a:pPr lvl="1"/>
            <a:r>
              <a:rPr lang="en-US" dirty="0"/>
              <a:t>Parents:</a:t>
            </a:r>
          </a:p>
          <a:p>
            <a:pPr lvl="2" indent="-285750"/>
            <a:r>
              <a:rPr lang="en-US" dirty="0"/>
              <a:t>Support their child’s learning</a:t>
            </a:r>
          </a:p>
          <a:p>
            <a:pPr lvl="1"/>
            <a:r>
              <a:rPr lang="en-US" dirty="0"/>
              <a:t>Students:</a:t>
            </a:r>
          </a:p>
          <a:p>
            <a:pPr lvl="2"/>
            <a:r>
              <a:rPr lang="en-US" dirty="0"/>
              <a:t>Shared responsibility for their own improved academic achievement</a:t>
            </a:r>
          </a:p>
          <a:p>
            <a:endParaRPr lang="en-US" dirty="0"/>
          </a:p>
        </p:txBody>
      </p:sp>
    </p:spTree>
    <p:extLst>
      <p:ext uri="{BB962C8B-B14F-4D97-AF65-F5344CB8AC3E}">
        <p14:creationId xmlns:p14="http://schemas.microsoft.com/office/powerpoint/2010/main" val="956194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0B6E2-2DAE-439F-9F2E-D3CD972F9776}"/>
              </a:ext>
            </a:extLst>
          </p:cNvPr>
          <p:cNvSpPr>
            <a:spLocks noGrp="1"/>
          </p:cNvSpPr>
          <p:nvPr>
            <p:ph type="title"/>
          </p:nvPr>
        </p:nvSpPr>
        <p:spPr/>
        <p:txBody>
          <a:bodyPr/>
          <a:lstStyle/>
          <a:p>
            <a:r>
              <a:rPr lang="en-US" dirty="0"/>
              <a:t>School-Parent Compacts</a:t>
            </a:r>
          </a:p>
        </p:txBody>
      </p:sp>
      <p:sp>
        <p:nvSpPr>
          <p:cNvPr id="3" name="Text Placeholder 2">
            <a:extLst>
              <a:ext uri="{FF2B5EF4-FFF2-40B4-BE49-F238E27FC236}">
                <a16:creationId xmlns:a16="http://schemas.microsoft.com/office/drawing/2014/main" id="{2C0F1637-6449-46F3-912E-866F86680584}"/>
              </a:ext>
            </a:extLst>
          </p:cNvPr>
          <p:cNvSpPr>
            <a:spLocks noGrp="1"/>
          </p:cNvSpPr>
          <p:nvPr>
            <p:ph type="body" sz="quarter" idx="10"/>
          </p:nvPr>
        </p:nvSpPr>
        <p:spPr/>
        <p:txBody>
          <a:bodyPr/>
          <a:lstStyle/>
          <a:p>
            <a:pPr marL="0" indent="0" algn="ctr">
              <a:buNone/>
            </a:pPr>
            <a:endParaRPr lang="en-US" dirty="0"/>
          </a:p>
          <a:p>
            <a:pPr marL="0" indent="0" algn="ctr">
              <a:buNone/>
            </a:pPr>
            <a:r>
              <a:rPr lang="en-US" dirty="0"/>
              <a:t>Interested in redeveloping your schools’ Compacts? </a:t>
            </a:r>
          </a:p>
          <a:p>
            <a:pPr marL="0" indent="0" algn="ctr">
              <a:buNone/>
            </a:pPr>
            <a:endParaRPr lang="en-US" dirty="0"/>
          </a:p>
          <a:p>
            <a:pPr marL="0" indent="0" algn="ctr">
              <a:buNone/>
            </a:pPr>
            <a:r>
              <a:rPr lang="en-US" dirty="0"/>
              <a:t>The </a:t>
            </a:r>
            <a:r>
              <a:rPr lang="en-US" dirty="0">
                <a:hlinkClick r:id="rId2"/>
              </a:rPr>
              <a:t>Connecticut Dept of Education’s website on School-Parent Compacts</a:t>
            </a:r>
            <a:r>
              <a:rPr lang="en-US" dirty="0"/>
              <a:t> is an excellent resource!</a:t>
            </a:r>
            <a:endParaRPr lang="en-US" dirty="0">
              <a:hlinkClick r:id="rId2"/>
            </a:endParaRPr>
          </a:p>
        </p:txBody>
      </p:sp>
    </p:spTree>
    <p:extLst>
      <p:ext uri="{BB962C8B-B14F-4D97-AF65-F5344CB8AC3E}">
        <p14:creationId xmlns:p14="http://schemas.microsoft.com/office/powerpoint/2010/main" val="3026658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a:t>Title I Meeting</a:t>
            </a:r>
          </a:p>
        </p:txBody>
      </p:sp>
      <p:sp>
        <p:nvSpPr>
          <p:cNvPr id="14339" name="Content Placeholder 2"/>
          <p:cNvSpPr>
            <a:spLocks noGrp="1"/>
          </p:cNvSpPr>
          <p:nvPr>
            <p:ph sz="quarter" idx="10"/>
          </p:nvPr>
        </p:nvSpPr>
        <p:spPr/>
        <p:txBody>
          <a:bodyPr/>
          <a:lstStyle/>
          <a:p>
            <a:pPr marL="457200" indent="-457200">
              <a:buFont typeface="Arial" panose="020B0604020202020204" pitchFamily="34" charset="0"/>
              <a:buChar char="•"/>
            </a:pPr>
            <a:r>
              <a:rPr lang="en-US" altLang="en-US" dirty="0"/>
              <a:t>Requirements: </a:t>
            </a:r>
          </a:p>
          <a:p>
            <a:pPr marL="1085850" lvl="1" indent="-342900"/>
            <a:r>
              <a:rPr lang="en-US" altLang="en-US" dirty="0"/>
              <a:t>Hold an annual meeting at a convenient time </a:t>
            </a:r>
          </a:p>
          <a:p>
            <a:pPr marL="1200150" lvl="1" indent="-457200"/>
            <a:r>
              <a:rPr lang="en-US" altLang="en-US" dirty="0"/>
              <a:t>All parents of participating children must be invited and encouraged to attend</a:t>
            </a:r>
          </a:p>
          <a:p>
            <a:pPr marL="1200150" lvl="1" indent="-457200"/>
            <a:r>
              <a:rPr lang="en-US" altLang="en-US" dirty="0"/>
              <a:t>Inform parents of:</a:t>
            </a:r>
          </a:p>
          <a:p>
            <a:pPr marL="1600200" lvl="2" indent="-457200"/>
            <a:r>
              <a:rPr lang="en-US" altLang="en-US" dirty="0"/>
              <a:t>School’s participation in Title I</a:t>
            </a:r>
          </a:p>
          <a:p>
            <a:pPr marL="1600200" lvl="2" indent="-457200"/>
            <a:r>
              <a:rPr lang="en-US" altLang="en-US" dirty="0"/>
              <a:t>Title I requirements</a:t>
            </a:r>
          </a:p>
          <a:p>
            <a:pPr marL="1600200" lvl="2" indent="-457200"/>
            <a:r>
              <a:rPr lang="en-US" altLang="en-US" dirty="0"/>
              <a:t>Parent’s right to be involved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1A2AD-3C8B-4741-BE1A-7B44C5D303EC}"/>
              </a:ext>
            </a:extLst>
          </p:cNvPr>
          <p:cNvSpPr>
            <a:spLocks noGrp="1"/>
          </p:cNvSpPr>
          <p:nvPr>
            <p:ph type="title"/>
          </p:nvPr>
        </p:nvSpPr>
        <p:spPr/>
        <p:txBody>
          <a:bodyPr/>
          <a:lstStyle/>
          <a:p>
            <a:r>
              <a:rPr lang="en-US" dirty="0"/>
              <a:t>For today’s presentation…</a:t>
            </a:r>
          </a:p>
        </p:txBody>
      </p:sp>
      <p:sp>
        <p:nvSpPr>
          <p:cNvPr id="3" name="Text Placeholder 2">
            <a:extLst>
              <a:ext uri="{FF2B5EF4-FFF2-40B4-BE49-F238E27FC236}">
                <a16:creationId xmlns:a16="http://schemas.microsoft.com/office/drawing/2014/main" id="{0B019F69-6791-4D88-AB72-E4D95F4239DD}"/>
              </a:ext>
            </a:extLst>
          </p:cNvPr>
          <p:cNvSpPr>
            <a:spLocks noGrp="1"/>
          </p:cNvSpPr>
          <p:nvPr>
            <p:ph type="body" sz="quarter" idx="10"/>
          </p:nvPr>
        </p:nvSpPr>
        <p:spPr/>
        <p:txBody>
          <a:bodyPr/>
          <a:lstStyle/>
          <a:p>
            <a:r>
              <a:rPr lang="en-US" dirty="0"/>
              <a:t>Please mute your microphone</a:t>
            </a:r>
          </a:p>
          <a:p>
            <a:pPr marL="0" indent="0">
              <a:buNone/>
            </a:pPr>
            <a:endParaRPr lang="en-US" dirty="0"/>
          </a:p>
          <a:p>
            <a:r>
              <a:rPr lang="en-US" dirty="0"/>
              <a:t>Please turn off your web cam</a:t>
            </a:r>
          </a:p>
          <a:p>
            <a:pPr marL="0" indent="0">
              <a:buNone/>
            </a:pPr>
            <a:endParaRPr lang="en-US" dirty="0"/>
          </a:p>
          <a:p>
            <a:r>
              <a:rPr lang="en-US" dirty="0"/>
              <a:t>Ask questions in the chat box</a:t>
            </a:r>
          </a:p>
          <a:p>
            <a:pPr marL="0" indent="0">
              <a:buNone/>
            </a:pPr>
            <a:endParaRPr lang="en-US" dirty="0"/>
          </a:p>
          <a:p>
            <a:r>
              <a:rPr lang="en-US" dirty="0"/>
              <a:t>Sessions will be recorded and posted</a:t>
            </a:r>
          </a:p>
          <a:p>
            <a:endParaRPr lang="en-US" dirty="0"/>
          </a:p>
        </p:txBody>
      </p:sp>
    </p:spTree>
    <p:extLst>
      <p:ext uri="{BB962C8B-B14F-4D97-AF65-F5344CB8AC3E}">
        <p14:creationId xmlns:p14="http://schemas.microsoft.com/office/powerpoint/2010/main" val="3930506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A082D-B4B6-4FE4-8CB5-6FA055288C4C}"/>
              </a:ext>
            </a:extLst>
          </p:cNvPr>
          <p:cNvSpPr>
            <a:spLocks noGrp="1"/>
          </p:cNvSpPr>
          <p:nvPr>
            <p:ph type="title"/>
          </p:nvPr>
        </p:nvSpPr>
        <p:spPr/>
        <p:txBody>
          <a:bodyPr/>
          <a:lstStyle/>
          <a:p>
            <a:r>
              <a:rPr lang="en-US" dirty="0"/>
              <a:t>Title I Meeting</a:t>
            </a:r>
          </a:p>
        </p:txBody>
      </p:sp>
      <p:sp>
        <p:nvSpPr>
          <p:cNvPr id="3" name="Content Placeholder 2">
            <a:extLst>
              <a:ext uri="{FF2B5EF4-FFF2-40B4-BE49-F238E27FC236}">
                <a16:creationId xmlns:a16="http://schemas.microsoft.com/office/drawing/2014/main" id="{EBA584C0-E46A-41CF-A002-54FBD3245065}"/>
              </a:ext>
            </a:extLst>
          </p:cNvPr>
          <p:cNvSpPr>
            <a:spLocks noGrp="1"/>
          </p:cNvSpPr>
          <p:nvPr>
            <p:ph sz="quarter" idx="10"/>
          </p:nvPr>
        </p:nvSpPr>
        <p:spPr/>
        <p:txBody>
          <a:bodyPr/>
          <a:lstStyle/>
          <a:p>
            <a:pPr marL="457200" indent="-457200">
              <a:buFont typeface="Arial" panose="020B0604020202020204" pitchFamily="34" charset="0"/>
              <a:buChar char="•"/>
            </a:pPr>
            <a:r>
              <a:rPr lang="en-US" dirty="0"/>
              <a:t>Documentation</a:t>
            </a:r>
          </a:p>
          <a:p>
            <a:pPr marL="1200150" lvl="1" indent="-457200"/>
            <a:r>
              <a:rPr lang="en-US" dirty="0"/>
              <a:t>Sign in sheets</a:t>
            </a:r>
          </a:p>
          <a:p>
            <a:pPr marL="1200150" lvl="1" indent="-457200"/>
            <a:r>
              <a:rPr lang="en-US" dirty="0"/>
              <a:t>Agendas</a:t>
            </a:r>
          </a:p>
          <a:p>
            <a:pPr marL="1200150" lvl="1" indent="-457200"/>
            <a:r>
              <a:rPr lang="en-US" dirty="0"/>
              <a:t>Minutes</a:t>
            </a:r>
          </a:p>
          <a:p>
            <a:pPr marL="1200150" lvl="1" indent="-457200"/>
            <a:r>
              <a:rPr lang="en-US" dirty="0"/>
              <a:t>Presentation/handouts </a:t>
            </a:r>
          </a:p>
          <a:p>
            <a:pPr marL="457200" indent="-457200">
              <a:buFont typeface="Arial" panose="020B0604020202020204" pitchFamily="34" charset="0"/>
              <a:buChar char="•"/>
            </a:pPr>
            <a:r>
              <a:rPr lang="en-US" dirty="0"/>
              <a:t>Not allowed:</a:t>
            </a:r>
          </a:p>
          <a:p>
            <a:pPr marL="1200150" lvl="1" indent="-457200"/>
            <a:r>
              <a:rPr lang="en-US" dirty="0"/>
              <a:t>Combining schools</a:t>
            </a:r>
          </a:p>
          <a:p>
            <a:pPr marL="1200150" lvl="1" indent="-457200"/>
            <a:r>
              <a:rPr lang="en-US" dirty="0"/>
              <a:t>Combining school events</a:t>
            </a:r>
          </a:p>
          <a:p>
            <a:pPr marL="1200150" lvl="1" indent="-457200">
              <a:buFont typeface="Arial" panose="020B0604020202020204" pitchFamily="34" charset="0"/>
              <a:buChar char="•"/>
            </a:pPr>
            <a:endParaRPr lang="en-US" dirty="0"/>
          </a:p>
        </p:txBody>
      </p:sp>
    </p:spTree>
    <p:extLst>
      <p:ext uri="{BB962C8B-B14F-4D97-AF65-F5344CB8AC3E}">
        <p14:creationId xmlns:p14="http://schemas.microsoft.com/office/powerpoint/2010/main" val="998708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3E5F2-20EE-433E-9F52-094BCA5C452F}"/>
              </a:ext>
            </a:extLst>
          </p:cNvPr>
          <p:cNvSpPr>
            <a:spLocks noGrp="1"/>
          </p:cNvSpPr>
          <p:nvPr>
            <p:ph type="title"/>
          </p:nvPr>
        </p:nvSpPr>
        <p:spPr/>
        <p:txBody>
          <a:bodyPr/>
          <a:lstStyle/>
          <a:p>
            <a:r>
              <a:rPr lang="en-US" dirty="0"/>
              <a:t>Accessibility</a:t>
            </a:r>
          </a:p>
        </p:txBody>
      </p:sp>
      <p:sp>
        <p:nvSpPr>
          <p:cNvPr id="3" name="Content Placeholder 2">
            <a:extLst>
              <a:ext uri="{FF2B5EF4-FFF2-40B4-BE49-F238E27FC236}">
                <a16:creationId xmlns:a16="http://schemas.microsoft.com/office/drawing/2014/main" id="{D954B0B3-151A-49A0-A7B3-159698EA164E}"/>
              </a:ext>
            </a:extLst>
          </p:cNvPr>
          <p:cNvSpPr>
            <a:spLocks noGrp="1"/>
          </p:cNvSpPr>
          <p:nvPr>
            <p:ph sz="quarter" idx="10"/>
          </p:nvPr>
        </p:nvSpPr>
        <p:spPr/>
        <p:txBody>
          <a:bodyPr/>
          <a:lstStyle/>
          <a:p>
            <a:pPr marL="457200" indent="-457200">
              <a:buFont typeface="Arial" panose="020B0604020202020204" pitchFamily="34" charset="0"/>
              <a:buChar char="•"/>
            </a:pPr>
            <a:r>
              <a:rPr lang="en-US" dirty="0"/>
              <a:t>ESSA requirement</a:t>
            </a:r>
          </a:p>
          <a:p>
            <a:pPr marL="1200150" lvl="1" indent="-457200"/>
            <a:r>
              <a:rPr lang="en-US" dirty="0"/>
              <a:t>LEAs and schools must provide opportunities for informed participation</a:t>
            </a:r>
          </a:p>
          <a:p>
            <a:pPr marL="1200150" lvl="1" indent="-457200"/>
            <a:r>
              <a:rPr lang="en-US" dirty="0"/>
              <a:t>Including: limited English proficiency, disabilities, migrant</a:t>
            </a:r>
          </a:p>
          <a:p>
            <a:pPr marL="1200150" lvl="1" indent="-457200"/>
            <a:r>
              <a:rPr lang="en-US" dirty="0"/>
              <a:t>“Format and, to the extent practicable, in a language such parents can understand”</a:t>
            </a:r>
          </a:p>
        </p:txBody>
      </p:sp>
    </p:spTree>
    <p:extLst>
      <p:ext uri="{BB962C8B-B14F-4D97-AF65-F5344CB8AC3E}">
        <p14:creationId xmlns:p14="http://schemas.microsoft.com/office/powerpoint/2010/main" val="985717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3D731-FCF1-4128-ADAE-FEB466D701CE}"/>
              </a:ext>
            </a:extLst>
          </p:cNvPr>
          <p:cNvSpPr>
            <a:spLocks noGrp="1"/>
          </p:cNvSpPr>
          <p:nvPr>
            <p:ph type="title"/>
          </p:nvPr>
        </p:nvSpPr>
        <p:spPr/>
        <p:txBody>
          <a:bodyPr/>
          <a:lstStyle/>
          <a:p>
            <a:r>
              <a:rPr lang="en-US" dirty="0"/>
              <a:t>Other Resources</a:t>
            </a:r>
          </a:p>
        </p:txBody>
      </p:sp>
      <p:sp>
        <p:nvSpPr>
          <p:cNvPr id="3" name="Content Placeholder 2">
            <a:extLst>
              <a:ext uri="{FF2B5EF4-FFF2-40B4-BE49-F238E27FC236}">
                <a16:creationId xmlns:a16="http://schemas.microsoft.com/office/drawing/2014/main" id="{D6BA715E-43A7-45E4-9B8A-FEC452179B52}"/>
              </a:ext>
            </a:extLst>
          </p:cNvPr>
          <p:cNvSpPr>
            <a:spLocks noGrp="1"/>
          </p:cNvSpPr>
          <p:nvPr>
            <p:ph sz="quarter" idx="10"/>
          </p:nvPr>
        </p:nvSpPr>
        <p:spPr/>
        <p:txBody>
          <a:bodyPr/>
          <a:lstStyle/>
          <a:p>
            <a:pPr marL="457200" indent="-457200">
              <a:buFont typeface="Arial" panose="020B0604020202020204" pitchFamily="34" charset="0"/>
              <a:buChar char="•"/>
            </a:pPr>
            <a:r>
              <a:rPr lang="en-US" dirty="0"/>
              <a:t>PFE Activity Planning Guide</a:t>
            </a:r>
          </a:p>
          <a:p>
            <a:pPr marL="457200" indent="-457200">
              <a:buFont typeface="Arial" panose="020B0604020202020204" pitchFamily="34" charset="0"/>
              <a:buChar char="•"/>
            </a:pPr>
            <a:r>
              <a:rPr lang="en-US" dirty="0"/>
              <a:t>Sample Timeline</a:t>
            </a:r>
          </a:p>
          <a:p>
            <a:pPr marL="457200" indent="-457200">
              <a:buFont typeface="Arial" panose="020B0604020202020204" pitchFamily="34" charset="0"/>
              <a:buChar char="•"/>
            </a:pPr>
            <a:r>
              <a:rPr lang="en-US" dirty="0"/>
              <a:t>Title I Meeting Sample Power Point </a:t>
            </a:r>
          </a:p>
          <a:p>
            <a:pPr marL="457200" indent="-457200">
              <a:buFont typeface="Arial" panose="020B0604020202020204" pitchFamily="34" charset="0"/>
              <a:buChar char="•"/>
            </a:pPr>
            <a:r>
              <a:rPr lang="en-US" dirty="0"/>
              <a:t>Resources</a:t>
            </a:r>
          </a:p>
        </p:txBody>
      </p:sp>
    </p:spTree>
    <p:extLst>
      <p:ext uri="{BB962C8B-B14F-4D97-AF65-F5344CB8AC3E}">
        <p14:creationId xmlns:p14="http://schemas.microsoft.com/office/powerpoint/2010/main" val="40692752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ouble Question Mark transparent PNG - StickPNG">
            <a:extLst>
              <a:ext uri="{FF2B5EF4-FFF2-40B4-BE49-F238E27FC236}">
                <a16:creationId xmlns:a16="http://schemas.microsoft.com/office/drawing/2014/main" id="{DAFDA1A9-04F6-4E48-A9DC-53DE4D14D1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9887" y="1766887"/>
            <a:ext cx="3324225" cy="33242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A03AF549-0F7C-46BE-A17A-01F83692FE78}"/>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218922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EEBF-36B4-41CC-914E-0B59860734F5}"/>
              </a:ext>
            </a:extLst>
          </p:cNvPr>
          <p:cNvSpPr>
            <a:spLocks noGrp="1"/>
          </p:cNvSpPr>
          <p:nvPr>
            <p:ph type="title"/>
          </p:nvPr>
        </p:nvSpPr>
        <p:spPr/>
        <p:txBody>
          <a:bodyPr/>
          <a:lstStyle/>
          <a:p>
            <a:r>
              <a:rPr lang="en-US" dirty="0"/>
              <a:t>Future Sessions and Resources</a:t>
            </a:r>
          </a:p>
        </p:txBody>
      </p:sp>
      <p:sp>
        <p:nvSpPr>
          <p:cNvPr id="3" name="Text Placeholder 2">
            <a:extLst>
              <a:ext uri="{FF2B5EF4-FFF2-40B4-BE49-F238E27FC236}">
                <a16:creationId xmlns:a16="http://schemas.microsoft.com/office/drawing/2014/main" id="{09AC0985-1F78-4813-9869-DF37202844E0}"/>
              </a:ext>
            </a:extLst>
          </p:cNvPr>
          <p:cNvSpPr>
            <a:spLocks noGrp="1"/>
          </p:cNvSpPr>
          <p:nvPr>
            <p:ph type="body" sz="quarter" idx="10"/>
          </p:nvPr>
        </p:nvSpPr>
        <p:spPr/>
        <p:txBody>
          <a:bodyPr/>
          <a:lstStyle/>
          <a:p>
            <a:r>
              <a:rPr lang="en-US" sz="2400" dirty="0"/>
              <a:t>A link to the Session List/Virtual Conference Information is embedded in the document you received on April 9</a:t>
            </a:r>
          </a:p>
          <a:p>
            <a:endParaRPr lang="en-US" sz="1600" dirty="0"/>
          </a:p>
          <a:p>
            <a:r>
              <a:rPr lang="en-US" sz="2400" dirty="0"/>
              <a:t>This document, as well as resources, templates and guidance referenced during sessions, can be found on the AOE website:</a:t>
            </a:r>
          </a:p>
          <a:p>
            <a:pPr lvl="1"/>
            <a:r>
              <a:rPr lang="en-US" sz="2400" dirty="0"/>
              <a:t>Go to education.vermont.gov</a:t>
            </a:r>
          </a:p>
          <a:p>
            <a:pPr lvl="1"/>
            <a:r>
              <a:rPr lang="en-US" sz="2400" dirty="0"/>
              <a:t>In the left-hand sidebar, click on </a:t>
            </a:r>
          </a:p>
          <a:p>
            <a:pPr marL="1371577" lvl="2" indent="-457200">
              <a:buFont typeface="+mj-lt"/>
              <a:buAutoNum type="arabicPeriod"/>
            </a:pPr>
            <a:r>
              <a:rPr lang="en-US" sz="2000" dirty="0"/>
              <a:t>“Student Support”</a:t>
            </a:r>
            <a:endParaRPr lang="en-US" sz="2000" dirty="0">
              <a:sym typeface="Wingdings" panose="05000000000000000000" pitchFamily="2" charset="2"/>
            </a:endParaRPr>
          </a:p>
          <a:p>
            <a:pPr marL="1371577" lvl="2" indent="-457200">
              <a:buFont typeface="+mj-lt"/>
              <a:buAutoNum type="arabicPeriod"/>
            </a:pPr>
            <a:r>
              <a:rPr lang="en-US" sz="2000" dirty="0">
                <a:sym typeface="Wingdings" panose="05000000000000000000" pitchFamily="2" charset="2"/>
              </a:rPr>
              <a:t>“Federal Programs Under ESSA” </a:t>
            </a:r>
          </a:p>
          <a:p>
            <a:pPr marL="1371577" lvl="2" indent="-457200">
              <a:buFont typeface="+mj-lt"/>
              <a:buAutoNum type="arabicPeriod"/>
            </a:pPr>
            <a:r>
              <a:rPr lang="en-US" sz="2000" dirty="0">
                <a:sym typeface="Wingdings" panose="05000000000000000000" pitchFamily="2" charset="2"/>
              </a:rPr>
              <a:t>“Consolidated Federal Programs”</a:t>
            </a:r>
            <a:endParaRPr lang="en-US" dirty="0"/>
          </a:p>
        </p:txBody>
      </p:sp>
    </p:spTree>
    <p:extLst>
      <p:ext uri="{BB962C8B-B14F-4D97-AF65-F5344CB8AC3E}">
        <p14:creationId xmlns:p14="http://schemas.microsoft.com/office/powerpoint/2010/main" val="3981040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6C489-3692-43C1-8DA3-EF6A494202A3}"/>
              </a:ext>
            </a:extLst>
          </p:cNvPr>
          <p:cNvSpPr>
            <a:spLocks noGrp="1"/>
          </p:cNvSpPr>
          <p:nvPr>
            <p:ph type="title"/>
          </p:nvPr>
        </p:nvSpPr>
        <p:spPr/>
        <p:txBody>
          <a:bodyPr/>
          <a:lstStyle/>
          <a:p>
            <a:r>
              <a:rPr lang="en-US" dirty="0"/>
              <a:t>PFE Topics</a:t>
            </a:r>
          </a:p>
        </p:txBody>
      </p:sp>
      <p:sp>
        <p:nvSpPr>
          <p:cNvPr id="3" name="Text Placeholder 2">
            <a:extLst>
              <a:ext uri="{FF2B5EF4-FFF2-40B4-BE49-F238E27FC236}">
                <a16:creationId xmlns:a16="http://schemas.microsoft.com/office/drawing/2014/main" id="{7CE9C5E6-D073-4209-8423-2CB72E8F9F98}"/>
              </a:ext>
            </a:extLst>
          </p:cNvPr>
          <p:cNvSpPr>
            <a:spLocks noGrp="1"/>
          </p:cNvSpPr>
          <p:nvPr>
            <p:ph type="body" sz="quarter" idx="10"/>
          </p:nvPr>
        </p:nvSpPr>
        <p:spPr/>
        <p:txBody>
          <a:bodyPr/>
          <a:lstStyle/>
          <a:p>
            <a:r>
              <a:rPr lang="en-US" dirty="0"/>
              <a:t>Importance of PFE</a:t>
            </a:r>
          </a:p>
          <a:p>
            <a:r>
              <a:rPr lang="en-US" dirty="0"/>
              <a:t>ESSA requirements</a:t>
            </a:r>
          </a:p>
          <a:p>
            <a:r>
              <a:rPr lang="en-US" dirty="0"/>
              <a:t>Set-aside and allowable uses</a:t>
            </a:r>
          </a:p>
          <a:p>
            <a:r>
              <a:rPr lang="en-US" dirty="0"/>
              <a:t>CFP Parent &amp; Family Engagement Toolkit</a:t>
            </a:r>
          </a:p>
          <a:p>
            <a:pPr lvl="1"/>
            <a:r>
              <a:rPr lang="en-US" dirty="0"/>
              <a:t>Policies</a:t>
            </a:r>
          </a:p>
          <a:p>
            <a:pPr lvl="1"/>
            <a:r>
              <a:rPr lang="en-US" dirty="0"/>
              <a:t>Compact</a:t>
            </a:r>
          </a:p>
          <a:p>
            <a:pPr lvl="1"/>
            <a:r>
              <a:rPr lang="en-US" dirty="0"/>
              <a:t>Annual Meeting</a:t>
            </a:r>
          </a:p>
          <a:p>
            <a:pPr lvl="1"/>
            <a:r>
              <a:rPr lang="en-US" dirty="0"/>
              <a:t>Accessibility</a:t>
            </a:r>
          </a:p>
          <a:p>
            <a:pPr lvl="1"/>
            <a:r>
              <a:rPr lang="en-US" dirty="0"/>
              <a:t>Additional Tools and Resources</a:t>
            </a:r>
          </a:p>
          <a:p>
            <a:endParaRPr lang="en-US" dirty="0"/>
          </a:p>
          <a:p>
            <a:endParaRPr lang="en-US" dirty="0"/>
          </a:p>
        </p:txBody>
      </p:sp>
    </p:spTree>
    <p:extLst>
      <p:ext uri="{BB962C8B-B14F-4D97-AF65-F5344CB8AC3E}">
        <p14:creationId xmlns:p14="http://schemas.microsoft.com/office/powerpoint/2010/main" val="189613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Importance of Parent &amp; Family Engagement</a:t>
            </a:r>
          </a:p>
        </p:txBody>
      </p:sp>
      <p:sp>
        <p:nvSpPr>
          <p:cNvPr id="3" name="Text Placeholder 2"/>
          <p:cNvSpPr>
            <a:spLocks noGrp="1"/>
          </p:cNvSpPr>
          <p:nvPr>
            <p:ph type="body" sz="quarter" idx="10"/>
          </p:nvPr>
        </p:nvSpPr>
        <p:spPr/>
        <p:txBody>
          <a:bodyPr/>
          <a:lstStyle/>
          <a:p>
            <a:r>
              <a:rPr lang="en-US" sz="2800" dirty="0"/>
              <a:t>Increased student academic success </a:t>
            </a:r>
          </a:p>
          <a:p>
            <a:pPr lvl="1"/>
            <a:r>
              <a:rPr lang="en-US" sz="2400" dirty="0"/>
              <a:t>Improved attendance rates</a:t>
            </a:r>
          </a:p>
          <a:p>
            <a:pPr lvl="1"/>
            <a:r>
              <a:rPr lang="en-US" sz="2400" dirty="0"/>
              <a:t>Greater proficiency</a:t>
            </a:r>
          </a:p>
          <a:p>
            <a:pPr lvl="1"/>
            <a:r>
              <a:rPr lang="en-US" sz="2400" dirty="0"/>
              <a:t>Higher graduation rates</a:t>
            </a:r>
          </a:p>
          <a:p>
            <a:pPr lvl="1"/>
            <a:r>
              <a:rPr lang="en-US" sz="2400" dirty="0"/>
              <a:t>Higher achievement test scores</a:t>
            </a:r>
          </a:p>
          <a:p>
            <a:r>
              <a:rPr lang="en-US" sz="2800" dirty="0"/>
              <a:t>Promising practices:</a:t>
            </a:r>
          </a:p>
          <a:p>
            <a:pPr lvl="1"/>
            <a:r>
              <a:rPr lang="en-US" sz="2400" dirty="0"/>
              <a:t>Building collaborative partnerships</a:t>
            </a:r>
          </a:p>
          <a:p>
            <a:pPr lvl="1"/>
            <a:r>
              <a:rPr lang="en-US" sz="2400" dirty="0"/>
              <a:t>Respect for strengths and needs</a:t>
            </a:r>
          </a:p>
          <a:p>
            <a:pPr lvl="1"/>
            <a:r>
              <a:rPr lang="en-US" sz="2400" dirty="0"/>
              <a:t>Shared responsibility </a:t>
            </a:r>
          </a:p>
          <a:p>
            <a:pPr marL="0" indent="0">
              <a:buNone/>
            </a:pPr>
            <a:endParaRPr lang="en-US" sz="1100" dirty="0"/>
          </a:p>
          <a:p>
            <a:pPr marL="0" indent="0">
              <a:buNone/>
            </a:pPr>
            <a:r>
              <a:rPr lang="en-US" sz="700" dirty="0"/>
              <a:t>. </a:t>
            </a:r>
            <a:endParaRPr lang="en-US" sz="100" dirty="0"/>
          </a:p>
        </p:txBody>
      </p:sp>
    </p:spTree>
    <p:extLst>
      <p:ext uri="{BB962C8B-B14F-4D97-AF65-F5344CB8AC3E}">
        <p14:creationId xmlns:p14="http://schemas.microsoft.com/office/powerpoint/2010/main" val="1798515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fontScale="90000"/>
          </a:bodyPr>
          <a:lstStyle/>
          <a:p>
            <a:r>
              <a:rPr lang="en-US" altLang="en-US" dirty="0"/>
              <a:t>Parent &amp; Family Engagement in ESSA</a:t>
            </a:r>
            <a:br>
              <a:rPr lang="en-US" altLang="en-US" dirty="0"/>
            </a:br>
            <a:r>
              <a:rPr lang="en-US" altLang="en-US" sz="3100" dirty="0"/>
              <a:t>(Section 1116)</a:t>
            </a:r>
            <a:endParaRPr lang="en-US" altLang="en-US" dirty="0"/>
          </a:p>
        </p:txBody>
      </p:sp>
      <p:sp>
        <p:nvSpPr>
          <p:cNvPr id="13315" name="Text Placeholder 2"/>
          <p:cNvSpPr>
            <a:spLocks noGrp="1"/>
          </p:cNvSpPr>
          <p:nvPr>
            <p:ph type="body" sz="quarter" idx="10"/>
          </p:nvPr>
        </p:nvSpPr>
        <p:spPr>
          <a:xfrm>
            <a:off x="533400" y="1600200"/>
            <a:ext cx="8153400" cy="4572000"/>
          </a:xfrm>
        </p:spPr>
        <p:txBody>
          <a:bodyPr/>
          <a:lstStyle/>
          <a:p>
            <a:r>
              <a:rPr lang="en-US" altLang="en-US" dirty="0"/>
              <a:t>Broadened definition to include other family members </a:t>
            </a:r>
          </a:p>
          <a:p>
            <a:r>
              <a:rPr lang="en-US" altLang="en-US" dirty="0"/>
              <a:t>Emphasis on:</a:t>
            </a:r>
          </a:p>
          <a:p>
            <a:pPr lvl="1"/>
            <a:r>
              <a:rPr lang="en-US" altLang="en-US" dirty="0"/>
              <a:t>Engagement vs. involvement</a:t>
            </a:r>
          </a:p>
          <a:p>
            <a:pPr lvl="1"/>
            <a:r>
              <a:rPr lang="en-US" altLang="en-US" dirty="0"/>
              <a:t>Developing a partnership with parents</a:t>
            </a:r>
          </a:p>
          <a:p>
            <a:pPr lvl="1"/>
            <a:r>
              <a:rPr lang="en-US" altLang="en-US" dirty="0"/>
              <a:t>Shared responsibility for academic success</a:t>
            </a:r>
          </a:p>
          <a:p>
            <a:pPr lvl="1"/>
            <a:r>
              <a:rPr lang="en-US" altLang="en-US" dirty="0"/>
              <a:t>Coordinating with other Federal, State, and local programs</a:t>
            </a:r>
          </a:p>
        </p:txBody>
      </p:sp>
    </p:spTree>
    <p:extLst>
      <p:ext uri="{BB962C8B-B14F-4D97-AF65-F5344CB8AC3E}">
        <p14:creationId xmlns:p14="http://schemas.microsoft.com/office/powerpoint/2010/main" val="3016372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Parent &amp; Family Engagement Requirements</a:t>
            </a:r>
          </a:p>
        </p:txBody>
      </p:sp>
      <p:sp>
        <p:nvSpPr>
          <p:cNvPr id="3" name="Text Placeholder 2"/>
          <p:cNvSpPr>
            <a:spLocks noGrp="1"/>
          </p:cNvSpPr>
          <p:nvPr>
            <p:ph type="body" sz="quarter" idx="10"/>
          </p:nvPr>
        </p:nvSpPr>
        <p:spPr>
          <a:xfrm>
            <a:off x="533400" y="1600200"/>
            <a:ext cx="8153400" cy="4648200"/>
          </a:xfrm>
        </p:spPr>
        <p:txBody>
          <a:bodyPr/>
          <a:lstStyle/>
          <a:p>
            <a:r>
              <a:rPr lang="en-US" dirty="0"/>
              <a:t>LEA Level:</a:t>
            </a:r>
            <a:r>
              <a:rPr lang="en-US" sz="2800" dirty="0"/>
              <a:t> </a:t>
            </a:r>
          </a:p>
          <a:p>
            <a:pPr lvl="1"/>
            <a:r>
              <a:rPr lang="en-US" sz="2400" dirty="0"/>
              <a:t>LEA Parent &amp; Family Engagement Policy</a:t>
            </a:r>
          </a:p>
          <a:p>
            <a:pPr lvl="1"/>
            <a:r>
              <a:rPr lang="en-US" sz="2400" dirty="0"/>
              <a:t>Ongoing parent and family engagement in policy development and evaluation (</a:t>
            </a:r>
            <a:r>
              <a:rPr lang="en-US" sz="1800" dirty="0"/>
              <a:t>CIP/SIP, CFP application)</a:t>
            </a:r>
            <a:endParaRPr lang="en-US" sz="2400" dirty="0"/>
          </a:p>
          <a:p>
            <a:r>
              <a:rPr lang="en-US" dirty="0"/>
              <a:t>School Level:</a:t>
            </a:r>
          </a:p>
          <a:p>
            <a:pPr lvl="1"/>
            <a:r>
              <a:rPr lang="en-US" sz="2400" dirty="0"/>
              <a:t>School Parent &amp; Family Engagement Policy</a:t>
            </a:r>
          </a:p>
          <a:p>
            <a:pPr lvl="1"/>
            <a:r>
              <a:rPr lang="en-US" sz="2400" dirty="0"/>
              <a:t>School-Parent Compact</a:t>
            </a:r>
          </a:p>
          <a:p>
            <a:pPr lvl="1"/>
            <a:r>
              <a:rPr lang="en-US" sz="2400" dirty="0"/>
              <a:t>Annual Title I meeting</a:t>
            </a:r>
            <a:endParaRPr lang="en-US" sz="3200" dirty="0"/>
          </a:p>
          <a:p>
            <a:r>
              <a:rPr lang="en-US" dirty="0"/>
              <a:t>Accessibility</a:t>
            </a:r>
          </a:p>
        </p:txBody>
      </p:sp>
    </p:spTree>
    <p:extLst>
      <p:ext uri="{BB962C8B-B14F-4D97-AF65-F5344CB8AC3E}">
        <p14:creationId xmlns:p14="http://schemas.microsoft.com/office/powerpoint/2010/main" val="3278728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a:t>PFE Set Aside &amp; Allowable Uses</a:t>
            </a:r>
          </a:p>
        </p:txBody>
      </p:sp>
      <p:sp>
        <p:nvSpPr>
          <p:cNvPr id="13315" name="Text Placeholder 2"/>
          <p:cNvSpPr>
            <a:spLocks noGrp="1"/>
          </p:cNvSpPr>
          <p:nvPr>
            <p:ph type="body" sz="quarter" idx="10"/>
          </p:nvPr>
        </p:nvSpPr>
        <p:spPr/>
        <p:txBody>
          <a:bodyPr/>
          <a:lstStyle/>
          <a:p>
            <a:r>
              <a:rPr lang="en-US" altLang="en-US" dirty="0"/>
              <a:t>Allocation and distribution</a:t>
            </a:r>
          </a:p>
          <a:p>
            <a:pPr lvl="1"/>
            <a:r>
              <a:rPr lang="en-US" altLang="en-US" dirty="0"/>
              <a:t>$500,000 or more in Title I funds = required set-aside amount of 1% of allocation</a:t>
            </a:r>
          </a:p>
          <a:p>
            <a:pPr lvl="2"/>
            <a:r>
              <a:rPr lang="en-US" altLang="en-US" dirty="0"/>
              <a:t>At least 90% must be reserved and distributed to schools</a:t>
            </a:r>
          </a:p>
          <a:p>
            <a:pPr lvl="1"/>
            <a:r>
              <a:rPr lang="en-US" altLang="en-US" dirty="0"/>
              <a:t>Less than $500,000 in Title I funds = set aside not required</a:t>
            </a:r>
          </a:p>
          <a:p>
            <a:pPr lvl="1"/>
            <a:r>
              <a:rPr lang="en-US" altLang="en-US" dirty="0"/>
              <a:t>Parents and family member input</a:t>
            </a:r>
          </a:p>
          <a:p>
            <a:pPr lvl="1"/>
            <a:endParaRPr lang="en-US" altLang="en-US" dirty="0"/>
          </a:p>
        </p:txBody>
      </p:sp>
    </p:spTree>
    <p:extLst>
      <p:ext uri="{BB962C8B-B14F-4D97-AF65-F5344CB8AC3E}">
        <p14:creationId xmlns:p14="http://schemas.microsoft.com/office/powerpoint/2010/main" val="2165100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1F783-5AC4-4903-B71E-5554F9807A9A}"/>
              </a:ext>
            </a:extLst>
          </p:cNvPr>
          <p:cNvSpPr>
            <a:spLocks noGrp="1"/>
          </p:cNvSpPr>
          <p:nvPr>
            <p:ph type="title"/>
          </p:nvPr>
        </p:nvSpPr>
        <p:spPr/>
        <p:txBody>
          <a:bodyPr/>
          <a:lstStyle/>
          <a:p>
            <a:r>
              <a:rPr lang="en-US" dirty="0"/>
              <a:t>How can set-aside funds be used?</a:t>
            </a:r>
          </a:p>
        </p:txBody>
      </p:sp>
      <p:sp>
        <p:nvSpPr>
          <p:cNvPr id="3" name="Text Placeholder 2">
            <a:extLst>
              <a:ext uri="{FF2B5EF4-FFF2-40B4-BE49-F238E27FC236}">
                <a16:creationId xmlns:a16="http://schemas.microsoft.com/office/drawing/2014/main" id="{0B691B20-4CC8-4C0F-86E1-E504820A6476}"/>
              </a:ext>
            </a:extLst>
          </p:cNvPr>
          <p:cNvSpPr>
            <a:spLocks noGrp="1"/>
          </p:cNvSpPr>
          <p:nvPr>
            <p:ph type="body" sz="quarter" idx="10"/>
          </p:nvPr>
        </p:nvSpPr>
        <p:spPr/>
        <p:txBody>
          <a:bodyPr/>
          <a:lstStyle/>
          <a:p>
            <a:r>
              <a:rPr lang="en-US" sz="2800" dirty="0"/>
              <a:t>Administration</a:t>
            </a:r>
          </a:p>
          <a:p>
            <a:pPr lvl="1"/>
            <a:r>
              <a:rPr lang="en-US" sz="2400" dirty="0"/>
              <a:t>Parent and Family Liaison</a:t>
            </a:r>
          </a:p>
          <a:p>
            <a:r>
              <a:rPr lang="en-US" sz="2800" dirty="0"/>
              <a:t>Professional Development</a:t>
            </a:r>
          </a:p>
          <a:p>
            <a:pPr lvl="1"/>
            <a:r>
              <a:rPr lang="en-US" sz="2400" dirty="0"/>
              <a:t>Joint trainings for educators and parents</a:t>
            </a:r>
          </a:p>
          <a:p>
            <a:r>
              <a:rPr lang="en-US" sz="2800" dirty="0"/>
              <a:t>Policy Development</a:t>
            </a:r>
          </a:p>
          <a:p>
            <a:pPr lvl="1"/>
            <a:r>
              <a:rPr lang="en-US" sz="2400" dirty="0"/>
              <a:t>Costs associated with encouraging parents to participate in policy development</a:t>
            </a:r>
          </a:p>
          <a:p>
            <a:r>
              <a:rPr lang="en-US" sz="2800" dirty="0"/>
              <a:t>Parent Outreach and Education</a:t>
            </a:r>
          </a:p>
          <a:p>
            <a:pPr lvl="1"/>
            <a:r>
              <a:rPr lang="en-US" sz="2400" dirty="0"/>
              <a:t>Academic program nights</a:t>
            </a:r>
          </a:p>
          <a:p>
            <a:pPr lvl="1"/>
            <a:r>
              <a:rPr lang="en-US" sz="2400" dirty="0"/>
              <a:t>Parent trainings</a:t>
            </a:r>
          </a:p>
        </p:txBody>
      </p:sp>
    </p:spTree>
    <p:extLst>
      <p:ext uri="{BB962C8B-B14F-4D97-AF65-F5344CB8AC3E}">
        <p14:creationId xmlns:p14="http://schemas.microsoft.com/office/powerpoint/2010/main" val="282447209"/>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2F6B283D0F1940B375B4845395C049" ma:contentTypeVersion="10" ma:contentTypeDescription="Create a new document." ma:contentTypeScope="" ma:versionID="4fec86fafc1e787267f51fcf30937326">
  <xsd:schema xmlns:xsd="http://www.w3.org/2001/XMLSchema" xmlns:xs="http://www.w3.org/2001/XMLSchema" xmlns:p="http://schemas.microsoft.com/office/2006/metadata/properties" xmlns:ns3="d80a4d8e-4e6b-4d9d-8f1a-ff0104432a35" xmlns:ns4="f589ccea-3ba2-4c0c-a515-510e0f56592f" targetNamespace="http://schemas.microsoft.com/office/2006/metadata/properties" ma:root="true" ma:fieldsID="51bf020b287f49b230b41083f4e646bd" ns3:_="" ns4:_="">
    <xsd:import namespace="d80a4d8e-4e6b-4d9d-8f1a-ff0104432a35"/>
    <xsd:import namespace="f589ccea-3ba2-4c0c-a515-510e0f56592f"/>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0a4d8e-4e6b-4d9d-8f1a-ff0104432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89ccea-3ba2-4c0c-a515-510e0f56592f"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8D11941-ED3E-4DE8-A04A-A20FD6B1E4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0a4d8e-4e6b-4d9d-8f1a-ff0104432a35"/>
    <ds:schemaRef ds:uri="f589ccea-3ba2-4c0c-a515-510e0f5659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8FBB820-741A-4227-8BF0-D88D0480A449}">
  <ds:schemaRefs>
    <ds:schemaRef ds:uri="http://schemas.microsoft.com/sharepoint/v3/contenttype/forms"/>
  </ds:schemaRefs>
</ds:datastoreItem>
</file>

<file path=customXml/itemProps3.xml><?xml version="1.0" encoding="utf-8"?>
<ds:datastoreItem xmlns:ds="http://schemas.openxmlformats.org/officeDocument/2006/customXml" ds:itemID="{6269ABF8-AB92-4E30-ACD7-DD37C36F1708}">
  <ds:schemaRefs>
    <ds:schemaRef ds:uri="d80a4d8e-4e6b-4d9d-8f1a-ff0104432a35"/>
    <ds:schemaRef ds:uri="http://purl.org/dc/dcmitype/"/>
    <ds:schemaRef ds:uri="http://purl.org/dc/elements/1.1/"/>
    <ds:schemaRef ds:uri="http://schemas.microsoft.com/office/2006/metadata/properties"/>
    <ds:schemaRef ds:uri="f589ccea-3ba2-4c0c-a515-510e0f56592f"/>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edu-aoe-power-point-presentation</Template>
  <TotalTime>1741</TotalTime>
  <Words>2896</Words>
  <Application>Microsoft Office PowerPoint</Application>
  <PresentationFormat>On-screen Show (4:3)</PresentationFormat>
  <Paragraphs>301</Paragraphs>
  <Slides>23</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Franklin Gothic Book</vt:lpstr>
      <vt:lpstr>Palatino Linotype</vt:lpstr>
      <vt:lpstr>Custom Design</vt:lpstr>
      <vt:lpstr>Title I Part A Parent and Family Engagement</vt:lpstr>
      <vt:lpstr>For today’s presentation…</vt:lpstr>
      <vt:lpstr>Future Sessions and Resources</vt:lpstr>
      <vt:lpstr>PFE Topics</vt:lpstr>
      <vt:lpstr>Importance of Parent &amp; Family Engagement</vt:lpstr>
      <vt:lpstr>Parent &amp; Family Engagement in ESSA (Section 1116)</vt:lpstr>
      <vt:lpstr>Parent &amp; Family Engagement Requirements</vt:lpstr>
      <vt:lpstr>PFE Set Aside &amp; Allowable Uses</vt:lpstr>
      <vt:lpstr>How can set-aside funds be used?</vt:lpstr>
      <vt:lpstr>Not allowable</vt:lpstr>
      <vt:lpstr>PowerPoint Presentation</vt:lpstr>
      <vt:lpstr>Parent &amp; Family Engagement Policies</vt:lpstr>
      <vt:lpstr>LEA Parent &amp; Family Engagement Policy</vt:lpstr>
      <vt:lpstr>School Parent &amp; Family Engagement Policy</vt:lpstr>
      <vt:lpstr>Building Capacity for Involvement</vt:lpstr>
      <vt:lpstr>School-Parent Compacts</vt:lpstr>
      <vt:lpstr>School-Parent Compacts</vt:lpstr>
      <vt:lpstr>School-Parent Compacts</vt:lpstr>
      <vt:lpstr>Title I Meeting</vt:lpstr>
      <vt:lpstr>Title I Meeting</vt:lpstr>
      <vt:lpstr>Accessibility</vt:lpstr>
      <vt:lpstr>Other Resources</vt:lpstr>
      <vt:lpstr>Questions?</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CFP Conference Parent &amp; Family Engagement</dc:title>
  <dc:creator>Vermont Agency of Education</dc:creator>
  <cp:lastModifiedBy>Graves, Amber</cp:lastModifiedBy>
  <cp:revision>115</cp:revision>
  <cp:lastPrinted>2016-09-12T19:36:10Z</cp:lastPrinted>
  <dcterms:created xsi:type="dcterms:W3CDTF">2016-07-25T13:30:01Z</dcterms:created>
  <dcterms:modified xsi:type="dcterms:W3CDTF">2020-04-15T14:08:25Z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0x0101005F2F6B283D0F1940B375B4845395C049</vt:lpwstr>
  </property>
</Properties>
</file>