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1"/>
  </p:sldMasterIdLst>
  <p:notesMasterIdLst>
    <p:notesMasterId r:id="rId17"/>
  </p:notesMasterIdLst>
  <p:handoutMasterIdLst>
    <p:handoutMasterId r:id="rId18"/>
  </p:handoutMasterIdLst>
  <p:sldIdLst>
    <p:sldId id="256" r:id="rId2"/>
    <p:sldId id="266" r:id="rId3"/>
    <p:sldId id="291" r:id="rId4"/>
    <p:sldId id="292" r:id="rId5"/>
    <p:sldId id="293" r:id="rId6"/>
    <p:sldId id="288" r:id="rId7"/>
    <p:sldId id="294" r:id="rId8"/>
    <p:sldId id="277" r:id="rId9"/>
    <p:sldId id="275" r:id="rId10"/>
    <p:sldId id="276" r:id="rId11"/>
    <p:sldId id="295" r:id="rId12"/>
    <p:sldId id="296" r:id="rId13"/>
    <p:sldId id="290" r:id="rId14"/>
    <p:sldId id="289" r:id="rId15"/>
    <p:sldId id="263" r:id="rId16"/>
  </p:sldIdLst>
  <p:sldSz cx="12192000" cy="6858000"/>
  <p:notesSz cx="6950075" cy="9236075"/>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98" autoAdjust="0"/>
    <p:restoredTop sz="86342" autoAdjust="0"/>
  </p:normalViewPr>
  <p:slideViewPr>
    <p:cSldViewPr>
      <p:cViewPr varScale="1">
        <p:scale>
          <a:sx n="66" d="100"/>
          <a:sy n="66" d="100"/>
        </p:scale>
        <p:origin x="96" y="22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2" d="100"/>
          <a:sy n="82" d="100"/>
        </p:scale>
        <p:origin x="20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4E43BAD2-912A-4852-AA21-1A049AD7ECE2}" type="datetimeFigureOut">
              <a:rPr lang="en-US" smtClean="0"/>
              <a:t>4/9/2021</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811791F8-FF65-4855-B77D-9162C3A1E42D}" type="slidenum">
              <a:rPr lang="en-US" smtClean="0"/>
              <a:t>‹#›</a:t>
            </a:fld>
            <a:endParaRPr lang="en-US" dirty="0"/>
          </a:p>
        </p:txBody>
      </p:sp>
    </p:spTree>
    <p:extLst>
      <p:ext uri="{BB962C8B-B14F-4D97-AF65-F5344CB8AC3E}">
        <p14:creationId xmlns:p14="http://schemas.microsoft.com/office/powerpoint/2010/main" val="1992993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fontAlgn="auto">
              <a:spcBef>
                <a:spcPts val="0"/>
              </a:spcBef>
              <a:spcAft>
                <a:spcPts val="0"/>
              </a:spcAft>
              <a:defRPr sz="1200" smtClean="0">
                <a:latin typeface="+mn-lt"/>
                <a:cs typeface="+mn-cs"/>
              </a:defRPr>
            </a:lvl1pPr>
          </a:lstStyle>
          <a:p>
            <a:pPr>
              <a:defRPr/>
            </a:pPr>
            <a:fld id="{AC27C917-86D6-4083-BE96-E72DBE33C8E0}" type="datetimeFigureOut">
              <a:rPr lang="en-US"/>
              <a:pPr>
                <a:defRPr/>
              </a:pPr>
              <a:t>4/9/2021</a:t>
            </a:fld>
            <a:endParaRPr lang="en-US" dirty="0"/>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2492" tIns="46246" rIns="92492" bIns="46246" rtlCol="0" anchor="ctr"/>
          <a:lstStyle/>
          <a:p>
            <a:pPr lvl="0"/>
            <a:endParaRPr lang="en-US" noProof="0"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wrap="square" lIns="92492" tIns="46246" rIns="92492" bIns="46246" numCol="1" anchor="b" anchorCtr="0" compatLnSpc="1">
            <a:prstTxWarp prst="textNoShape">
              <a:avLst/>
            </a:prstTxWarp>
          </a:bodyPr>
          <a:lstStyle>
            <a:lvl1pPr algn="r">
              <a:defRPr sz="1200">
                <a:latin typeface="Calibri" panose="020F0502020204030204" pitchFamily="34" charset="0"/>
              </a:defRPr>
            </a:lvl1pPr>
          </a:lstStyle>
          <a:p>
            <a:fld id="{D9FBDE9E-A812-4663-9CB3-8F1B9102178D}" type="slidenum">
              <a:rPr lang="en-US" altLang="en-US"/>
              <a:pPr/>
              <a:t>‹#›</a:t>
            </a:fld>
            <a:endParaRPr lang="en-US" altLang="en-US" dirty="0"/>
          </a:p>
        </p:txBody>
      </p:sp>
    </p:spTree>
    <p:extLst>
      <p:ext uri="{BB962C8B-B14F-4D97-AF65-F5344CB8AC3E}">
        <p14:creationId xmlns:p14="http://schemas.microsoft.com/office/powerpoint/2010/main" val="36120298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a:t>
            </a:fld>
            <a:endParaRPr lang="en-US" altLang="en-US" dirty="0"/>
          </a:p>
        </p:txBody>
      </p:sp>
    </p:spTree>
    <p:extLst>
      <p:ext uri="{BB962C8B-B14F-4D97-AF65-F5344CB8AC3E}">
        <p14:creationId xmlns:p14="http://schemas.microsoft.com/office/powerpoint/2010/main" val="3363164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15</a:t>
            </a:fld>
            <a:endParaRPr lang="en-US" altLang="en-US" dirty="0"/>
          </a:p>
        </p:txBody>
      </p:sp>
    </p:spTree>
    <p:extLst>
      <p:ext uri="{BB962C8B-B14F-4D97-AF65-F5344CB8AC3E}">
        <p14:creationId xmlns:p14="http://schemas.microsoft.com/office/powerpoint/2010/main" val="428165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a:t>
            </a:fld>
            <a:endParaRPr lang="en-US" altLang="en-US" dirty="0"/>
          </a:p>
        </p:txBody>
      </p:sp>
    </p:spTree>
    <p:extLst>
      <p:ext uri="{BB962C8B-B14F-4D97-AF65-F5344CB8AC3E}">
        <p14:creationId xmlns:p14="http://schemas.microsoft.com/office/powerpoint/2010/main" val="3108248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3</a:t>
            </a:fld>
            <a:endParaRPr lang="en-US" altLang="en-US" dirty="0"/>
          </a:p>
        </p:txBody>
      </p:sp>
    </p:spTree>
    <p:extLst>
      <p:ext uri="{BB962C8B-B14F-4D97-AF65-F5344CB8AC3E}">
        <p14:creationId xmlns:p14="http://schemas.microsoft.com/office/powerpoint/2010/main" val="1984047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r>
              <a:rPr lang="en-US" sz="1200" dirty="0">
                <a:solidFill>
                  <a:srgbClr val="FF0000"/>
                </a:solidFill>
              </a:rPr>
              <a:t>Can we share our risk assessment factors? The Feds did this for IVA on a call and I found it helpful</a:t>
            </a:r>
          </a:p>
          <a:p>
            <a:r>
              <a:rPr lang="en-US" sz="1200" dirty="0">
                <a:solidFill>
                  <a:srgbClr val="FF0000"/>
                </a:solidFill>
              </a:rPr>
              <a:t>Can we share the questions they would be monitored on (questions we ask in GMS)? Feds also did this for IV and it’s very helpful </a:t>
            </a:r>
          </a:p>
          <a:p>
            <a:endParaRPr lang="en-US" dirty="0"/>
          </a:p>
        </p:txBody>
      </p:sp>
      <p:sp>
        <p:nvSpPr>
          <p:cNvPr id="4" name="Slide Number Placeholder 3"/>
          <p:cNvSpPr>
            <a:spLocks noGrp="1"/>
          </p:cNvSpPr>
          <p:nvPr>
            <p:ph type="sldNum" sz="quarter" idx="5"/>
          </p:nvPr>
        </p:nvSpPr>
        <p:spPr/>
        <p:txBody>
          <a:bodyPr/>
          <a:lstStyle/>
          <a:p>
            <a:fld id="{2C68D7A0-81DB-4185-A40F-164EAFBE8FBA}" type="slidenum">
              <a:rPr lang="en-US" smtClean="0"/>
              <a:t>6</a:t>
            </a:fld>
            <a:endParaRPr lang="en-US" dirty="0"/>
          </a:p>
        </p:txBody>
      </p:sp>
    </p:spTree>
    <p:extLst>
      <p:ext uri="{BB962C8B-B14F-4D97-AF65-F5344CB8AC3E}">
        <p14:creationId xmlns:p14="http://schemas.microsoft.com/office/powerpoint/2010/main" val="2369893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8</a:t>
            </a:fld>
            <a:endParaRPr lang="en-US" altLang="en-US" dirty="0"/>
          </a:p>
        </p:txBody>
      </p:sp>
    </p:spTree>
    <p:extLst>
      <p:ext uri="{BB962C8B-B14F-4D97-AF65-F5344CB8AC3E}">
        <p14:creationId xmlns:p14="http://schemas.microsoft.com/office/powerpoint/2010/main" val="3335064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68D7A0-81DB-4185-A40F-164EAFBE8FBA}" type="slidenum">
              <a:rPr lang="en-US" smtClean="0"/>
              <a:t>9</a:t>
            </a:fld>
            <a:endParaRPr lang="en-US" dirty="0"/>
          </a:p>
        </p:txBody>
      </p:sp>
    </p:spTree>
    <p:extLst>
      <p:ext uri="{BB962C8B-B14F-4D97-AF65-F5344CB8AC3E}">
        <p14:creationId xmlns:p14="http://schemas.microsoft.com/office/powerpoint/2010/main" val="1446019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10</a:t>
            </a:fld>
            <a:endParaRPr lang="en-US" altLang="en-US" dirty="0"/>
          </a:p>
        </p:txBody>
      </p:sp>
    </p:spTree>
    <p:extLst>
      <p:ext uri="{BB962C8B-B14F-4D97-AF65-F5344CB8AC3E}">
        <p14:creationId xmlns:p14="http://schemas.microsoft.com/office/powerpoint/2010/main" val="1965377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13</a:t>
            </a:fld>
            <a:endParaRPr lang="en-US" altLang="en-US" dirty="0"/>
          </a:p>
        </p:txBody>
      </p:sp>
    </p:spTree>
    <p:extLst>
      <p:ext uri="{BB962C8B-B14F-4D97-AF65-F5344CB8AC3E}">
        <p14:creationId xmlns:p14="http://schemas.microsoft.com/office/powerpoint/2010/main" val="29571039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14</a:t>
            </a:fld>
            <a:endParaRPr lang="en-US" altLang="en-US" dirty="0"/>
          </a:p>
        </p:txBody>
      </p:sp>
    </p:spTree>
    <p:extLst>
      <p:ext uri="{BB962C8B-B14F-4D97-AF65-F5344CB8AC3E}">
        <p14:creationId xmlns:p14="http://schemas.microsoft.com/office/powerpoint/2010/main" val="965352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0203"/>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54309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16178"/>
            <a:ext cx="108712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228839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711200" y="1600200"/>
            <a:ext cx="108712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81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1" i="0" baseline="0"/>
            </a:lvl1pPr>
          </a:lstStyle>
          <a:p>
            <a:r>
              <a:rPr lang="en-US" dirty="0"/>
              <a:t>Click to edit Master title style</a:t>
            </a:r>
          </a:p>
        </p:txBody>
      </p:sp>
      <p:sp>
        <p:nvSpPr>
          <p:cNvPr id="5" name="Content Placeholder 4"/>
          <p:cNvSpPr>
            <a:spLocks noGrp="1"/>
          </p:cNvSpPr>
          <p:nvPr>
            <p:ph sz="quarter" idx="10"/>
          </p:nvPr>
        </p:nvSpPr>
        <p:spPr>
          <a:xfrm>
            <a:off x="609600" y="1600200"/>
            <a:ext cx="10972800" cy="4495800"/>
          </a:xfrm>
        </p:spPr>
        <p:txBody>
          <a:bodyPr/>
          <a:lstStyle>
            <a:lvl1pPr marL="0" indent="0">
              <a:spcAft>
                <a:spcPts val="1200"/>
              </a:spcAft>
              <a:buNone/>
              <a:defRPr sz="3000"/>
            </a:lvl1pPr>
          </a:lstStyle>
          <a:p>
            <a:pPr lvl="0"/>
            <a:r>
              <a:rPr lang="en-US" dirty="0"/>
              <a:t>Click to edit Master text styles</a:t>
            </a:r>
          </a:p>
        </p:txBody>
      </p:sp>
    </p:spTree>
    <p:extLst>
      <p:ext uri="{BB962C8B-B14F-4D97-AF65-F5344CB8AC3E}">
        <p14:creationId xmlns:p14="http://schemas.microsoft.com/office/powerpoint/2010/main" val="146346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5384800" cy="4648200"/>
          </a:xfrm>
        </p:spPr>
        <p:txBody>
          <a:bodyPr/>
          <a:lstStyle>
            <a:lvl1pPr marL="0" indent="0">
              <a:buNone/>
              <a:defRPr/>
            </a:lvl1pPr>
          </a:lstStyle>
          <a:p>
            <a:pPr lvl="0"/>
            <a:r>
              <a:rPr lang="en-US"/>
              <a:t>Click to edit Master text styles</a:t>
            </a:r>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5191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1600200"/>
            <a:ext cx="5283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244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6197600" y="381000"/>
            <a:ext cx="5384800" cy="58674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381000"/>
            <a:ext cx="52832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0678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641600" y="685800"/>
            <a:ext cx="6807200" cy="3886200"/>
          </a:xfrm>
        </p:spPr>
        <p:txBody>
          <a:bodyPr rtlCol="0">
            <a:normAutofit/>
          </a:bodyPr>
          <a:lstStyle/>
          <a:p>
            <a:pPr lvl="0"/>
            <a:r>
              <a:rPr lang="en-US" noProof="0" dirty="0"/>
              <a:t>Click icon to add picture</a:t>
            </a:r>
          </a:p>
        </p:txBody>
      </p:sp>
      <p:sp>
        <p:nvSpPr>
          <p:cNvPr id="7" name="Text Placeholder 6"/>
          <p:cNvSpPr>
            <a:spLocks noGrp="1"/>
          </p:cNvSpPr>
          <p:nvPr>
            <p:ph type="body" sz="quarter" idx="11"/>
          </p:nvPr>
        </p:nvSpPr>
        <p:spPr>
          <a:xfrm>
            <a:off x="2641600" y="4648200"/>
            <a:ext cx="68072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75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30609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609600" y="6172203"/>
            <a:ext cx="109728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dirty="0"/>
          </a:p>
        </p:txBody>
      </p:sp>
      <p:pic>
        <p:nvPicPr>
          <p:cNvPr id="1029" name="Picture 9" descr="AOEd MOM Hor 2C.jp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9347202" y="6248403"/>
            <a:ext cx="21209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812800" y="6491288"/>
            <a:ext cx="8331200"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anose="020B0503020102020204" pitchFamily="34" charset="0"/>
        </a:defRPr>
      </a:lvl2pPr>
      <a:lvl3pPr algn="ctr" rtl="0" eaLnBrk="1" fontAlgn="base" hangingPunct="1">
        <a:spcBef>
          <a:spcPct val="0"/>
        </a:spcBef>
        <a:spcAft>
          <a:spcPct val="0"/>
        </a:spcAft>
        <a:defRPr sz="4400">
          <a:solidFill>
            <a:schemeClr val="tx1"/>
          </a:solidFill>
          <a:latin typeface="Franklin Gothic Book" panose="020B0503020102020204" pitchFamily="34" charset="0"/>
        </a:defRPr>
      </a:lvl3pPr>
      <a:lvl4pPr algn="ctr" rtl="0" eaLnBrk="1" fontAlgn="base" hangingPunct="1">
        <a:spcBef>
          <a:spcPct val="0"/>
        </a:spcBef>
        <a:spcAft>
          <a:spcPct val="0"/>
        </a:spcAft>
        <a:defRPr sz="4400">
          <a:solidFill>
            <a:schemeClr val="tx1"/>
          </a:solidFill>
          <a:latin typeface="Franklin Gothic Book" panose="020B0503020102020204" pitchFamily="34" charset="0"/>
        </a:defRPr>
      </a:lvl4pPr>
      <a:lvl5pPr algn="ctr" rtl="0" eaLnBrk="1" fontAlgn="base" hangingPunct="1">
        <a:spcBef>
          <a:spcPct val="0"/>
        </a:spcBef>
        <a:spcAft>
          <a:spcPct val="0"/>
        </a:spcAft>
        <a:defRPr sz="4400">
          <a:solidFill>
            <a:schemeClr val="tx1"/>
          </a:solidFill>
          <a:latin typeface="Franklin Gothic Book" panose="020B0503020102020204" pitchFamily="34" charset="0"/>
        </a:defRPr>
      </a:lvl5pPr>
      <a:lvl6pPr marL="457200" algn="ctr" rtl="0" eaLnBrk="1" fontAlgn="base" hangingPunct="1">
        <a:spcBef>
          <a:spcPct val="0"/>
        </a:spcBef>
        <a:spcAft>
          <a:spcPct val="0"/>
        </a:spcAft>
        <a:defRPr sz="4400">
          <a:solidFill>
            <a:schemeClr val="tx1"/>
          </a:solidFill>
          <a:latin typeface="Franklin Gothic Book" panose="020B0503020102020204" pitchFamily="34" charset="0"/>
        </a:defRPr>
      </a:lvl6pPr>
      <a:lvl7pPr marL="914400" algn="ctr" rtl="0" eaLnBrk="1" fontAlgn="base" hangingPunct="1">
        <a:spcBef>
          <a:spcPct val="0"/>
        </a:spcBef>
        <a:spcAft>
          <a:spcPct val="0"/>
        </a:spcAft>
        <a:defRPr sz="4400">
          <a:solidFill>
            <a:schemeClr val="tx1"/>
          </a:solidFill>
          <a:latin typeface="Franklin Gothic Book" panose="020B0503020102020204" pitchFamily="34" charset="0"/>
        </a:defRPr>
      </a:lvl7pPr>
      <a:lvl8pPr marL="1371600" algn="ctr" rtl="0" eaLnBrk="1" fontAlgn="base" hangingPunct="1">
        <a:spcBef>
          <a:spcPct val="0"/>
        </a:spcBef>
        <a:spcAft>
          <a:spcPct val="0"/>
        </a:spcAft>
        <a:defRPr sz="4400">
          <a:solidFill>
            <a:schemeClr val="tx1"/>
          </a:solidFill>
          <a:latin typeface="Franklin Gothic Book" panose="020B0503020102020204" pitchFamily="34" charset="0"/>
        </a:defRPr>
      </a:lvl8pPr>
      <a:lvl9pPr marL="1828800" algn="ctr" rtl="0" eaLnBrk="1" fontAlgn="base" hangingPunct="1">
        <a:spcBef>
          <a:spcPct val="0"/>
        </a:spcBef>
        <a:spcAft>
          <a:spcPct val="0"/>
        </a:spcAft>
        <a:defRPr sz="4400">
          <a:solidFill>
            <a:schemeClr val="tx1"/>
          </a:solidFill>
          <a:latin typeface="Franklin Gothic Book" panose="020B05030201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mailto:karen.abbott@vermont.gov"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p:txBody>
          <a:bodyPr/>
          <a:lstStyle/>
          <a:p>
            <a:r>
              <a:rPr lang="en-US" altLang="en-US" b="1" dirty="0"/>
              <a:t>CFP Monitoring</a:t>
            </a:r>
          </a:p>
        </p:txBody>
      </p:sp>
      <p:sp>
        <p:nvSpPr>
          <p:cNvPr id="3" name="Subtitle 2"/>
          <p:cNvSpPr>
            <a:spLocks noGrp="1"/>
          </p:cNvSpPr>
          <p:nvPr>
            <p:ph type="subTitle" idx="1"/>
          </p:nvPr>
        </p:nvSpPr>
        <p:spPr/>
        <p:txBody>
          <a:bodyPr rtlCol="0">
            <a:normAutofit/>
          </a:bodyPr>
          <a:lstStyle/>
          <a:p>
            <a:pPr fontAlgn="auto">
              <a:spcAft>
                <a:spcPts val="0"/>
              </a:spcAft>
              <a:defRPr/>
            </a:pPr>
            <a:r>
              <a:rPr lang="en-US" dirty="0">
                <a:solidFill>
                  <a:schemeClr val="tx1"/>
                </a:solidFill>
              </a:rPr>
              <a:t>April 12,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5418C-FABF-4FA5-870E-4B171E587479}"/>
              </a:ext>
            </a:extLst>
          </p:cNvPr>
          <p:cNvSpPr>
            <a:spLocks noGrp="1"/>
          </p:cNvSpPr>
          <p:nvPr>
            <p:ph type="title"/>
          </p:nvPr>
        </p:nvSpPr>
        <p:spPr/>
        <p:txBody>
          <a:bodyPr/>
          <a:lstStyle/>
          <a:p>
            <a:r>
              <a:rPr lang="en-US" b="1" dirty="0"/>
              <a:t>How</a:t>
            </a:r>
          </a:p>
        </p:txBody>
      </p:sp>
      <p:sp>
        <p:nvSpPr>
          <p:cNvPr id="3" name="Content Placeholder 2">
            <a:extLst>
              <a:ext uri="{FF2B5EF4-FFF2-40B4-BE49-F238E27FC236}">
                <a16:creationId xmlns:a16="http://schemas.microsoft.com/office/drawing/2014/main" id="{48DC732B-1A10-4A6E-9BA6-D2C03DC4DC01}"/>
              </a:ext>
            </a:extLst>
          </p:cNvPr>
          <p:cNvSpPr>
            <a:spLocks noGrp="1"/>
          </p:cNvSpPr>
          <p:nvPr>
            <p:ph sz="quarter" idx="10"/>
          </p:nvPr>
        </p:nvSpPr>
        <p:spPr>
          <a:xfrm>
            <a:off x="838200" y="1600200"/>
            <a:ext cx="10744200" cy="4495800"/>
          </a:xfrm>
        </p:spPr>
        <p:txBody>
          <a:bodyPr>
            <a:normAutofit fontScale="92500" lnSpcReduction="10000"/>
          </a:bodyPr>
          <a:lstStyle/>
          <a:p>
            <a:pPr marL="457200" indent="-457200">
              <a:buFont typeface="Arial" panose="020B0604020202020204" pitchFamily="34" charset="0"/>
              <a:buChar char="•"/>
            </a:pPr>
            <a:r>
              <a:rPr lang="en-US" sz="3200" dirty="0"/>
              <a:t>We are moving towards all CFP monitoring being conducted in the GMS. </a:t>
            </a:r>
          </a:p>
          <a:p>
            <a:pPr marL="457200" indent="-457200">
              <a:buFont typeface="Arial" panose="020B0604020202020204" pitchFamily="34" charset="0"/>
              <a:buChar char="•"/>
            </a:pPr>
            <a:r>
              <a:rPr lang="en-US" sz="3200" dirty="0"/>
              <a:t>Currently we monitor the following in GMS:</a:t>
            </a:r>
          </a:p>
          <a:p>
            <a:pPr marL="1200150" lvl="1" indent="-457200">
              <a:buFont typeface="Arial" panose="020B0604020202020204" pitchFamily="34" charset="0"/>
              <a:buChar char="•"/>
            </a:pPr>
            <a:r>
              <a:rPr lang="en-US" sz="3000" dirty="0"/>
              <a:t>Comprehensive CFP</a:t>
            </a:r>
          </a:p>
          <a:p>
            <a:pPr marL="1200150" lvl="1" indent="-457200">
              <a:buFont typeface="Arial" panose="020B0604020202020204" pitchFamily="34" charset="0"/>
              <a:buChar char="•"/>
            </a:pPr>
            <a:r>
              <a:rPr lang="en-US" sz="3000" dirty="0"/>
              <a:t>Equitable Share</a:t>
            </a:r>
          </a:p>
          <a:p>
            <a:pPr marL="1200150" lvl="1" indent="-457200">
              <a:buFont typeface="Arial" panose="020B0604020202020204" pitchFamily="34" charset="0"/>
              <a:buChar char="•"/>
            </a:pPr>
            <a:r>
              <a:rPr lang="en-US" sz="3000" dirty="0"/>
              <a:t>Comparability</a:t>
            </a:r>
          </a:p>
          <a:p>
            <a:pPr marL="457200" indent="-457200">
              <a:buFont typeface="Arial" panose="020B0604020202020204" pitchFamily="34" charset="0"/>
              <a:buChar char="•"/>
            </a:pPr>
            <a:r>
              <a:rPr lang="en-US" sz="3200" dirty="0"/>
              <a:t>Comprehensive CFP Monitoring is typically done on-site.</a:t>
            </a:r>
          </a:p>
          <a:p>
            <a:pPr marL="457200" indent="-457200">
              <a:buFont typeface="Arial" panose="020B0604020202020204" pitchFamily="34" charset="0"/>
              <a:buChar char="•"/>
            </a:pPr>
            <a:r>
              <a:rPr lang="en-US" sz="3200" dirty="0"/>
              <a:t>Focused monitoring is done as a desk audit.</a:t>
            </a:r>
          </a:p>
        </p:txBody>
      </p:sp>
    </p:spTree>
    <p:extLst>
      <p:ext uri="{BB962C8B-B14F-4D97-AF65-F5344CB8AC3E}">
        <p14:creationId xmlns:p14="http://schemas.microsoft.com/office/powerpoint/2010/main" val="812793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2769C-FC94-4C8A-9815-1729D56356F7}"/>
              </a:ext>
            </a:extLst>
          </p:cNvPr>
          <p:cNvSpPr>
            <a:spLocks noGrp="1"/>
          </p:cNvSpPr>
          <p:nvPr>
            <p:ph type="ctrTitle"/>
          </p:nvPr>
        </p:nvSpPr>
        <p:spPr/>
        <p:txBody>
          <a:bodyPr/>
          <a:lstStyle/>
          <a:p>
            <a:r>
              <a:rPr lang="en-US" b="1" dirty="0"/>
              <a:t>CFP Comprehensive Monitoring</a:t>
            </a:r>
            <a:br>
              <a:rPr lang="en-US" b="1" dirty="0"/>
            </a:br>
            <a:r>
              <a:rPr lang="en-US" b="1" dirty="0"/>
              <a:t>GMS Walk-through</a:t>
            </a:r>
          </a:p>
        </p:txBody>
      </p:sp>
    </p:spTree>
    <p:extLst>
      <p:ext uri="{BB962C8B-B14F-4D97-AF65-F5344CB8AC3E}">
        <p14:creationId xmlns:p14="http://schemas.microsoft.com/office/powerpoint/2010/main" val="3236413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2769C-FC94-4C8A-9815-1729D56356F7}"/>
              </a:ext>
            </a:extLst>
          </p:cNvPr>
          <p:cNvSpPr>
            <a:spLocks noGrp="1"/>
          </p:cNvSpPr>
          <p:nvPr>
            <p:ph type="ctrTitle"/>
          </p:nvPr>
        </p:nvSpPr>
        <p:spPr/>
        <p:txBody>
          <a:bodyPr/>
          <a:lstStyle/>
          <a:p>
            <a:r>
              <a:rPr lang="en-US" b="1" dirty="0"/>
              <a:t>Focused Monitoring</a:t>
            </a:r>
            <a:br>
              <a:rPr lang="en-US" b="1" dirty="0"/>
            </a:br>
            <a:r>
              <a:rPr lang="en-US" b="1" dirty="0"/>
              <a:t>GMS Walk-through</a:t>
            </a:r>
          </a:p>
        </p:txBody>
      </p:sp>
    </p:spTree>
    <p:extLst>
      <p:ext uri="{BB962C8B-B14F-4D97-AF65-F5344CB8AC3E}">
        <p14:creationId xmlns:p14="http://schemas.microsoft.com/office/powerpoint/2010/main" val="3194775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915CB-E521-402F-9021-5A4E128E6CD3}"/>
              </a:ext>
            </a:extLst>
          </p:cNvPr>
          <p:cNvSpPr>
            <a:spLocks noGrp="1"/>
          </p:cNvSpPr>
          <p:nvPr>
            <p:ph type="title"/>
          </p:nvPr>
        </p:nvSpPr>
        <p:spPr>
          <a:xfrm>
            <a:off x="2019300" y="587829"/>
            <a:ext cx="8229600" cy="914400"/>
          </a:xfrm>
        </p:spPr>
        <p:txBody>
          <a:bodyPr/>
          <a:lstStyle/>
          <a:p>
            <a:r>
              <a:rPr lang="en-US" b="1" dirty="0"/>
              <a:t>Our Promise</a:t>
            </a:r>
          </a:p>
        </p:txBody>
      </p:sp>
      <p:sp>
        <p:nvSpPr>
          <p:cNvPr id="3" name="Content Placeholder 2">
            <a:extLst>
              <a:ext uri="{FF2B5EF4-FFF2-40B4-BE49-F238E27FC236}">
                <a16:creationId xmlns:a16="http://schemas.microsoft.com/office/drawing/2014/main" id="{A9A2C4B2-9950-407F-A757-BDF1E8DFDB96}"/>
              </a:ext>
            </a:extLst>
          </p:cNvPr>
          <p:cNvSpPr>
            <a:spLocks noGrp="1"/>
          </p:cNvSpPr>
          <p:nvPr>
            <p:ph sz="quarter" idx="10"/>
          </p:nvPr>
        </p:nvSpPr>
        <p:spPr>
          <a:xfrm>
            <a:off x="1066800" y="1676400"/>
            <a:ext cx="10134600" cy="4419600"/>
          </a:xfrm>
        </p:spPr>
        <p:txBody>
          <a:bodyPr/>
          <a:lstStyle/>
          <a:p>
            <a:pPr marL="457200" indent="-457200">
              <a:buFont typeface="Arial" panose="020B0604020202020204" pitchFamily="34" charset="0"/>
              <a:buChar char="•"/>
            </a:pPr>
            <a:r>
              <a:rPr lang="en-US" sz="3200" dirty="0"/>
              <a:t>We will only base our monitoring on what is required by statute.</a:t>
            </a:r>
          </a:p>
          <a:p>
            <a:pPr marL="457200" indent="-457200">
              <a:buFont typeface="Arial" panose="020B0604020202020204" pitchFamily="34" charset="0"/>
              <a:buChar char="•"/>
            </a:pPr>
            <a:r>
              <a:rPr lang="en-US" sz="3200" dirty="0"/>
              <a:t>We will provide technical assistance and training on monitoring subjects prior to the field notifications.</a:t>
            </a:r>
          </a:p>
          <a:p>
            <a:pPr marL="457200" indent="-457200">
              <a:buFont typeface="Arial" panose="020B0604020202020204" pitchFamily="34" charset="0"/>
              <a:buChar char="•"/>
            </a:pPr>
            <a:r>
              <a:rPr lang="en-US" sz="3200" dirty="0"/>
              <a:t>We will only require documentation on what we ask you for in the monitoring tool. </a:t>
            </a:r>
          </a:p>
          <a:p>
            <a:pPr marL="457200" indent="-457200">
              <a:buFont typeface="Arial" panose="020B0604020202020204" pitchFamily="34" charset="0"/>
              <a:buChar char="•"/>
            </a:pPr>
            <a:r>
              <a:rPr lang="en-US" sz="3200" dirty="0"/>
              <a:t>We will work with you to get it right.</a:t>
            </a:r>
          </a:p>
        </p:txBody>
      </p:sp>
    </p:spTree>
    <p:extLst>
      <p:ext uri="{BB962C8B-B14F-4D97-AF65-F5344CB8AC3E}">
        <p14:creationId xmlns:p14="http://schemas.microsoft.com/office/powerpoint/2010/main" val="491641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over Me Q&amp;A: What's your favorite Muppets cover song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1676400"/>
            <a:ext cx="7081736" cy="2971800"/>
          </a:xfrm>
          <a:prstGeom prst="rect">
            <a:avLst/>
          </a:prstGeom>
        </p:spPr>
      </p:pic>
    </p:spTree>
    <p:extLst>
      <p:ext uri="{BB962C8B-B14F-4D97-AF65-F5344CB8AC3E}">
        <p14:creationId xmlns:p14="http://schemas.microsoft.com/office/powerpoint/2010/main" val="1120007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Contact Information</a:t>
            </a:r>
          </a:p>
        </p:txBody>
      </p:sp>
      <p:sp>
        <p:nvSpPr>
          <p:cNvPr id="3" name="Text Placeholder 2"/>
          <p:cNvSpPr>
            <a:spLocks noGrp="1"/>
          </p:cNvSpPr>
          <p:nvPr>
            <p:ph type="body" sz="quarter" idx="10"/>
          </p:nvPr>
        </p:nvSpPr>
        <p:spPr>
          <a:xfrm>
            <a:off x="711200" y="1600200"/>
            <a:ext cx="11328400" cy="4343400"/>
          </a:xfrm>
        </p:spPr>
        <p:txBody>
          <a:bodyPr/>
          <a:lstStyle/>
          <a:p>
            <a:pPr marL="0" indent="0">
              <a:buNone/>
            </a:pPr>
            <a:r>
              <a:rPr lang="en-US" dirty="0"/>
              <a:t>Karen Abbott </a:t>
            </a:r>
          </a:p>
          <a:p>
            <a:pPr marL="0" indent="0">
              <a:buNone/>
            </a:pPr>
            <a:r>
              <a:rPr lang="en-US" dirty="0"/>
              <a:t>(802) 595-0167 (cell)</a:t>
            </a:r>
          </a:p>
          <a:p>
            <a:pPr marL="0" indent="0">
              <a:buNone/>
            </a:pPr>
            <a:r>
              <a:rPr lang="en-US" dirty="0">
                <a:hlinkClick r:id="rId3"/>
              </a:rPr>
              <a:t>karen.abbott@vermont.gov</a:t>
            </a:r>
            <a:endParaRPr lang="en-US" dirty="0"/>
          </a:p>
          <a:p>
            <a:pPr marL="0" indent="0">
              <a:buNone/>
            </a:pPr>
            <a:endParaRPr lang="en-US" sz="2000" dirty="0"/>
          </a:p>
          <a:p>
            <a:pPr marL="0" indent="0">
              <a:buNone/>
            </a:pPr>
            <a:endParaRPr lang="en-US" dirty="0"/>
          </a:p>
        </p:txBody>
      </p:sp>
    </p:spTree>
    <p:extLst>
      <p:ext uri="{BB962C8B-B14F-4D97-AF65-F5344CB8AC3E}">
        <p14:creationId xmlns:p14="http://schemas.microsoft.com/office/powerpoint/2010/main" val="4055266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a:t>
            </a:r>
          </a:p>
        </p:txBody>
      </p:sp>
      <p:sp>
        <p:nvSpPr>
          <p:cNvPr id="3" name="Text Placeholder 2"/>
          <p:cNvSpPr>
            <a:spLocks noGrp="1"/>
          </p:cNvSpPr>
          <p:nvPr>
            <p:ph type="body" sz="quarter" idx="10"/>
          </p:nvPr>
        </p:nvSpPr>
        <p:spPr>
          <a:xfrm>
            <a:off x="609600" y="1219200"/>
            <a:ext cx="11049000" cy="4724400"/>
          </a:xfrm>
        </p:spPr>
        <p:txBody>
          <a:bodyPr/>
          <a:lstStyle/>
          <a:p>
            <a:r>
              <a:rPr lang="en-US" sz="3000" dirty="0"/>
              <a:t>The Vermont Agency of Education (SEA) has oversight and monitoring responsibilities to review compliance within the ESEA.</a:t>
            </a:r>
          </a:p>
          <a:p>
            <a:r>
              <a:rPr lang="en-US" sz="3000" dirty="0"/>
              <a:t>The General Education Provisions Act (GEPA) requires that states “adopt and use proper methods of administering each applicable program, including monitoring of LEAs. </a:t>
            </a:r>
            <a:r>
              <a:rPr lang="en-US" sz="2800" i="1" dirty="0"/>
              <a:t>Monitoring procedures must be designed to promote the recipients progress in achieving program goals and objectives; adherence to laws, regulations and assurances governing the program and conformity to the approved application performance reports or other relevant documents. </a:t>
            </a:r>
          </a:p>
          <a:p>
            <a:pPr marL="0" indent="0">
              <a:buNone/>
            </a:pPr>
            <a:endParaRPr lang="en-US" dirty="0"/>
          </a:p>
        </p:txBody>
      </p:sp>
    </p:spTree>
    <p:extLst>
      <p:ext uri="{BB962C8B-B14F-4D97-AF65-F5344CB8AC3E}">
        <p14:creationId xmlns:p14="http://schemas.microsoft.com/office/powerpoint/2010/main" val="4284879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a:t>
            </a:r>
          </a:p>
        </p:txBody>
      </p:sp>
      <p:sp>
        <p:nvSpPr>
          <p:cNvPr id="3" name="Text Placeholder 2"/>
          <p:cNvSpPr>
            <a:spLocks noGrp="1"/>
          </p:cNvSpPr>
          <p:nvPr>
            <p:ph type="body" sz="quarter" idx="10"/>
          </p:nvPr>
        </p:nvSpPr>
        <p:spPr>
          <a:xfrm>
            <a:off x="304800" y="1828800"/>
            <a:ext cx="11277600" cy="4114800"/>
          </a:xfrm>
        </p:spPr>
        <p:txBody>
          <a:bodyPr/>
          <a:lstStyle/>
          <a:p>
            <a:r>
              <a:rPr lang="en-US" sz="3000" dirty="0"/>
              <a:t>Education Department General Administrative Regulations (EDGAR) requires the SEA to monitor grants “to assure compliance with applicable Federal requirements and that performance goals are being achieved.” </a:t>
            </a:r>
          </a:p>
          <a:p>
            <a:r>
              <a:rPr lang="en-US" sz="3000" dirty="0"/>
              <a:t>In short, the SEA must monitor for results; compliance with the law; and to protect against waste, fraud and abuse. </a:t>
            </a:r>
          </a:p>
          <a:p>
            <a:r>
              <a:rPr lang="en-US" dirty="0"/>
              <a:t>To provide technical assistance in meeting requirements</a:t>
            </a:r>
          </a:p>
          <a:p>
            <a:pPr marL="0" indent="0">
              <a:buNone/>
            </a:pPr>
            <a:endParaRPr lang="en-US" dirty="0"/>
          </a:p>
        </p:txBody>
      </p:sp>
    </p:spTree>
    <p:extLst>
      <p:ext uri="{BB962C8B-B14F-4D97-AF65-F5344CB8AC3E}">
        <p14:creationId xmlns:p14="http://schemas.microsoft.com/office/powerpoint/2010/main" val="1492602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4B6E4-ADE8-4987-8BEE-F23DA00ABB74}"/>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E4127633-E982-4015-AC9D-159CEE81B27C}"/>
              </a:ext>
            </a:extLst>
          </p:cNvPr>
          <p:cNvSpPr>
            <a:spLocks noGrp="1"/>
          </p:cNvSpPr>
          <p:nvPr>
            <p:ph sz="quarter" idx="10"/>
          </p:nvPr>
        </p:nvSpPr>
        <p:spPr/>
        <p:txBody>
          <a:bodyPr/>
          <a:lstStyle/>
          <a:p>
            <a:r>
              <a:rPr lang="en-US" dirty="0"/>
              <a:t>The CFP monitoring process has four goals: </a:t>
            </a:r>
          </a:p>
          <a:p>
            <a:pPr marL="457200" indent="-457200">
              <a:buFont typeface="Arial" panose="020B0604020202020204" pitchFamily="34" charset="0"/>
              <a:buChar char="•"/>
            </a:pPr>
            <a:r>
              <a:rPr lang="en-US" dirty="0"/>
              <a:t>To build relationships with LEA and school leaders; </a:t>
            </a:r>
          </a:p>
          <a:p>
            <a:pPr marL="457200" indent="-457200">
              <a:buFont typeface="Arial" panose="020B0604020202020204" pitchFamily="34" charset="0"/>
              <a:buChar char="•"/>
            </a:pPr>
            <a:r>
              <a:rPr lang="en-US" dirty="0"/>
              <a:t>To assist LEA and school leaders in understanding requirements for fund use; </a:t>
            </a:r>
          </a:p>
          <a:p>
            <a:pPr marL="457200" indent="-457200">
              <a:buFont typeface="Arial" panose="020B0604020202020204" pitchFamily="34" charset="0"/>
              <a:buChar char="•"/>
            </a:pPr>
            <a:r>
              <a:rPr lang="en-US" dirty="0"/>
              <a:t>To provide technical assistance in meeting requirements and in maximizing impacts on student outcomes; and</a:t>
            </a:r>
          </a:p>
          <a:p>
            <a:pPr marL="457200" indent="-457200">
              <a:buFont typeface="Arial" panose="020B0604020202020204" pitchFamily="34" charset="0"/>
              <a:buChar char="•"/>
            </a:pPr>
            <a:r>
              <a:rPr lang="en-US" dirty="0"/>
              <a:t>To ensure compliance with federal laws, regulations, and terms of the award and the achievement of program goals.</a:t>
            </a:r>
          </a:p>
        </p:txBody>
      </p:sp>
    </p:spTree>
    <p:extLst>
      <p:ext uri="{BB962C8B-B14F-4D97-AF65-F5344CB8AC3E}">
        <p14:creationId xmlns:p14="http://schemas.microsoft.com/office/powerpoint/2010/main" val="4087793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4B6E4-ADE8-4987-8BEE-F23DA00ABB74}"/>
              </a:ext>
            </a:extLst>
          </p:cNvPr>
          <p:cNvSpPr>
            <a:spLocks noGrp="1"/>
          </p:cNvSpPr>
          <p:nvPr>
            <p:ph type="title"/>
          </p:nvPr>
        </p:nvSpPr>
        <p:spPr/>
        <p:txBody>
          <a:bodyPr/>
          <a:lstStyle/>
          <a:p>
            <a:r>
              <a:rPr lang="en-US" dirty="0"/>
              <a:t>The Process</a:t>
            </a:r>
          </a:p>
        </p:txBody>
      </p:sp>
      <p:sp>
        <p:nvSpPr>
          <p:cNvPr id="3" name="Content Placeholder 2">
            <a:extLst>
              <a:ext uri="{FF2B5EF4-FFF2-40B4-BE49-F238E27FC236}">
                <a16:creationId xmlns:a16="http://schemas.microsoft.com/office/drawing/2014/main" id="{E4127633-E982-4015-AC9D-159CEE81B27C}"/>
              </a:ext>
            </a:extLst>
          </p:cNvPr>
          <p:cNvSpPr>
            <a:spLocks noGrp="1"/>
          </p:cNvSpPr>
          <p:nvPr>
            <p:ph sz="quarter" idx="10"/>
          </p:nvPr>
        </p:nvSpPr>
        <p:spPr/>
        <p:txBody>
          <a:bodyPr/>
          <a:lstStyle/>
          <a:p>
            <a:r>
              <a:rPr lang="en-US" dirty="0"/>
              <a:t>Monitoring will cover questions of a more systemic nature, as it is expected that decisions on how Title funds are expended are made within the framework of a greater strategic plan and needs assessment. </a:t>
            </a:r>
          </a:p>
          <a:p>
            <a:r>
              <a:rPr lang="en-US" dirty="0"/>
              <a:t>The process is not intended to be an exhaustive review or to ensure compliance with each and every legal requirement. Rather, it is designed to verify compliance with major items of the law as well as to assist the SU/SD in improving student outcomes using federal dollars</a:t>
            </a:r>
          </a:p>
        </p:txBody>
      </p:sp>
    </p:spTree>
    <p:extLst>
      <p:ext uri="{BB962C8B-B14F-4D97-AF65-F5344CB8AC3E}">
        <p14:creationId xmlns:p14="http://schemas.microsoft.com/office/powerpoint/2010/main" val="2411204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4683A-D087-43C8-99AB-76B218E04457}"/>
              </a:ext>
            </a:extLst>
          </p:cNvPr>
          <p:cNvSpPr>
            <a:spLocks noGrp="1"/>
          </p:cNvSpPr>
          <p:nvPr>
            <p:ph type="title"/>
          </p:nvPr>
        </p:nvSpPr>
        <p:spPr/>
        <p:txBody>
          <a:bodyPr>
            <a:noAutofit/>
          </a:bodyPr>
          <a:lstStyle/>
          <a:p>
            <a:r>
              <a:rPr lang="en-US" b="1" dirty="0"/>
              <a:t>What</a:t>
            </a:r>
          </a:p>
        </p:txBody>
      </p:sp>
      <p:sp>
        <p:nvSpPr>
          <p:cNvPr id="3" name="Content Placeholder 2">
            <a:extLst>
              <a:ext uri="{FF2B5EF4-FFF2-40B4-BE49-F238E27FC236}">
                <a16:creationId xmlns:a16="http://schemas.microsoft.com/office/drawing/2014/main" id="{9016EED6-16F7-4B16-8144-946E10F92587}"/>
              </a:ext>
            </a:extLst>
          </p:cNvPr>
          <p:cNvSpPr>
            <a:spLocks noGrp="1"/>
          </p:cNvSpPr>
          <p:nvPr>
            <p:ph sz="quarter" idx="10"/>
          </p:nvPr>
        </p:nvSpPr>
        <p:spPr>
          <a:xfrm>
            <a:off x="838200" y="1295400"/>
            <a:ext cx="10972800" cy="5029200"/>
          </a:xfrm>
        </p:spPr>
        <p:txBody>
          <a:bodyPr>
            <a:noAutofit/>
          </a:bodyPr>
          <a:lstStyle/>
          <a:p>
            <a:r>
              <a:rPr lang="en-US" sz="3200" b="1" dirty="0"/>
              <a:t>Comprehensive CFP Monitoring </a:t>
            </a:r>
          </a:p>
          <a:p>
            <a:r>
              <a:rPr lang="en-US" sz="3200" dirty="0"/>
              <a:t>The CFP team performs comprehensive (on-site) program reviews of at least three LEAs per year. </a:t>
            </a:r>
          </a:p>
          <a:p>
            <a:r>
              <a:rPr lang="en-US" sz="3200" dirty="0"/>
              <a:t>The selected LEAs are identified through the annual risk assessment as posing the highest risk of not being in compliance. </a:t>
            </a:r>
          </a:p>
          <a:p>
            <a:endParaRPr lang="en-US" sz="3200" dirty="0"/>
          </a:p>
        </p:txBody>
      </p:sp>
      <p:pic>
        <p:nvPicPr>
          <p:cNvPr id="5" name="Picture 4" descr="Annual Risk Assessment Factors">
            <a:extLst>
              <a:ext uri="{FF2B5EF4-FFF2-40B4-BE49-F238E27FC236}">
                <a16:creationId xmlns:a16="http://schemas.microsoft.com/office/drawing/2014/main" id="{29A297BD-932F-43FB-9448-361F923276FF}"/>
              </a:ext>
            </a:extLst>
          </p:cNvPr>
          <p:cNvPicPr>
            <a:picLocks noChangeAspect="1"/>
          </p:cNvPicPr>
          <p:nvPr/>
        </p:nvPicPr>
        <p:blipFill>
          <a:blip r:embed="rId3"/>
          <a:stretch>
            <a:fillRect/>
          </a:stretch>
        </p:blipFill>
        <p:spPr>
          <a:xfrm>
            <a:off x="923925" y="4953000"/>
            <a:ext cx="10439400" cy="962025"/>
          </a:xfrm>
          <a:prstGeom prst="rect">
            <a:avLst/>
          </a:prstGeom>
        </p:spPr>
      </p:pic>
    </p:spTree>
    <p:extLst>
      <p:ext uri="{BB962C8B-B14F-4D97-AF65-F5344CB8AC3E}">
        <p14:creationId xmlns:p14="http://schemas.microsoft.com/office/powerpoint/2010/main" val="2873475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40E5A-44EA-4771-85AF-463A279A2078}"/>
              </a:ext>
            </a:extLst>
          </p:cNvPr>
          <p:cNvSpPr>
            <a:spLocks noGrp="1"/>
          </p:cNvSpPr>
          <p:nvPr>
            <p:ph type="title"/>
          </p:nvPr>
        </p:nvSpPr>
        <p:spPr/>
        <p:txBody>
          <a:bodyPr/>
          <a:lstStyle/>
          <a:p>
            <a:r>
              <a:rPr lang="en-US" dirty="0"/>
              <a:t>What</a:t>
            </a:r>
          </a:p>
        </p:txBody>
      </p:sp>
      <p:sp>
        <p:nvSpPr>
          <p:cNvPr id="3" name="Content Placeholder 2">
            <a:extLst>
              <a:ext uri="{FF2B5EF4-FFF2-40B4-BE49-F238E27FC236}">
                <a16:creationId xmlns:a16="http://schemas.microsoft.com/office/drawing/2014/main" id="{4E712EB5-A354-4E07-B5D3-B39569744D41}"/>
              </a:ext>
            </a:extLst>
          </p:cNvPr>
          <p:cNvSpPr>
            <a:spLocks noGrp="1"/>
          </p:cNvSpPr>
          <p:nvPr>
            <p:ph sz="quarter" idx="10"/>
          </p:nvPr>
        </p:nvSpPr>
        <p:spPr/>
        <p:txBody>
          <a:bodyPr/>
          <a:lstStyle/>
          <a:p>
            <a:r>
              <a:rPr lang="en-US" b="1" dirty="0"/>
              <a:t>Focused Monitoring</a:t>
            </a:r>
          </a:p>
          <a:p>
            <a:r>
              <a:rPr lang="en-US" dirty="0"/>
              <a:t>The CFP team will review application data, email requests from LEAs, issues identified by the agency’s Federal Fiscal monitoring team, and issues identified from past programmatic reviews to identify key single issues. </a:t>
            </a:r>
          </a:p>
          <a:p>
            <a:r>
              <a:rPr lang="en-US" dirty="0"/>
              <a:t>The CFP team will decide each September what issues will be reviewed. Previous topics have included…</a:t>
            </a:r>
          </a:p>
        </p:txBody>
      </p:sp>
    </p:spTree>
    <p:extLst>
      <p:ext uri="{BB962C8B-B14F-4D97-AF65-F5344CB8AC3E}">
        <p14:creationId xmlns:p14="http://schemas.microsoft.com/office/powerpoint/2010/main" val="2360242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915CB-E521-402F-9021-5A4E128E6CD3}"/>
              </a:ext>
            </a:extLst>
          </p:cNvPr>
          <p:cNvSpPr>
            <a:spLocks noGrp="1"/>
          </p:cNvSpPr>
          <p:nvPr>
            <p:ph type="title"/>
          </p:nvPr>
        </p:nvSpPr>
        <p:spPr>
          <a:xfrm>
            <a:off x="2019300" y="587829"/>
            <a:ext cx="8229600" cy="914400"/>
          </a:xfrm>
        </p:spPr>
        <p:txBody>
          <a:bodyPr/>
          <a:lstStyle/>
          <a:p>
            <a:r>
              <a:rPr lang="en-US" b="1" dirty="0"/>
              <a:t>Who</a:t>
            </a:r>
          </a:p>
        </p:txBody>
      </p:sp>
      <p:sp>
        <p:nvSpPr>
          <p:cNvPr id="3" name="Content Placeholder 2">
            <a:extLst>
              <a:ext uri="{FF2B5EF4-FFF2-40B4-BE49-F238E27FC236}">
                <a16:creationId xmlns:a16="http://schemas.microsoft.com/office/drawing/2014/main" id="{A9A2C4B2-9950-407F-A757-BDF1E8DFDB96}"/>
              </a:ext>
            </a:extLst>
          </p:cNvPr>
          <p:cNvSpPr>
            <a:spLocks noGrp="1"/>
          </p:cNvSpPr>
          <p:nvPr>
            <p:ph sz="quarter" idx="10"/>
          </p:nvPr>
        </p:nvSpPr>
        <p:spPr>
          <a:xfrm>
            <a:off x="1066800" y="1676400"/>
            <a:ext cx="10134600" cy="4419600"/>
          </a:xfrm>
        </p:spPr>
        <p:txBody>
          <a:bodyPr/>
          <a:lstStyle/>
          <a:p>
            <a:r>
              <a:rPr lang="en-US" sz="3200" b="1" dirty="0"/>
              <a:t>Comprehensive CFP Monitoring </a:t>
            </a:r>
          </a:p>
          <a:p>
            <a:r>
              <a:rPr lang="en-US" sz="3200" dirty="0"/>
              <a:t>The CFP team performs comprehensive (on-site) program reviews of at least three LEAs per year. </a:t>
            </a:r>
          </a:p>
          <a:p>
            <a:r>
              <a:rPr lang="en-US" sz="3200" b="1" dirty="0"/>
              <a:t>Focused Monitoring</a:t>
            </a:r>
          </a:p>
          <a:p>
            <a:r>
              <a:rPr lang="en-US" sz="3200" dirty="0"/>
              <a:t>The CFP team will choose a minimum of three issues each year and a minimum of ten LEAs for focused reviews.</a:t>
            </a:r>
          </a:p>
        </p:txBody>
      </p:sp>
    </p:spTree>
    <p:extLst>
      <p:ext uri="{BB962C8B-B14F-4D97-AF65-F5344CB8AC3E}">
        <p14:creationId xmlns:p14="http://schemas.microsoft.com/office/powerpoint/2010/main" val="3271639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4683A-D087-43C8-99AB-76B218E04457}"/>
              </a:ext>
            </a:extLst>
          </p:cNvPr>
          <p:cNvSpPr>
            <a:spLocks noGrp="1"/>
          </p:cNvSpPr>
          <p:nvPr>
            <p:ph type="title"/>
          </p:nvPr>
        </p:nvSpPr>
        <p:spPr>
          <a:xfrm>
            <a:off x="0" y="304800"/>
            <a:ext cx="12115800" cy="1143000"/>
          </a:xfrm>
        </p:spPr>
        <p:txBody>
          <a:bodyPr>
            <a:noAutofit/>
          </a:bodyPr>
          <a:lstStyle/>
          <a:p>
            <a:r>
              <a:rPr lang="en-US" b="1" dirty="0"/>
              <a:t>When</a:t>
            </a:r>
          </a:p>
        </p:txBody>
      </p:sp>
      <p:sp>
        <p:nvSpPr>
          <p:cNvPr id="3" name="Content Placeholder 2">
            <a:extLst>
              <a:ext uri="{FF2B5EF4-FFF2-40B4-BE49-F238E27FC236}">
                <a16:creationId xmlns:a16="http://schemas.microsoft.com/office/drawing/2014/main" id="{9016EED6-16F7-4B16-8144-946E10F92587}"/>
              </a:ext>
            </a:extLst>
          </p:cNvPr>
          <p:cNvSpPr>
            <a:spLocks noGrp="1"/>
          </p:cNvSpPr>
          <p:nvPr>
            <p:ph sz="quarter" idx="10"/>
          </p:nvPr>
        </p:nvSpPr>
        <p:spPr>
          <a:xfrm>
            <a:off x="838200" y="1828800"/>
            <a:ext cx="10972800" cy="4495800"/>
          </a:xfrm>
        </p:spPr>
        <p:txBody>
          <a:bodyPr>
            <a:noAutofit/>
          </a:bodyPr>
          <a:lstStyle/>
          <a:p>
            <a:r>
              <a:rPr lang="en-US" sz="3200" b="1" dirty="0"/>
              <a:t>Comprehensive CFP Monitoring </a:t>
            </a:r>
          </a:p>
          <a:p>
            <a:r>
              <a:rPr lang="en-US" sz="3200" dirty="0"/>
              <a:t>In December, we will notify those LEA’s selected for Comprehensive CFP Monitoring</a:t>
            </a:r>
          </a:p>
          <a:p>
            <a:r>
              <a:rPr lang="en-US" sz="3200" b="1" dirty="0"/>
              <a:t>Focused Monitoring</a:t>
            </a:r>
          </a:p>
          <a:p>
            <a:r>
              <a:rPr lang="en-US" sz="3200" dirty="0"/>
              <a:t>In the fall, the SEA will select the three focused monitoring topics</a:t>
            </a:r>
          </a:p>
          <a:p>
            <a:pPr marL="293688" indent="-293688">
              <a:buFont typeface="Arial" panose="020B0604020202020204" pitchFamily="34" charset="0"/>
              <a:buChar char="•"/>
            </a:pPr>
            <a:endParaRPr lang="en-US" sz="3200" dirty="0"/>
          </a:p>
        </p:txBody>
      </p:sp>
    </p:spTree>
    <p:extLst>
      <p:ext uri="{BB962C8B-B14F-4D97-AF65-F5344CB8AC3E}">
        <p14:creationId xmlns:p14="http://schemas.microsoft.com/office/powerpoint/2010/main" val="3601740175"/>
      </p:ext>
    </p:extLst>
  </p:cSld>
  <p:clrMapOvr>
    <a:masterClrMapping/>
  </p:clrMapOvr>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edu-aoe-power-point-presentation</Template>
  <TotalTime>8744</TotalTime>
  <Words>682</Words>
  <Application>Microsoft Office PowerPoint</Application>
  <PresentationFormat>Widescreen</PresentationFormat>
  <Paragraphs>67</Paragraphs>
  <Slides>15</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Franklin Gothic Book</vt:lpstr>
      <vt:lpstr>Palatino Linotype</vt:lpstr>
      <vt:lpstr>Custom Design</vt:lpstr>
      <vt:lpstr>CFP Monitoring</vt:lpstr>
      <vt:lpstr>Why</vt:lpstr>
      <vt:lpstr>Why</vt:lpstr>
      <vt:lpstr>Goals</vt:lpstr>
      <vt:lpstr>The Process</vt:lpstr>
      <vt:lpstr>What</vt:lpstr>
      <vt:lpstr>What</vt:lpstr>
      <vt:lpstr>Who</vt:lpstr>
      <vt:lpstr>When</vt:lpstr>
      <vt:lpstr>How</vt:lpstr>
      <vt:lpstr>CFP Comprehensive Monitoring GMS Walk-through</vt:lpstr>
      <vt:lpstr>Focused Monitoring GMS Walk-through</vt:lpstr>
      <vt:lpstr>Our Promise</vt:lpstr>
      <vt:lpstr>PowerPoint Presentation</vt:lpstr>
      <vt:lpstr>Contact Information</vt:lpstr>
    </vt:vector>
  </TitlesOfParts>
  <Company>Vermont Agency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Template</dc:title>
  <dc:creator>Vermont Agency of Education</dc:creator>
  <cp:lastModifiedBy>Graves, Amber</cp:lastModifiedBy>
  <cp:revision>119</cp:revision>
  <cp:lastPrinted>2019-04-25T17:14:59Z</cp:lastPrinted>
  <dcterms:created xsi:type="dcterms:W3CDTF">2016-07-25T13:30:01Z</dcterms:created>
  <dcterms:modified xsi:type="dcterms:W3CDTF">2021-04-09T19:17:00Z</dcterms:modified>
</cp:coreProperties>
</file>