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56"/>
  </p:notesMasterIdLst>
  <p:handoutMasterIdLst>
    <p:handoutMasterId r:id="rId57"/>
  </p:handoutMasterIdLst>
  <p:sldIdLst>
    <p:sldId id="256" r:id="rId5"/>
    <p:sldId id="262" r:id="rId6"/>
    <p:sldId id="261" r:id="rId7"/>
    <p:sldId id="264" r:id="rId8"/>
    <p:sldId id="292" r:id="rId9"/>
    <p:sldId id="294" r:id="rId10"/>
    <p:sldId id="306" r:id="rId11"/>
    <p:sldId id="277" r:id="rId12"/>
    <p:sldId id="260" r:id="rId13"/>
    <p:sldId id="263" r:id="rId14"/>
    <p:sldId id="332" r:id="rId15"/>
    <p:sldId id="295" r:id="rId16"/>
    <p:sldId id="296" r:id="rId17"/>
    <p:sldId id="301" r:id="rId18"/>
    <p:sldId id="304" r:id="rId19"/>
    <p:sldId id="307" r:id="rId20"/>
    <p:sldId id="308" r:id="rId21"/>
    <p:sldId id="309" r:id="rId22"/>
    <p:sldId id="310" r:id="rId23"/>
    <p:sldId id="311" r:id="rId24"/>
    <p:sldId id="303" r:id="rId25"/>
    <p:sldId id="312" r:id="rId26"/>
    <p:sldId id="351" r:id="rId27"/>
    <p:sldId id="344" r:id="rId28"/>
    <p:sldId id="340" r:id="rId29"/>
    <p:sldId id="347" r:id="rId30"/>
    <p:sldId id="341" r:id="rId31"/>
    <p:sldId id="349" r:id="rId32"/>
    <p:sldId id="335" r:id="rId33"/>
    <p:sldId id="305" r:id="rId34"/>
    <p:sldId id="325" r:id="rId35"/>
    <p:sldId id="334" r:id="rId36"/>
    <p:sldId id="326" r:id="rId37"/>
    <p:sldId id="313" r:id="rId38"/>
    <p:sldId id="330" r:id="rId39"/>
    <p:sldId id="324" r:id="rId40"/>
    <p:sldId id="314" r:id="rId41"/>
    <p:sldId id="352" r:id="rId42"/>
    <p:sldId id="338" r:id="rId43"/>
    <p:sldId id="319" r:id="rId44"/>
    <p:sldId id="316" r:id="rId45"/>
    <p:sldId id="317" r:id="rId46"/>
    <p:sldId id="336" r:id="rId47"/>
    <p:sldId id="320" r:id="rId48"/>
    <p:sldId id="321" r:id="rId49"/>
    <p:sldId id="350" r:id="rId50"/>
    <p:sldId id="342" r:id="rId51"/>
    <p:sldId id="343" r:id="rId52"/>
    <p:sldId id="346" r:id="rId53"/>
    <p:sldId id="323" r:id="rId54"/>
    <p:sldId id="328" r:id="rId55"/>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81" autoAdjust="0"/>
    <p:restoredTop sz="83270" autoAdjust="0"/>
  </p:normalViewPr>
  <p:slideViewPr>
    <p:cSldViewPr>
      <p:cViewPr varScale="1">
        <p:scale>
          <a:sx n="62" d="100"/>
          <a:sy n="62" d="100"/>
        </p:scale>
        <p:origin x="78" y="900"/>
      </p:cViewPr>
      <p:guideLst/>
    </p:cSldViewPr>
  </p:slideViewPr>
  <p:notesTextViewPr>
    <p:cViewPr>
      <p:scale>
        <a:sx n="1" d="1"/>
        <a:sy n="1" d="1"/>
      </p:scale>
      <p:origin x="0" y="0"/>
    </p:cViewPr>
  </p:notesTextViewPr>
  <p:notesViewPr>
    <p:cSldViewPr>
      <p:cViewPr varScale="1">
        <p:scale>
          <a:sx n="82" d="100"/>
          <a:sy n="8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Percentage of homeless children/youth</a:t>
            </a:r>
            <a:r>
              <a:rPr lang="en-US" sz="1600" baseline="0" dirty="0"/>
              <a:t> enrolled in public schools by type of primary nighttime residence: </a:t>
            </a:r>
            <a:r>
              <a:rPr lang="en-US" sz="1600" dirty="0"/>
              <a:t>SY 2016-2017</a:t>
            </a:r>
          </a:p>
          <a:p>
            <a:pPr>
              <a:defRPr sz="1600"/>
            </a:pPr>
            <a:r>
              <a:rPr lang="en-US" sz="1600" dirty="0"/>
              <a:t>Total number of students identified:</a:t>
            </a:r>
            <a:r>
              <a:rPr lang="en-US" sz="1600" baseline="0" dirty="0"/>
              <a:t> 1,097</a:t>
            </a:r>
            <a:endParaRPr lang="en-US"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2DD-497B-B139-6D1B22ED2B6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2DD-497B-B139-6D1B22ED2B6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2DD-497B-B139-6D1B22ED2B6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2DD-497B-B139-6D1B22ED2B68}"/>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Sheet1!$A$4:$A$7</c:f>
              <c:strCache>
                <c:ptCount val="4"/>
                <c:pt idx="0">
                  <c:v>Unsheltered</c:v>
                </c:pt>
                <c:pt idx="1">
                  <c:v>Hotels/Motels</c:v>
                </c:pt>
                <c:pt idx="2">
                  <c:v>Shelters, transitional housing</c:v>
                </c:pt>
                <c:pt idx="3">
                  <c:v>Doubled up</c:v>
                </c:pt>
              </c:strCache>
            </c:strRef>
          </c:cat>
          <c:val>
            <c:numRef>
              <c:f>Sheet1!$B$4:$B$7</c:f>
              <c:numCache>
                <c:formatCode>0.0%</c:formatCode>
                <c:ptCount val="4"/>
                <c:pt idx="0">
                  <c:v>7.6999999999999999E-2</c:v>
                </c:pt>
                <c:pt idx="1">
                  <c:v>0.2</c:v>
                </c:pt>
                <c:pt idx="2">
                  <c:v>0.17199999999999999</c:v>
                </c:pt>
                <c:pt idx="3">
                  <c:v>0.55100000000000005</c:v>
                </c:pt>
              </c:numCache>
            </c:numRef>
          </c:val>
          <c:extLst>
            <c:ext xmlns:c16="http://schemas.microsoft.com/office/drawing/2014/chart" uri="{C3380CC4-5D6E-409C-BE32-E72D297353CC}">
              <c16:uniqueId val="{00000008-52DD-497B-B139-6D1B22ED2B68}"/>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9.3877227903359506E-2"/>
          <c:y val="0.90618889435695538"/>
          <c:w val="0.81063681161641465"/>
          <c:h val="7.818610564304462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E43BAD2-912A-4852-AA21-1A049AD7ECE2}" type="datetimeFigureOut">
              <a:rPr lang="en-US" smtClean="0"/>
              <a:t>1/14/2021</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11791F8-FF65-4855-B77D-9162C3A1E42D}" type="slidenum">
              <a:rPr lang="en-US" smtClean="0"/>
              <a:t>‹#›</a:t>
            </a:fld>
            <a:endParaRPr lang="en-US" dirty="0"/>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1/14/2021</a:t>
            </a:fld>
            <a:endParaRPr lang="en-US" dirty="0"/>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dirty="0"/>
          </a:p>
        </p:txBody>
      </p:sp>
    </p:spTree>
    <p:extLst>
      <p:ext uri="{BB962C8B-B14F-4D97-AF65-F5344CB8AC3E}">
        <p14:creationId xmlns:p14="http://schemas.microsoft.com/office/powerpoint/2010/main" val="336316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15</a:t>
            </a:fld>
            <a:endParaRPr lang="en-US" altLang="en-US" dirty="0"/>
          </a:p>
        </p:txBody>
      </p:sp>
    </p:spTree>
    <p:extLst>
      <p:ext uri="{BB962C8B-B14F-4D97-AF65-F5344CB8AC3E}">
        <p14:creationId xmlns:p14="http://schemas.microsoft.com/office/powerpoint/2010/main" val="1251391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16</a:t>
            </a:fld>
            <a:endParaRPr lang="en-US" altLang="en-US" dirty="0"/>
          </a:p>
        </p:txBody>
      </p:sp>
    </p:spTree>
    <p:extLst>
      <p:ext uri="{BB962C8B-B14F-4D97-AF65-F5344CB8AC3E}">
        <p14:creationId xmlns:p14="http://schemas.microsoft.com/office/powerpoint/2010/main" val="3312046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17</a:t>
            </a:fld>
            <a:endParaRPr lang="en-US" altLang="en-US" dirty="0"/>
          </a:p>
        </p:txBody>
      </p:sp>
    </p:spTree>
    <p:extLst>
      <p:ext uri="{BB962C8B-B14F-4D97-AF65-F5344CB8AC3E}">
        <p14:creationId xmlns:p14="http://schemas.microsoft.com/office/powerpoint/2010/main" val="1118146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20</a:t>
            </a:fld>
            <a:endParaRPr lang="en-US" altLang="en-US" dirty="0"/>
          </a:p>
        </p:txBody>
      </p:sp>
    </p:spTree>
    <p:extLst>
      <p:ext uri="{BB962C8B-B14F-4D97-AF65-F5344CB8AC3E}">
        <p14:creationId xmlns:p14="http://schemas.microsoft.com/office/powerpoint/2010/main" val="38359793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22</a:t>
            </a:fld>
            <a:endParaRPr lang="en-US" altLang="en-US" dirty="0"/>
          </a:p>
        </p:txBody>
      </p:sp>
    </p:spTree>
    <p:extLst>
      <p:ext uri="{BB962C8B-B14F-4D97-AF65-F5344CB8AC3E}">
        <p14:creationId xmlns:p14="http://schemas.microsoft.com/office/powerpoint/2010/main" val="4120832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eligibility determinations are made on a case-by-case basis**</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23</a:t>
            </a:fld>
            <a:endParaRPr lang="en-US" altLang="en-US" dirty="0"/>
          </a:p>
        </p:txBody>
      </p:sp>
    </p:spTree>
    <p:extLst>
      <p:ext uri="{BB962C8B-B14F-4D97-AF65-F5344CB8AC3E}">
        <p14:creationId xmlns:p14="http://schemas.microsoft.com/office/powerpoint/2010/main" val="2774254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eligibility determinations are made on a case-by-case basis**</a:t>
            </a:r>
            <a:endParaRPr lang="en-US" dirty="0"/>
          </a:p>
          <a:p>
            <a:endParaRPr lang="en-US" dirty="0"/>
          </a:p>
          <a:p>
            <a:r>
              <a:rPr lang="en-US" dirty="0"/>
              <a:t>-Likely not homeless: sharing housing, but did not lose their housing, does not sound like they are experiencing economic hardship, sounds like they have a long term plan (buying a new home)</a:t>
            </a:r>
          </a:p>
          <a:p>
            <a:r>
              <a:rPr lang="en-US" dirty="0"/>
              <a:t>-Unless there is information that the housing is not adequate for any reason</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24</a:t>
            </a:fld>
            <a:endParaRPr lang="en-US" altLang="en-US" dirty="0"/>
          </a:p>
        </p:txBody>
      </p:sp>
    </p:spTree>
    <p:extLst>
      <p:ext uri="{BB962C8B-B14F-4D97-AF65-F5344CB8AC3E}">
        <p14:creationId xmlns:p14="http://schemas.microsoft.com/office/powerpoint/2010/main" val="19843308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eligibility determinations are made on a case-by-case basis**</a:t>
            </a:r>
            <a:endParaRPr lang="en-US" dirty="0"/>
          </a:p>
          <a:p>
            <a:endParaRPr lang="en-US" dirty="0"/>
          </a:p>
          <a:p>
            <a:r>
              <a:rPr lang="en-US" dirty="0"/>
              <a:t>Likely homeless: not in physical custody of parent/guardian, sharing the housing of another person, lost his home because it was unsafe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25</a:t>
            </a:fld>
            <a:endParaRPr lang="en-US" altLang="en-US" dirty="0"/>
          </a:p>
        </p:txBody>
      </p:sp>
    </p:spTree>
    <p:extLst>
      <p:ext uri="{BB962C8B-B14F-4D97-AF65-F5344CB8AC3E}">
        <p14:creationId xmlns:p14="http://schemas.microsoft.com/office/powerpoint/2010/main" val="72067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eligibility determinations are made on a case-by-case basis**</a:t>
            </a:r>
            <a:endParaRPr lang="en-US" dirty="0"/>
          </a:p>
          <a:p>
            <a:endParaRPr lang="en-US" dirty="0"/>
          </a:p>
          <a:p>
            <a:r>
              <a:rPr lang="en-US" dirty="0"/>
              <a:t>Likely not homeless: sharing housing, but did not lose her housing; made a mutual decision with a friend from which they will both benefit</a:t>
            </a:r>
          </a:p>
          <a:p>
            <a:r>
              <a:rPr lang="en-US" dirty="0"/>
              <a:t>However – this situation may also need more information…</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26</a:t>
            </a:fld>
            <a:endParaRPr lang="en-US" altLang="en-US" dirty="0"/>
          </a:p>
        </p:txBody>
      </p:sp>
    </p:spTree>
    <p:extLst>
      <p:ext uri="{BB962C8B-B14F-4D97-AF65-F5344CB8AC3E}">
        <p14:creationId xmlns:p14="http://schemas.microsoft.com/office/powerpoint/2010/main" val="3665313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eligibility determinations are made on a case-by-case basis**</a:t>
            </a:r>
            <a:endParaRPr lang="en-US" dirty="0"/>
          </a:p>
          <a:p>
            <a:endParaRPr lang="en-US" dirty="0"/>
          </a:p>
          <a:p>
            <a:r>
              <a:rPr lang="en-US" dirty="0"/>
              <a:t>Likely not homeless: parents made prior arrangements for her to be cared for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27</a:t>
            </a:fld>
            <a:endParaRPr lang="en-US" altLang="en-US" dirty="0"/>
          </a:p>
        </p:txBody>
      </p:sp>
    </p:spTree>
    <p:extLst>
      <p:ext uri="{BB962C8B-B14F-4D97-AF65-F5344CB8AC3E}">
        <p14:creationId xmlns:p14="http://schemas.microsoft.com/office/powerpoint/2010/main" val="1637624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a:t>
            </a:fld>
            <a:endParaRPr lang="en-US" altLang="en-US" dirty="0"/>
          </a:p>
        </p:txBody>
      </p:sp>
    </p:spTree>
    <p:extLst>
      <p:ext uri="{BB962C8B-B14F-4D97-AF65-F5344CB8AC3E}">
        <p14:creationId xmlns:p14="http://schemas.microsoft.com/office/powerpoint/2010/main" val="31616932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eligibility determinations are made on a case-by-case basis**</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28</a:t>
            </a:fld>
            <a:endParaRPr lang="en-US" altLang="en-US" dirty="0"/>
          </a:p>
        </p:txBody>
      </p:sp>
    </p:spTree>
    <p:extLst>
      <p:ext uri="{BB962C8B-B14F-4D97-AF65-F5344CB8AC3E}">
        <p14:creationId xmlns:p14="http://schemas.microsoft.com/office/powerpoint/2010/main" val="8952860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 in collaboration with neighboring liaisons as needed – there is no “lead” liaison because all liaisons have a responsibility and the authority to make determinations</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30</a:t>
            </a:fld>
            <a:endParaRPr lang="en-US" altLang="en-US" dirty="0"/>
          </a:p>
        </p:txBody>
      </p:sp>
    </p:spTree>
    <p:extLst>
      <p:ext uri="{BB962C8B-B14F-4D97-AF65-F5344CB8AC3E}">
        <p14:creationId xmlns:p14="http://schemas.microsoft.com/office/powerpoint/2010/main" val="30097202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Consider LEA process for identifying, making the determination, tracking </a:t>
            </a:r>
          </a:p>
          <a:p>
            <a:r>
              <a:rPr lang="en-US" sz="1200" kern="1200" dirty="0">
                <a:solidFill>
                  <a:schemeClr val="tx1"/>
                </a:solidFill>
                <a:effectLst/>
                <a:latin typeface="+mn-lt"/>
                <a:ea typeface="+mn-ea"/>
                <a:cs typeface="+mn-cs"/>
              </a:rPr>
              <a:t>Yearly (prior to re-enrollment) re-evaluation strongly recommended</a:t>
            </a:r>
          </a:p>
          <a:p>
            <a:r>
              <a:rPr lang="en-US" sz="1200" kern="1200" dirty="0">
                <a:solidFill>
                  <a:schemeClr val="tx1"/>
                </a:solidFill>
                <a:effectLst/>
                <a:latin typeface="+mn-lt"/>
                <a:ea typeface="+mn-ea"/>
                <a:cs typeface="+mn-cs"/>
              </a:rPr>
              <a:t>Local liaison has the final authority to make eligibility determinations</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31</a:t>
            </a:fld>
            <a:endParaRPr lang="en-US" altLang="en-US" dirty="0"/>
          </a:p>
        </p:txBody>
      </p:sp>
    </p:spTree>
    <p:extLst>
      <p:ext uri="{BB962C8B-B14F-4D97-AF65-F5344CB8AC3E}">
        <p14:creationId xmlns:p14="http://schemas.microsoft.com/office/powerpoint/2010/main" val="9203541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32</a:t>
            </a:fld>
            <a:endParaRPr lang="en-US" altLang="en-US" dirty="0"/>
          </a:p>
        </p:txBody>
      </p:sp>
    </p:spTree>
    <p:extLst>
      <p:ext uri="{BB962C8B-B14F-4D97-AF65-F5344CB8AC3E}">
        <p14:creationId xmlns:p14="http://schemas.microsoft.com/office/powerpoint/2010/main" val="32459940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best interest determinations are made on a case-by-case basis**</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38</a:t>
            </a:fld>
            <a:endParaRPr lang="en-US" altLang="en-US" dirty="0"/>
          </a:p>
        </p:txBody>
      </p:sp>
    </p:spTree>
    <p:extLst>
      <p:ext uri="{BB962C8B-B14F-4D97-AF65-F5344CB8AC3E}">
        <p14:creationId xmlns:p14="http://schemas.microsoft.com/office/powerpoint/2010/main" val="28224343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39</a:t>
            </a:fld>
            <a:endParaRPr lang="en-US" altLang="en-US" dirty="0"/>
          </a:p>
        </p:txBody>
      </p:sp>
    </p:spTree>
    <p:extLst>
      <p:ext uri="{BB962C8B-B14F-4D97-AF65-F5344CB8AC3E}">
        <p14:creationId xmlns:p14="http://schemas.microsoft.com/office/powerpoint/2010/main" val="25767110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surprise transportation bills!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43</a:t>
            </a:fld>
            <a:endParaRPr lang="en-US" altLang="en-US" dirty="0"/>
          </a:p>
        </p:txBody>
      </p:sp>
    </p:spTree>
    <p:extLst>
      <p:ext uri="{BB962C8B-B14F-4D97-AF65-F5344CB8AC3E}">
        <p14:creationId xmlns:p14="http://schemas.microsoft.com/office/powerpoint/2010/main" val="31828637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45</a:t>
            </a:fld>
            <a:endParaRPr lang="en-US" altLang="en-US" dirty="0"/>
          </a:p>
        </p:txBody>
      </p:sp>
    </p:spTree>
    <p:extLst>
      <p:ext uri="{BB962C8B-B14F-4D97-AF65-F5344CB8AC3E}">
        <p14:creationId xmlns:p14="http://schemas.microsoft.com/office/powerpoint/2010/main" val="24320663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transitioning to local attendance area schools:</a:t>
            </a:r>
          </a:p>
          <a:p>
            <a:r>
              <a:rPr lang="en-US" sz="1200" kern="1200" dirty="0">
                <a:solidFill>
                  <a:schemeClr val="tx1"/>
                </a:solidFill>
                <a:effectLst/>
                <a:latin typeface="+mn-lt"/>
                <a:ea typeface="+mn-ea"/>
                <a:cs typeface="+mn-cs"/>
              </a:rPr>
              <a:t>What can the sending school do? </a:t>
            </a:r>
          </a:p>
          <a:p>
            <a:r>
              <a:rPr lang="en-US" sz="1200" kern="1200" dirty="0">
                <a:solidFill>
                  <a:schemeClr val="tx1"/>
                </a:solidFill>
                <a:effectLst/>
                <a:latin typeface="+mn-lt"/>
                <a:ea typeface="+mn-ea"/>
                <a:cs typeface="+mn-cs"/>
              </a:rPr>
              <a:t>-Send records immediately, work with liaison at the new school to discuss what services this student may need, provide the parent/guardian or youth with some information about the new school/activities that the student may be interested in</a:t>
            </a:r>
          </a:p>
          <a:p>
            <a:r>
              <a:rPr lang="en-US" sz="1200" kern="1200" dirty="0">
                <a:solidFill>
                  <a:schemeClr val="tx1"/>
                </a:solidFill>
                <a:effectLst/>
                <a:latin typeface="+mn-lt"/>
                <a:ea typeface="+mn-ea"/>
                <a:cs typeface="+mn-cs"/>
              </a:rPr>
              <a:t>What can the receiving school do? </a:t>
            </a:r>
          </a:p>
          <a:p>
            <a:r>
              <a:rPr lang="en-US" sz="1200" kern="1200" dirty="0">
                <a:solidFill>
                  <a:schemeClr val="tx1"/>
                </a:solidFill>
                <a:effectLst/>
                <a:latin typeface="+mn-lt"/>
                <a:ea typeface="+mn-ea"/>
                <a:cs typeface="+mn-cs"/>
              </a:rPr>
              <a:t>-Review academic records, discuss the students interests to determine what academic and other supports may be needed; link student with all needed service: free meals, transportation, tutoring; offer orientation/tour/meeting the teachers</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46</a:t>
            </a:fld>
            <a:endParaRPr lang="en-US" altLang="en-US" dirty="0"/>
          </a:p>
        </p:txBody>
      </p:sp>
    </p:spTree>
    <p:extLst>
      <p:ext uri="{BB962C8B-B14F-4D97-AF65-F5344CB8AC3E}">
        <p14:creationId xmlns:p14="http://schemas.microsoft.com/office/powerpoint/2010/main" val="24986391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best interest determinations are made on a case-by-case basis**</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47</a:t>
            </a:fld>
            <a:endParaRPr lang="en-US" altLang="en-US" dirty="0"/>
          </a:p>
        </p:txBody>
      </p:sp>
    </p:spTree>
    <p:extLst>
      <p:ext uri="{BB962C8B-B14F-4D97-AF65-F5344CB8AC3E}">
        <p14:creationId xmlns:p14="http://schemas.microsoft.com/office/powerpoint/2010/main" val="3372682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a:t>
            </a:fld>
            <a:endParaRPr lang="en-US" altLang="en-US" dirty="0"/>
          </a:p>
        </p:txBody>
      </p:sp>
    </p:spTree>
    <p:extLst>
      <p:ext uri="{BB962C8B-B14F-4D97-AF65-F5344CB8AC3E}">
        <p14:creationId xmlns:p14="http://schemas.microsoft.com/office/powerpoint/2010/main" val="34464453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best interest determinations are made on a case-by-case basis**</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48</a:t>
            </a:fld>
            <a:endParaRPr lang="en-US" altLang="en-US" dirty="0"/>
          </a:p>
        </p:txBody>
      </p:sp>
    </p:spTree>
    <p:extLst>
      <p:ext uri="{BB962C8B-B14F-4D97-AF65-F5344CB8AC3E}">
        <p14:creationId xmlns:p14="http://schemas.microsoft.com/office/powerpoint/2010/main" val="7402373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best interest determinations are made on a case-by-case basis**</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49</a:t>
            </a:fld>
            <a:endParaRPr lang="en-US" altLang="en-US" dirty="0"/>
          </a:p>
        </p:txBody>
      </p:sp>
    </p:spTree>
    <p:extLst>
      <p:ext uri="{BB962C8B-B14F-4D97-AF65-F5344CB8AC3E}">
        <p14:creationId xmlns:p14="http://schemas.microsoft.com/office/powerpoint/2010/main" val="1981347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4</a:t>
            </a:fld>
            <a:endParaRPr lang="en-US" altLang="en-US" dirty="0"/>
          </a:p>
        </p:txBody>
      </p:sp>
    </p:spTree>
    <p:extLst>
      <p:ext uri="{BB962C8B-B14F-4D97-AF65-F5344CB8AC3E}">
        <p14:creationId xmlns:p14="http://schemas.microsoft.com/office/powerpoint/2010/main" val="4122048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8</a:t>
            </a:fld>
            <a:endParaRPr lang="en-US" altLang="en-US" dirty="0"/>
          </a:p>
        </p:txBody>
      </p:sp>
    </p:spTree>
    <p:extLst>
      <p:ext uri="{BB962C8B-B14F-4D97-AF65-F5344CB8AC3E}">
        <p14:creationId xmlns:p14="http://schemas.microsoft.com/office/powerpoint/2010/main" val="2454886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9</a:t>
            </a:fld>
            <a:endParaRPr lang="en-US" altLang="en-US" dirty="0"/>
          </a:p>
        </p:txBody>
      </p:sp>
    </p:spTree>
    <p:extLst>
      <p:ext uri="{BB962C8B-B14F-4D97-AF65-F5344CB8AC3E}">
        <p14:creationId xmlns:p14="http://schemas.microsoft.com/office/powerpoint/2010/main" val="2550893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10</a:t>
            </a:fld>
            <a:endParaRPr lang="en-US" altLang="en-US" dirty="0"/>
          </a:p>
        </p:txBody>
      </p:sp>
    </p:spTree>
    <p:extLst>
      <p:ext uri="{BB962C8B-B14F-4D97-AF65-F5344CB8AC3E}">
        <p14:creationId xmlns:p14="http://schemas.microsoft.com/office/powerpoint/2010/main" val="428165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12</a:t>
            </a:fld>
            <a:endParaRPr lang="en-US" altLang="en-US" dirty="0"/>
          </a:p>
        </p:txBody>
      </p:sp>
    </p:spTree>
    <p:extLst>
      <p:ext uri="{BB962C8B-B14F-4D97-AF65-F5344CB8AC3E}">
        <p14:creationId xmlns:p14="http://schemas.microsoft.com/office/powerpoint/2010/main" val="3184740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14</a:t>
            </a:fld>
            <a:endParaRPr lang="en-US" altLang="en-US" dirty="0"/>
          </a:p>
        </p:txBody>
      </p:sp>
    </p:spTree>
    <p:extLst>
      <p:ext uri="{BB962C8B-B14F-4D97-AF65-F5344CB8AC3E}">
        <p14:creationId xmlns:p14="http://schemas.microsoft.com/office/powerpoint/2010/main" val="1237995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6"/>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dirty="0"/>
              <a:t>Click icon to add picture</a:t>
            </a:r>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1"/>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347201" y="6248401"/>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education.vermont.gov/student-support/federal-programs/homeless-education"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hyperlink" Target="mailto:katy.preston@vermont.gov"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914400" y="1371601"/>
            <a:ext cx="10439400" cy="2514599"/>
          </a:xfrm>
        </p:spPr>
        <p:txBody>
          <a:bodyPr/>
          <a:lstStyle/>
          <a:p>
            <a:r>
              <a:rPr lang="en-US" altLang="en-US" sz="3600" dirty="0"/>
              <a:t>Determining McKinney-Vento Eligibility</a:t>
            </a:r>
            <a:br>
              <a:rPr lang="en-US" altLang="en-US" sz="3600" dirty="0"/>
            </a:br>
            <a:r>
              <a:rPr lang="en-US" altLang="en-US" sz="3600" dirty="0"/>
              <a:t>&amp; </a:t>
            </a:r>
            <a:br>
              <a:rPr lang="en-US" altLang="en-US" sz="3600" dirty="0"/>
            </a:br>
            <a:r>
              <a:rPr lang="en-US" altLang="en-US" sz="3600" dirty="0"/>
              <a:t>School Selection Rights</a:t>
            </a:r>
          </a:p>
        </p:txBody>
      </p:sp>
      <p:sp>
        <p:nvSpPr>
          <p:cNvPr id="3" name="Subtitle 2"/>
          <p:cNvSpPr>
            <a:spLocks noGrp="1"/>
          </p:cNvSpPr>
          <p:nvPr>
            <p:ph type="subTitle" idx="1"/>
          </p:nvPr>
        </p:nvSpPr>
        <p:spPr>
          <a:xfrm>
            <a:off x="914400" y="4267199"/>
            <a:ext cx="10287000" cy="1219200"/>
          </a:xfrm>
        </p:spPr>
        <p:txBody>
          <a:bodyPr rtlCol="0">
            <a:normAutofit fontScale="77500" lnSpcReduction="20000"/>
          </a:bodyPr>
          <a:lstStyle/>
          <a:p>
            <a:pPr fontAlgn="auto">
              <a:spcAft>
                <a:spcPts val="0"/>
              </a:spcAft>
              <a:defRPr/>
            </a:pPr>
            <a:r>
              <a:rPr lang="en-US" dirty="0">
                <a:solidFill>
                  <a:schemeClr val="tx1"/>
                </a:solidFill>
              </a:rPr>
              <a:t>August 20, 2020</a:t>
            </a:r>
          </a:p>
          <a:p>
            <a:pPr fontAlgn="auto">
              <a:spcAft>
                <a:spcPts val="0"/>
              </a:spcAft>
              <a:defRPr/>
            </a:pPr>
            <a:endParaRPr lang="en-US" dirty="0">
              <a:solidFill>
                <a:schemeClr val="tx1"/>
              </a:solidFill>
            </a:endParaRPr>
          </a:p>
          <a:p>
            <a:pPr fontAlgn="auto">
              <a:spcAft>
                <a:spcPts val="0"/>
              </a:spcAft>
              <a:defRPr/>
            </a:pPr>
            <a:r>
              <a:rPr lang="en-US" dirty="0">
                <a:solidFill>
                  <a:schemeClr val="tx1"/>
                </a:solidFill>
              </a:rPr>
              <a:t>Vermont Education for Homeless Children &amp; Youth Program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Barriers to Education</a:t>
            </a:r>
          </a:p>
        </p:txBody>
      </p:sp>
      <p:sp>
        <p:nvSpPr>
          <p:cNvPr id="3" name="Text Placeholder 2"/>
          <p:cNvSpPr>
            <a:spLocks noGrp="1"/>
          </p:cNvSpPr>
          <p:nvPr>
            <p:ph type="body" sz="quarter" idx="10"/>
          </p:nvPr>
        </p:nvSpPr>
        <p:spPr>
          <a:xfrm>
            <a:off x="711200" y="1447800"/>
            <a:ext cx="10871200" cy="4343400"/>
          </a:xfrm>
        </p:spPr>
        <p:txBody>
          <a:bodyPr/>
          <a:lstStyle/>
          <a:p>
            <a:pPr marL="0" indent="0">
              <a:spcBef>
                <a:spcPts val="1200"/>
              </a:spcBef>
              <a:buNone/>
            </a:pPr>
            <a:r>
              <a:rPr lang="en-US" dirty="0"/>
              <a:t>Students experiencing homelessness may:</a:t>
            </a:r>
          </a:p>
          <a:p>
            <a:pPr>
              <a:lnSpc>
                <a:spcPct val="150000"/>
              </a:lnSpc>
              <a:spcBef>
                <a:spcPts val="1200"/>
              </a:spcBef>
            </a:pPr>
            <a:r>
              <a:rPr lang="en-US" sz="2400" dirty="0"/>
              <a:t>Move around and change schools a lot</a:t>
            </a:r>
          </a:p>
          <a:p>
            <a:pPr>
              <a:lnSpc>
                <a:spcPct val="150000"/>
              </a:lnSpc>
              <a:spcBef>
                <a:spcPts val="1200"/>
              </a:spcBef>
            </a:pPr>
            <a:r>
              <a:rPr lang="en-US" sz="2400" dirty="0"/>
              <a:t>Be hungry, tired, and stressed</a:t>
            </a:r>
          </a:p>
          <a:p>
            <a:pPr>
              <a:lnSpc>
                <a:spcPct val="150000"/>
              </a:lnSpc>
              <a:spcBef>
                <a:spcPts val="1200"/>
              </a:spcBef>
            </a:pPr>
            <a:r>
              <a:rPr lang="en-US" sz="2400" dirty="0"/>
              <a:t>Not have school supplies or a quiet place to study</a:t>
            </a:r>
          </a:p>
          <a:p>
            <a:pPr>
              <a:lnSpc>
                <a:spcPct val="150000"/>
              </a:lnSpc>
              <a:spcBef>
                <a:spcPts val="1200"/>
              </a:spcBef>
            </a:pPr>
            <a:r>
              <a:rPr lang="en-US" sz="2400" dirty="0"/>
              <a:t>Not have access to reliable transportation</a:t>
            </a:r>
          </a:p>
          <a:p>
            <a:pPr>
              <a:lnSpc>
                <a:spcPct val="150000"/>
              </a:lnSpc>
              <a:spcBef>
                <a:spcPts val="1200"/>
              </a:spcBef>
            </a:pPr>
            <a:r>
              <a:rPr lang="en-US" sz="2400" dirty="0"/>
              <a:t>Be unable to meet school enrollment requirements</a:t>
            </a:r>
          </a:p>
          <a:p>
            <a:pPr>
              <a:lnSpc>
                <a:spcPct val="150000"/>
              </a:lnSpc>
              <a:spcBef>
                <a:spcPts val="1200"/>
              </a:spcBef>
            </a:pPr>
            <a:r>
              <a:rPr lang="en-US" sz="2400" dirty="0"/>
              <a:t>Not have a parent or guardian to help them</a:t>
            </a:r>
          </a:p>
          <a:p>
            <a:pPr>
              <a:spcBef>
                <a:spcPts val="1200"/>
              </a:spcBef>
            </a:pPr>
            <a:endParaRPr lang="en-US" dirty="0"/>
          </a:p>
        </p:txBody>
      </p:sp>
    </p:spTree>
    <p:extLst>
      <p:ext uri="{BB962C8B-B14F-4D97-AF65-F5344CB8AC3E}">
        <p14:creationId xmlns:p14="http://schemas.microsoft.com/office/powerpoint/2010/main" val="4055266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8C430-4486-4F6B-B101-E1482EEC2335}"/>
              </a:ext>
            </a:extLst>
          </p:cNvPr>
          <p:cNvSpPr>
            <a:spLocks noGrp="1"/>
          </p:cNvSpPr>
          <p:nvPr>
            <p:ph type="ctrTitle"/>
          </p:nvPr>
        </p:nvSpPr>
        <p:spPr/>
        <p:txBody>
          <a:bodyPr/>
          <a:lstStyle/>
          <a:p>
            <a:r>
              <a:rPr lang="en-US" dirty="0"/>
              <a:t>Understanding the McKinney-Vento Definition of Homeless</a:t>
            </a:r>
          </a:p>
        </p:txBody>
      </p:sp>
    </p:spTree>
    <p:extLst>
      <p:ext uri="{BB962C8B-B14F-4D97-AF65-F5344CB8AC3E}">
        <p14:creationId xmlns:p14="http://schemas.microsoft.com/office/powerpoint/2010/main" val="476831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CEB72-C0BE-48B4-B320-7E1A48AEC277}"/>
              </a:ext>
            </a:extLst>
          </p:cNvPr>
          <p:cNvSpPr>
            <a:spLocks noGrp="1"/>
          </p:cNvSpPr>
          <p:nvPr>
            <p:ph type="title"/>
          </p:nvPr>
        </p:nvSpPr>
        <p:spPr/>
        <p:txBody>
          <a:bodyPr/>
          <a:lstStyle/>
          <a:p>
            <a:r>
              <a:rPr lang="en-US" dirty="0"/>
              <a:t>McKinney-Vento Definition of Homeless</a:t>
            </a:r>
          </a:p>
        </p:txBody>
      </p:sp>
      <p:sp>
        <p:nvSpPr>
          <p:cNvPr id="3" name="Text Placeholder 2">
            <a:extLst>
              <a:ext uri="{FF2B5EF4-FFF2-40B4-BE49-F238E27FC236}">
                <a16:creationId xmlns:a16="http://schemas.microsoft.com/office/drawing/2014/main" id="{94DC7FD5-38CD-4C41-BF99-CB3F25442F58}"/>
              </a:ext>
            </a:extLst>
          </p:cNvPr>
          <p:cNvSpPr>
            <a:spLocks noGrp="1"/>
          </p:cNvSpPr>
          <p:nvPr>
            <p:ph type="body" sz="quarter" idx="10"/>
          </p:nvPr>
        </p:nvSpPr>
        <p:spPr/>
        <p:txBody>
          <a:bodyPr/>
          <a:lstStyle/>
          <a:p>
            <a:pPr marL="0" indent="0">
              <a:buNone/>
            </a:pPr>
            <a:r>
              <a:rPr lang="en-US" sz="2400" dirty="0"/>
              <a:t>Children or youth who lack a fixed, regular, and adequate nighttime residence, including children and youth:</a:t>
            </a:r>
          </a:p>
          <a:p>
            <a:pPr lvl="1"/>
            <a:r>
              <a:rPr lang="en-US" sz="2000" dirty="0"/>
              <a:t>Sharing the housing of other persons due to loss of housing, economic hardship, or a similar reason</a:t>
            </a:r>
          </a:p>
          <a:p>
            <a:pPr lvl="1"/>
            <a:r>
              <a:rPr lang="en-US" sz="2000" dirty="0"/>
              <a:t>Living in motels, hotels, trailer parks, or camping grounds due to the lack of alternative adequate accommodations</a:t>
            </a:r>
          </a:p>
          <a:p>
            <a:pPr lvl="1"/>
            <a:r>
              <a:rPr lang="en-US" sz="2000" dirty="0"/>
              <a:t>Living in emergency or transitional shelters, or are abandoned in hospitals</a:t>
            </a:r>
          </a:p>
          <a:p>
            <a:pPr lvl="1"/>
            <a:r>
              <a:rPr lang="en-US" sz="2000" dirty="0"/>
              <a:t>Living in a public or private place, not designed for or ordinarily used as regular sleeping accommodation for human beings</a:t>
            </a:r>
          </a:p>
          <a:p>
            <a:pPr lvl="1"/>
            <a:r>
              <a:rPr lang="en-US" sz="2000" dirty="0"/>
              <a:t>Living in cars, parks, public spaces, abandoned buildings, substandard housing, bus or train stations, or similar settings</a:t>
            </a:r>
          </a:p>
          <a:p>
            <a:pPr lvl="1"/>
            <a:r>
              <a:rPr lang="en-US" sz="2000" dirty="0"/>
              <a:t>Migratory children living in the above circumstances</a:t>
            </a:r>
          </a:p>
          <a:p>
            <a:endParaRPr lang="en-US" dirty="0"/>
          </a:p>
        </p:txBody>
      </p:sp>
    </p:spTree>
    <p:extLst>
      <p:ext uri="{BB962C8B-B14F-4D97-AF65-F5344CB8AC3E}">
        <p14:creationId xmlns:p14="http://schemas.microsoft.com/office/powerpoint/2010/main" val="4223320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006F9-DF9D-41AD-823C-320D73627F2B}"/>
              </a:ext>
            </a:extLst>
          </p:cNvPr>
          <p:cNvSpPr>
            <a:spLocks noGrp="1"/>
          </p:cNvSpPr>
          <p:nvPr>
            <p:ph type="title"/>
          </p:nvPr>
        </p:nvSpPr>
        <p:spPr/>
        <p:txBody>
          <a:bodyPr/>
          <a:lstStyle/>
          <a:p>
            <a:r>
              <a:rPr lang="en-US" dirty="0"/>
              <a:t>Vermont Data</a:t>
            </a:r>
          </a:p>
        </p:txBody>
      </p:sp>
      <p:graphicFrame>
        <p:nvGraphicFramePr>
          <p:cNvPr id="4" name="Chart 3" descr="Pie chart showing percentage of 1097 homeless Children/youth enrolled in public schools by type of primary nighttime residence for School year 2016-2017. 55.1% are Doubled up, 20.0% in hotels/motels, 17.2% in Shelters/ transitional housing, 7.7% are unsheltered.">
            <a:extLst>
              <a:ext uri="{FF2B5EF4-FFF2-40B4-BE49-F238E27FC236}">
                <a16:creationId xmlns:a16="http://schemas.microsoft.com/office/drawing/2014/main" id="{2099CE8D-A555-4337-94BC-F4E976F1A1A9}"/>
              </a:ext>
            </a:extLst>
          </p:cNvPr>
          <p:cNvGraphicFramePr>
            <a:graphicFrameLocks/>
          </p:cNvGraphicFramePr>
          <p:nvPr>
            <p:extLst>
              <p:ext uri="{D42A27DB-BD31-4B8C-83A1-F6EECF244321}">
                <p14:modId xmlns:p14="http://schemas.microsoft.com/office/powerpoint/2010/main" val="627224089"/>
              </p:ext>
            </p:extLst>
          </p:nvPr>
        </p:nvGraphicFramePr>
        <p:xfrm>
          <a:off x="1836241" y="1418897"/>
          <a:ext cx="8519518"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85293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41C5D-DD30-4A38-B5E4-E59201408252}"/>
              </a:ext>
            </a:extLst>
          </p:cNvPr>
          <p:cNvSpPr>
            <a:spLocks noGrp="1"/>
          </p:cNvSpPr>
          <p:nvPr>
            <p:ph type="title"/>
          </p:nvPr>
        </p:nvSpPr>
        <p:spPr>
          <a:xfrm>
            <a:off x="381000" y="304800"/>
            <a:ext cx="11277600" cy="1295400"/>
          </a:xfrm>
        </p:spPr>
        <p:txBody>
          <a:bodyPr>
            <a:normAutofit/>
          </a:bodyPr>
          <a:lstStyle/>
          <a:p>
            <a:pPr marL="0" indent="0">
              <a:spcBef>
                <a:spcPts val="700"/>
              </a:spcBef>
              <a:buNone/>
            </a:pPr>
            <a:r>
              <a:rPr lang="en-US" dirty="0"/>
              <a:t>Understanding the Definition</a:t>
            </a:r>
          </a:p>
        </p:txBody>
      </p:sp>
      <p:sp>
        <p:nvSpPr>
          <p:cNvPr id="3" name="Text Placeholder 2">
            <a:extLst>
              <a:ext uri="{FF2B5EF4-FFF2-40B4-BE49-F238E27FC236}">
                <a16:creationId xmlns:a16="http://schemas.microsoft.com/office/drawing/2014/main" id="{CF9EEE00-F7DE-4C1F-A8B7-900774F961FA}"/>
              </a:ext>
            </a:extLst>
          </p:cNvPr>
          <p:cNvSpPr>
            <a:spLocks noGrp="1"/>
          </p:cNvSpPr>
          <p:nvPr>
            <p:ph type="body" sz="quarter" idx="10"/>
          </p:nvPr>
        </p:nvSpPr>
        <p:spPr>
          <a:xfrm>
            <a:off x="660400" y="1600200"/>
            <a:ext cx="10871200" cy="4343400"/>
          </a:xfrm>
        </p:spPr>
        <p:txBody>
          <a:bodyPr/>
          <a:lstStyle/>
          <a:p>
            <a:pPr marL="0" indent="0">
              <a:spcBef>
                <a:spcPts val="700"/>
              </a:spcBef>
              <a:buNone/>
            </a:pPr>
            <a:r>
              <a:rPr lang="en-US" sz="2400" dirty="0"/>
              <a:t>“Children or youth who lack a </a:t>
            </a:r>
            <a:r>
              <a:rPr lang="en-US" sz="2400" b="1" dirty="0"/>
              <a:t>fixed</a:t>
            </a:r>
            <a:r>
              <a:rPr lang="en-US" sz="2400" dirty="0"/>
              <a:t>, </a:t>
            </a:r>
            <a:r>
              <a:rPr lang="en-US" sz="2400" b="1" dirty="0"/>
              <a:t>regular</a:t>
            </a:r>
            <a:r>
              <a:rPr lang="en-US" sz="2400" dirty="0"/>
              <a:t>, and </a:t>
            </a:r>
            <a:r>
              <a:rPr lang="en-US" sz="2400" b="1" dirty="0"/>
              <a:t>adequate</a:t>
            </a:r>
            <a:r>
              <a:rPr lang="en-US" sz="2400" dirty="0"/>
              <a:t> nighttime residence…”</a:t>
            </a:r>
            <a:endParaRPr lang="en-US" sz="2200" b="1" dirty="0"/>
          </a:p>
          <a:p>
            <a:pPr>
              <a:spcBef>
                <a:spcPts val="700"/>
              </a:spcBef>
            </a:pPr>
            <a:r>
              <a:rPr lang="en-US" sz="2200" b="1" dirty="0"/>
              <a:t>Fixed</a:t>
            </a:r>
          </a:p>
          <a:p>
            <a:pPr lvl="1">
              <a:spcBef>
                <a:spcPts val="700"/>
              </a:spcBef>
            </a:pPr>
            <a:r>
              <a:rPr lang="en-US" sz="2000" dirty="0"/>
              <a:t>Stationary, permanent, not subject to change</a:t>
            </a:r>
          </a:p>
          <a:p>
            <a:pPr>
              <a:spcBef>
                <a:spcPts val="700"/>
              </a:spcBef>
            </a:pPr>
            <a:r>
              <a:rPr lang="en-US" sz="2200" b="1" dirty="0"/>
              <a:t>Regular</a:t>
            </a:r>
          </a:p>
          <a:p>
            <a:pPr lvl="1">
              <a:spcBef>
                <a:spcPts val="700"/>
              </a:spcBef>
            </a:pPr>
            <a:r>
              <a:rPr lang="en-US" sz="2000" dirty="0"/>
              <a:t>Used on a predictable, routine, consistent basis</a:t>
            </a:r>
          </a:p>
          <a:p>
            <a:pPr lvl="1">
              <a:spcBef>
                <a:spcPts val="700"/>
              </a:spcBef>
            </a:pPr>
            <a:r>
              <a:rPr lang="en-US" sz="2000" dirty="0"/>
              <a:t>Consider the relative permanence</a:t>
            </a:r>
          </a:p>
          <a:p>
            <a:pPr>
              <a:spcBef>
                <a:spcPts val="700"/>
              </a:spcBef>
            </a:pPr>
            <a:r>
              <a:rPr lang="en-US" sz="2200" b="1" dirty="0"/>
              <a:t>Adequate</a:t>
            </a:r>
          </a:p>
          <a:p>
            <a:pPr lvl="1">
              <a:spcBef>
                <a:spcPts val="700"/>
              </a:spcBef>
            </a:pPr>
            <a:r>
              <a:rPr lang="en-US" sz="2000" dirty="0"/>
              <a:t>Lawfully and reasonably sufficient</a:t>
            </a:r>
          </a:p>
          <a:p>
            <a:pPr lvl="1">
              <a:spcBef>
                <a:spcPts val="700"/>
              </a:spcBef>
            </a:pPr>
            <a:r>
              <a:rPr lang="en-US" sz="2000" dirty="0"/>
              <a:t>Sufficient for meeting the physical and psychological needs typically met in home environments</a:t>
            </a:r>
          </a:p>
          <a:p>
            <a:endParaRPr lang="en-US" dirty="0"/>
          </a:p>
        </p:txBody>
      </p:sp>
    </p:spTree>
    <p:extLst>
      <p:ext uri="{BB962C8B-B14F-4D97-AF65-F5344CB8AC3E}">
        <p14:creationId xmlns:p14="http://schemas.microsoft.com/office/powerpoint/2010/main" val="4077868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F4F9C-D578-4190-B26F-91BB280A7B25}"/>
              </a:ext>
            </a:extLst>
          </p:cNvPr>
          <p:cNvSpPr>
            <a:spLocks noGrp="1"/>
          </p:cNvSpPr>
          <p:nvPr>
            <p:ph type="title"/>
          </p:nvPr>
        </p:nvSpPr>
        <p:spPr/>
        <p:txBody>
          <a:bodyPr/>
          <a:lstStyle/>
          <a:p>
            <a:r>
              <a:rPr lang="en-US" dirty="0"/>
              <a:t>Substandard housing</a:t>
            </a:r>
          </a:p>
        </p:txBody>
      </p:sp>
      <p:sp>
        <p:nvSpPr>
          <p:cNvPr id="3" name="Text Placeholder 2">
            <a:extLst>
              <a:ext uri="{FF2B5EF4-FFF2-40B4-BE49-F238E27FC236}">
                <a16:creationId xmlns:a16="http://schemas.microsoft.com/office/drawing/2014/main" id="{6E891878-2A3C-40C0-8720-06D10FA1C6D4}"/>
              </a:ext>
            </a:extLst>
          </p:cNvPr>
          <p:cNvSpPr>
            <a:spLocks noGrp="1"/>
          </p:cNvSpPr>
          <p:nvPr>
            <p:ph type="body" sz="quarter" idx="10"/>
          </p:nvPr>
        </p:nvSpPr>
        <p:spPr>
          <a:xfrm>
            <a:off x="711200" y="1600200"/>
            <a:ext cx="10871200" cy="4572000"/>
          </a:xfrm>
        </p:spPr>
        <p:txBody>
          <a:bodyPr/>
          <a:lstStyle/>
          <a:p>
            <a:pPr>
              <a:spcBef>
                <a:spcPts val="2400"/>
              </a:spcBef>
            </a:pPr>
            <a:r>
              <a:rPr lang="en-US" sz="2000" dirty="0"/>
              <a:t>“Living in cars, parks, public spaces, abandoned buildings, </a:t>
            </a:r>
            <a:r>
              <a:rPr lang="en-US" sz="2000" b="1" dirty="0"/>
              <a:t>substandard housing</a:t>
            </a:r>
            <a:r>
              <a:rPr lang="en-US" sz="2000" dirty="0"/>
              <a:t>, bus or train stations, or similar settings”</a:t>
            </a:r>
          </a:p>
          <a:p>
            <a:pPr>
              <a:spcBef>
                <a:spcPts val="2400"/>
              </a:spcBef>
            </a:pPr>
            <a:r>
              <a:rPr lang="en-US" sz="2000" dirty="0"/>
              <a:t>Each city, county, or state may have its own housing codes that further define what may be deemed substandard housing</a:t>
            </a:r>
          </a:p>
          <a:p>
            <a:pPr>
              <a:spcBef>
                <a:spcPts val="2400"/>
              </a:spcBef>
            </a:pPr>
            <a:r>
              <a:rPr lang="en-US" sz="2000" dirty="0"/>
              <a:t>Considerations </a:t>
            </a:r>
            <a:r>
              <a:rPr lang="en-US" sz="1600" dirty="0"/>
              <a:t>(per USED Guidance):</a:t>
            </a:r>
          </a:p>
          <a:p>
            <a:pPr lvl="1">
              <a:spcBef>
                <a:spcPts val="2400"/>
              </a:spcBef>
            </a:pPr>
            <a:r>
              <a:rPr lang="en-US" sz="1800" dirty="0"/>
              <a:t>Does the housing lack one of the fundamental utilities such as water, electricity, or heat?</a:t>
            </a:r>
          </a:p>
          <a:p>
            <a:pPr lvl="1">
              <a:spcBef>
                <a:spcPts val="2400"/>
              </a:spcBef>
            </a:pPr>
            <a:r>
              <a:rPr lang="en-US" sz="1800" dirty="0"/>
              <a:t>Is the housing infested with vermin or mold?</a:t>
            </a:r>
          </a:p>
          <a:p>
            <a:pPr lvl="1">
              <a:spcBef>
                <a:spcPts val="2400"/>
              </a:spcBef>
            </a:pPr>
            <a:r>
              <a:rPr lang="en-US" sz="1800" dirty="0"/>
              <a:t>Does the housing lack a basic functional part such as a working kitchen or a working toilet?</a:t>
            </a:r>
          </a:p>
          <a:p>
            <a:pPr lvl="1">
              <a:spcBef>
                <a:spcPts val="2400"/>
              </a:spcBef>
            </a:pPr>
            <a:r>
              <a:rPr lang="en-US" sz="1800" dirty="0"/>
              <a:t>Does the housing present unreasonable dangers to adults, children, or persons with disabilities?</a:t>
            </a:r>
          </a:p>
          <a:p>
            <a:pPr lvl="1">
              <a:spcBef>
                <a:spcPts val="2400"/>
              </a:spcBef>
            </a:pPr>
            <a:endParaRPr lang="en-US" sz="1600" dirty="0"/>
          </a:p>
          <a:p>
            <a:pPr marL="0" indent="0">
              <a:buNone/>
            </a:pPr>
            <a:endParaRPr lang="en-US" dirty="0"/>
          </a:p>
        </p:txBody>
      </p:sp>
    </p:spTree>
    <p:extLst>
      <p:ext uri="{BB962C8B-B14F-4D97-AF65-F5344CB8AC3E}">
        <p14:creationId xmlns:p14="http://schemas.microsoft.com/office/powerpoint/2010/main" val="2286124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5608-B70F-41BF-989F-5434D2A9452E}"/>
              </a:ext>
            </a:extLst>
          </p:cNvPr>
          <p:cNvSpPr>
            <a:spLocks noGrp="1"/>
          </p:cNvSpPr>
          <p:nvPr>
            <p:ph type="title"/>
          </p:nvPr>
        </p:nvSpPr>
        <p:spPr/>
        <p:txBody>
          <a:bodyPr/>
          <a:lstStyle/>
          <a:p>
            <a:r>
              <a:rPr lang="en-US" dirty="0"/>
              <a:t>Understanding “Doubled Up”</a:t>
            </a:r>
          </a:p>
        </p:txBody>
      </p:sp>
      <p:sp>
        <p:nvSpPr>
          <p:cNvPr id="3" name="Text Placeholder 2">
            <a:extLst>
              <a:ext uri="{FF2B5EF4-FFF2-40B4-BE49-F238E27FC236}">
                <a16:creationId xmlns:a16="http://schemas.microsoft.com/office/drawing/2014/main" id="{CA08AD0F-C32D-4CCC-87C9-D5F85EC30DAA}"/>
              </a:ext>
            </a:extLst>
          </p:cNvPr>
          <p:cNvSpPr>
            <a:spLocks noGrp="1"/>
          </p:cNvSpPr>
          <p:nvPr>
            <p:ph type="body" sz="quarter" idx="10"/>
          </p:nvPr>
        </p:nvSpPr>
        <p:spPr/>
        <p:txBody>
          <a:bodyPr/>
          <a:lstStyle/>
          <a:p>
            <a:pPr>
              <a:spcBef>
                <a:spcPts val="1200"/>
              </a:spcBef>
            </a:pPr>
            <a:r>
              <a:rPr lang="en-US" sz="2800" dirty="0"/>
              <a:t>A shelter stay is not always an option:</a:t>
            </a:r>
          </a:p>
          <a:p>
            <a:pPr lvl="1">
              <a:spcBef>
                <a:spcPts val="1200"/>
              </a:spcBef>
            </a:pPr>
            <a:r>
              <a:rPr lang="en-US" sz="2400" dirty="0"/>
              <a:t>Shelters don’t exist in every community</a:t>
            </a:r>
          </a:p>
          <a:p>
            <a:pPr lvl="1">
              <a:spcBef>
                <a:spcPts val="1200"/>
              </a:spcBef>
            </a:pPr>
            <a:r>
              <a:rPr lang="en-US" sz="2400" dirty="0"/>
              <a:t>Shelters may be full</a:t>
            </a:r>
          </a:p>
          <a:p>
            <a:pPr lvl="1">
              <a:spcBef>
                <a:spcPts val="1200"/>
              </a:spcBef>
            </a:pPr>
            <a:r>
              <a:rPr lang="en-US" sz="2400" dirty="0"/>
              <a:t>Shelter policies may create barriers for families</a:t>
            </a:r>
          </a:p>
          <a:p>
            <a:pPr lvl="1">
              <a:spcBef>
                <a:spcPts val="1200"/>
              </a:spcBef>
            </a:pPr>
            <a:r>
              <a:rPr lang="en-US" sz="2400" dirty="0"/>
              <a:t>Shelters may have stay limits</a:t>
            </a:r>
            <a:endParaRPr lang="en-US" sz="3600" dirty="0"/>
          </a:p>
          <a:p>
            <a:pPr>
              <a:spcBef>
                <a:spcPts val="1200"/>
              </a:spcBef>
            </a:pPr>
            <a:r>
              <a:rPr lang="en-US" sz="2800" dirty="0"/>
              <a:t>Doubled-up arrangements often serve as temporary shelter, but may not last or may place the family or youth in danger</a:t>
            </a:r>
          </a:p>
          <a:p>
            <a:endParaRPr lang="en-US" dirty="0"/>
          </a:p>
        </p:txBody>
      </p:sp>
    </p:spTree>
    <p:extLst>
      <p:ext uri="{BB962C8B-B14F-4D97-AF65-F5344CB8AC3E}">
        <p14:creationId xmlns:p14="http://schemas.microsoft.com/office/powerpoint/2010/main" val="755667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AA776-85A8-41B7-8144-CDF7E8D00398}"/>
              </a:ext>
            </a:extLst>
          </p:cNvPr>
          <p:cNvSpPr>
            <a:spLocks noGrp="1"/>
          </p:cNvSpPr>
          <p:nvPr>
            <p:ph type="title"/>
          </p:nvPr>
        </p:nvSpPr>
        <p:spPr/>
        <p:txBody>
          <a:bodyPr/>
          <a:lstStyle/>
          <a:p>
            <a:r>
              <a:rPr lang="en-US" dirty="0"/>
              <a:t>“Sharing the housing of other persons…”</a:t>
            </a:r>
          </a:p>
        </p:txBody>
      </p:sp>
      <p:sp>
        <p:nvSpPr>
          <p:cNvPr id="3" name="Text Placeholder 2">
            <a:extLst>
              <a:ext uri="{FF2B5EF4-FFF2-40B4-BE49-F238E27FC236}">
                <a16:creationId xmlns:a16="http://schemas.microsoft.com/office/drawing/2014/main" id="{3C91794A-FA5A-4F59-A015-345A146C6A21}"/>
              </a:ext>
            </a:extLst>
          </p:cNvPr>
          <p:cNvSpPr>
            <a:spLocks noGrp="1"/>
          </p:cNvSpPr>
          <p:nvPr>
            <p:ph type="body" sz="quarter" idx="10"/>
          </p:nvPr>
        </p:nvSpPr>
        <p:spPr>
          <a:xfrm>
            <a:off x="711200" y="1676400"/>
            <a:ext cx="10871200" cy="4343400"/>
          </a:xfrm>
        </p:spPr>
        <p:txBody>
          <a:bodyPr/>
          <a:lstStyle/>
          <a:p>
            <a:pPr>
              <a:spcBef>
                <a:spcPts val="2400"/>
              </a:spcBef>
            </a:pPr>
            <a:r>
              <a:rPr lang="en-US" sz="2800" dirty="0"/>
              <a:t>Implies that the child or youth is staying in someone else’s residence</a:t>
            </a:r>
          </a:p>
          <a:p>
            <a:pPr>
              <a:spcBef>
                <a:spcPts val="2400"/>
              </a:spcBef>
            </a:pPr>
            <a:r>
              <a:rPr lang="en-US" sz="2800" dirty="0"/>
              <a:t>Clarifying questions</a:t>
            </a:r>
          </a:p>
          <a:p>
            <a:pPr lvl="1">
              <a:spcBef>
                <a:spcPts val="2400"/>
              </a:spcBef>
            </a:pPr>
            <a:r>
              <a:rPr lang="en-US" sz="2000" dirty="0"/>
              <a:t>Does the family or youth have any legal right to be in the home?</a:t>
            </a:r>
          </a:p>
          <a:p>
            <a:pPr lvl="1">
              <a:spcBef>
                <a:spcPts val="2400"/>
              </a:spcBef>
            </a:pPr>
            <a:r>
              <a:rPr lang="en-US" sz="2000" dirty="0"/>
              <a:t>Can the family or youth be asked to leave at any time with no legal recourse?</a:t>
            </a:r>
          </a:p>
          <a:p>
            <a:endParaRPr lang="en-US" dirty="0"/>
          </a:p>
        </p:txBody>
      </p:sp>
    </p:spTree>
    <p:extLst>
      <p:ext uri="{BB962C8B-B14F-4D97-AF65-F5344CB8AC3E}">
        <p14:creationId xmlns:p14="http://schemas.microsoft.com/office/powerpoint/2010/main" val="1695713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C0F02-9D72-44D9-8D4A-7B8C42EC5611}"/>
              </a:ext>
            </a:extLst>
          </p:cNvPr>
          <p:cNvSpPr>
            <a:spLocks noGrp="1"/>
          </p:cNvSpPr>
          <p:nvPr>
            <p:ph type="title"/>
          </p:nvPr>
        </p:nvSpPr>
        <p:spPr/>
        <p:txBody>
          <a:bodyPr/>
          <a:lstStyle/>
          <a:p>
            <a:r>
              <a:rPr lang="en-US" dirty="0"/>
              <a:t>“…due to loss of housing,…”</a:t>
            </a:r>
          </a:p>
        </p:txBody>
      </p:sp>
      <p:sp>
        <p:nvSpPr>
          <p:cNvPr id="3" name="Text Placeholder 2">
            <a:extLst>
              <a:ext uri="{FF2B5EF4-FFF2-40B4-BE49-F238E27FC236}">
                <a16:creationId xmlns:a16="http://schemas.microsoft.com/office/drawing/2014/main" id="{0C1F274B-B1A9-4363-A97D-7A7EE614C9A7}"/>
              </a:ext>
            </a:extLst>
          </p:cNvPr>
          <p:cNvSpPr>
            <a:spLocks noGrp="1"/>
          </p:cNvSpPr>
          <p:nvPr>
            <p:ph type="body" sz="quarter" idx="10"/>
          </p:nvPr>
        </p:nvSpPr>
        <p:spPr/>
        <p:txBody>
          <a:bodyPr/>
          <a:lstStyle/>
          <a:p>
            <a:pPr>
              <a:spcBef>
                <a:spcPts val="1200"/>
              </a:spcBef>
            </a:pPr>
            <a:r>
              <a:rPr lang="en-US" sz="2800" dirty="0"/>
              <a:t>Implies that the student has no personal housing available</a:t>
            </a:r>
          </a:p>
          <a:p>
            <a:pPr>
              <a:spcBef>
                <a:spcPts val="1200"/>
              </a:spcBef>
            </a:pPr>
            <a:r>
              <a:rPr lang="en-US" sz="2800" dirty="0"/>
              <a:t>Clarifying questions</a:t>
            </a:r>
          </a:p>
          <a:p>
            <a:pPr lvl="1">
              <a:spcBef>
                <a:spcPts val="1200"/>
              </a:spcBef>
            </a:pPr>
            <a:r>
              <a:rPr lang="en-US" sz="2400" dirty="0"/>
              <a:t>Did the family or youth lose previous housing due to:</a:t>
            </a:r>
          </a:p>
          <a:p>
            <a:pPr lvl="2">
              <a:spcBef>
                <a:spcPts val="1200"/>
              </a:spcBef>
            </a:pPr>
            <a:r>
              <a:rPr lang="en-US" sz="1800" dirty="0"/>
              <a:t>An eviction or foreclosure?</a:t>
            </a:r>
          </a:p>
          <a:p>
            <a:pPr lvl="2">
              <a:spcBef>
                <a:spcPts val="1200"/>
              </a:spcBef>
            </a:pPr>
            <a:r>
              <a:rPr lang="en-US" sz="1800" dirty="0"/>
              <a:t>Destruction of or damage to the previous home?</a:t>
            </a:r>
          </a:p>
          <a:p>
            <a:pPr lvl="2">
              <a:spcBef>
                <a:spcPts val="1200"/>
              </a:spcBef>
            </a:pPr>
            <a:r>
              <a:rPr lang="en-US" sz="1800" dirty="0"/>
              <a:t>Unhealthy or unsafe conditions?</a:t>
            </a:r>
          </a:p>
          <a:p>
            <a:pPr lvl="2">
              <a:spcBef>
                <a:spcPts val="1200"/>
              </a:spcBef>
            </a:pPr>
            <a:r>
              <a:rPr lang="en-US" sz="1800" dirty="0"/>
              <a:t>Domestic violence?</a:t>
            </a:r>
          </a:p>
          <a:p>
            <a:pPr lvl="2">
              <a:spcBef>
                <a:spcPts val="1200"/>
              </a:spcBef>
            </a:pPr>
            <a:r>
              <a:rPr lang="en-US" sz="1800" dirty="0"/>
              <a:t>Abuse or neglect?</a:t>
            </a:r>
          </a:p>
          <a:p>
            <a:pPr lvl="2">
              <a:spcBef>
                <a:spcPts val="1200"/>
              </a:spcBef>
            </a:pPr>
            <a:r>
              <a:rPr lang="en-US" sz="1800" dirty="0"/>
              <a:t>The absence of a parent or guardian due to abandonment, parental incarceration, or a similar reason? </a:t>
            </a:r>
          </a:p>
          <a:p>
            <a:endParaRPr lang="en-US" dirty="0"/>
          </a:p>
        </p:txBody>
      </p:sp>
    </p:spTree>
    <p:extLst>
      <p:ext uri="{BB962C8B-B14F-4D97-AF65-F5344CB8AC3E}">
        <p14:creationId xmlns:p14="http://schemas.microsoft.com/office/powerpoint/2010/main" val="1634980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369F0-B812-4BD4-A09C-2021DE2B9C37}"/>
              </a:ext>
            </a:extLst>
          </p:cNvPr>
          <p:cNvSpPr>
            <a:spLocks noGrp="1"/>
          </p:cNvSpPr>
          <p:nvPr>
            <p:ph type="title"/>
          </p:nvPr>
        </p:nvSpPr>
        <p:spPr/>
        <p:txBody>
          <a:bodyPr/>
          <a:lstStyle/>
          <a:p>
            <a:r>
              <a:rPr lang="en-US" dirty="0"/>
              <a:t>“…economic hardship, or similar reason…”</a:t>
            </a:r>
          </a:p>
        </p:txBody>
      </p:sp>
      <p:sp>
        <p:nvSpPr>
          <p:cNvPr id="3" name="Text Placeholder 2">
            <a:extLst>
              <a:ext uri="{FF2B5EF4-FFF2-40B4-BE49-F238E27FC236}">
                <a16:creationId xmlns:a16="http://schemas.microsoft.com/office/drawing/2014/main" id="{F0C9E575-D967-4F7D-99FA-F748AA6A0B2C}"/>
              </a:ext>
            </a:extLst>
          </p:cNvPr>
          <p:cNvSpPr>
            <a:spLocks noGrp="1"/>
          </p:cNvSpPr>
          <p:nvPr>
            <p:ph type="body" sz="quarter" idx="10"/>
          </p:nvPr>
        </p:nvSpPr>
        <p:spPr/>
        <p:txBody>
          <a:bodyPr/>
          <a:lstStyle/>
          <a:p>
            <a:pPr>
              <a:spcBef>
                <a:spcPts val="2400"/>
              </a:spcBef>
            </a:pPr>
            <a:r>
              <a:rPr lang="en-US" sz="2800" dirty="0"/>
              <a:t>Implies that limited financial resources have forced the family or youth to leave the personal residence </a:t>
            </a:r>
          </a:p>
          <a:p>
            <a:pPr>
              <a:spcBef>
                <a:spcPts val="2400"/>
              </a:spcBef>
            </a:pPr>
            <a:r>
              <a:rPr lang="en-US" sz="2800" dirty="0"/>
              <a:t>Clarifying question</a:t>
            </a:r>
          </a:p>
          <a:p>
            <a:pPr lvl="1">
              <a:spcBef>
                <a:spcPts val="2400"/>
              </a:spcBef>
            </a:pPr>
            <a:r>
              <a:rPr lang="en-US" sz="2000" dirty="0"/>
              <a:t>Did economic hardship due to an accident or illness, loss of employment, loss of public benefits, or a similar reason force the family or youth to share the housing of others temporarily?</a:t>
            </a:r>
          </a:p>
          <a:p>
            <a:endParaRPr lang="en-US" dirty="0"/>
          </a:p>
        </p:txBody>
      </p:sp>
    </p:spTree>
    <p:extLst>
      <p:ext uri="{BB962C8B-B14F-4D97-AF65-F5344CB8AC3E}">
        <p14:creationId xmlns:p14="http://schemas.microsoft.com/office/powerpoint/2010/main" val="323606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today’s presentation…</a:t>
            </a:r>
          </a:p>
        </p:txBody>
      </p:sp>
      <p:sp>
        <p:nvSpPr>
          <p:cNvPr id="3" name="Text Placeholder 2"/>
          <p:cNvSpPr>
            <a:spLocks noGrp="1"/>
          </p:cNvSpPr>
          <p:nvPr>
            <p:ph type="body" sz="quarter" idx="10"/>
          </p:nvPr>
        </p:nvSpPr>
        <p:spPr>
          <a:xfrm>
            <a:off x="609600" y="1447800"/>
            <a:ext cx="10820400" cy="4067175"/>
          </a:xfrm>
        </p:spPr>
        <p:txBody>
          <a:bodyPr/>
          <a:lstStyle/>
          <a:p>
            <a:pPr>
              <a:lnSpc>
                <a:spcPct val="150000"/>
              </a:lnSpc>
            </a:pPr>
            <a:r>
              <a:rPr lang="en-US" sz="2800" dirty="0"/>
              <a:t>Please mute your microphone</a:t>
            </a:r>
          </a:p>
          <a:p>
            <a:pPr>
              <a:lnSpc>
                <a:spcPct val="150000"/>
              </a:lnSpc>
            </a:pPr>
            <a:r>
              <a:rPr lang="en-US" sz="2800" dirty="0"/>
              <a:t>Please turn off your web cam</a:t>
            </a:r>
          </a:p>
          <a:p>
            <a:pPr>
              <a:lnSpc>
                <a:spcPct val="150000"/>
              </a:lnSpc>
            </a:pPr>
            <a:r>
              <a:rPr lang="en-US" sz="2800" dirty="0"/>
              <a:t>Feel free to ask questions in the chat box</a:t>
            </a:r>
          </a:p>
          <a:p>
            <a:pPr>
              <a:lnSpc>
                <a:spcPct val="150000"/>
              </a:lnSpc>
            </a:pPr>
            <a:r>
              <a:rPr lang="en-US" sz="2800" dirty="0"/>
              <a:t>This session will be recorded and posted to the website:</a:t>
            </a:r>
          </a:p>
          <a:p>
            <a:pPr marL="457200" lvl="1" indent="0">
              <a:lnSpc>
                <a:spcPct val="150000"/>
              </a:lnSpc>
              <a:buNone/>
            </a:pPr>
            <a:r>
              <a:rPr lang="en-US" sz="2000" dirty="0">
                <a:hlinkClick r:id="rId3"/>
              </a:rPr>
              <a:t>https://education.vermont.gov/student-support/federal-programs/homeless-education</a:t>
            </a:r>
            <a:endParaRPr lang="en-US" sz="2000" dirty="0"/>
          </a:p>
          <a:p>
            <a:endParaRPr lang="en-US" dirty="0"/>
          </a:p>
        </p:txBody>
      </p:sp>
    </p:spTree>
    <p:extLst>
      <p:ext uri="{BB962C8B-B14F-4D97-AF65-F5344CB8AC3E}">
        <p14:creationId xmlns:p14="http://schemas.microsoft.com/office/powerpoint/2010/main" val="1798515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95B14-2D78-4F50-A94F-00A03B9E6249}"/>
              </a:ext>
            </a:extLst>
          </p:cNvPr>
          <p:cNvSpPr>
            <a:spLocks noGrp="1"/>
          </p:cNvSpPr>
          <p:nvPr>
            <p:ph type="title"/>
          </p:nvPr>
        </p:nvSpPr>
        <p:spPr/>
        <p:txBody>
          <a:bodyPr/>
          <a:lstStyle/>
          <a:p>
            <a:r>
              <a:rPr lang="en-US" dirty="0"/>
              <a:t>Considerations for Doubled Up Determinations</a:t>
            </a:r>
          </a:p>
        </p:txBody>
      </p:sp>
      <p:sp>
        <p:nvSpPr>
          <p:cNvPr id="3" name="Text Placeholder 2">
            <a:extLst>
              <a:ext uri="{FF2B5EF4-FFF2-40B4-BE49-F238E27FC236}">
                <a16:creationId xmlns:a16="http://schemas.microsoft.com/office/drawing/2014/main" id="{8ACF8277-5598-4B78-8984-571BD5632C7A}"/>
              </a:ext>
            </a:extLst>
          </p:cNvPr>
          <p:cNvSpPr>
            <a:spLocks noGrp="1"/>
          </p:cNvSpPr>
          <p:nvPr>
            <p:ph type="body" sz="quarter" idx="10"/>
          </p:nvPr>
        </p:nvSpPr>
        <p:spPr>
          <a:xfrm>
            <a:off x="674624" y="1905000"/>
            <a:ext cx="10871200" cy="4343400"/>
          </a:xfrm>
        </p:spPr>
        <p:txBody>
          <a:bodyPr/>
          <a:lstStyle/>
          <a:p>
            <a:pPr>
              <a:lnSpc>
                <a:spcPct val="90000"/>
              </a:lnSpc>
              <a:spcBef>
                <a:spcPts val="2400"/>
              </a:spcBef>
            </a:pPr>
            <a:r>
              <a:rPr lang="en-US" sz="2800" dirty="0"/>
              <a:t>How did the shared housing come about?</a:t>
            </a:r>
          </a:p>
          <a:p>
            <a:pPr>
              <a:lnSpc>
                <a:spcPct val="90000"/>
              </a:lnSpc>
              <a:spcBef>
                <a:spcPts val="2400"/>
              </a:spcBef>
            </a:pPr>
            <a:r>
              <a:rPr lang="en-US" sz="2800" dirty="0"/>
              <a:t>What is the intention of the residents?</a:t>
            </a:r>
          </a:p>
          <a:p>
            <a:pPr>
              <a:lnSpc>
                <a:spcPct val="90000"/>
              </a:lnSpc>
              <a:spcBef>
                <a:spcPts val="2400"/>
              </a:spcBef>
            </a:pPr>
            <a:r>
              <a:rPr lang="en-US" sz="2800" dirty="0"/>
              <a:t>What are the family/youth’s housing options if not sharing housing?</a:t>
            </a:r>
          </a:p>
          <a:p>
            <a:pPr lvl="1">
              <a:lnSpc>
                <a:spcPct val="90000"/>
              </a:lnSpc>
              <a:spcBef>
                <a:spcPts val="2400"/>
              </a:spcBef>
            </a:pPr>
            <a:endParaRPr lang="en-US" sz="2400" dirty="0"/>
          </a:p>
          <a:p>
            <a:pPr marL="0" indent="0" algn="ctr">
              <a:lnSpc>
                <a:spcPct val="90000"/>
              </a:lnSpc>
              <a:spcBef>
                <a:spcPts val="2400"/>
              </a:spcBef>
              <a:buNone/>
            </a:pPr>
            <a:r>
              <a:rPr lang="en-US" sz="2800" dirty="0"/>
              <a:t>Make determinations on a </a:t>
            </a:r>
            <a:r>
              <a:rPr lang="en-US" sz="2800" b="1" dirty="0"/>
              <a:t>case-by-case basis</a:t>
            </a:r>
          </a:p>
          <a:p>
            <a:endParaRPr lang="en-US" dirty="0"/>
          </a:p>
        </p:txBody>
      </p:sp>
    </p:spTree>
    <p:extLst>
      <p:ext uri="{BB962C8B-B14F-4D97-AF65-F5344CB8AC3E}">
        <p14:creationId xmlns:p14="http://schemas.microsoft.com/office/powerpoint/2010/main" val="3535052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0CABE-F47B-4C78-90E9-AC4A45F4F906}"/>
              </a:ext>
            </a:extLst>
          </p:cNvPr>
          <p:cNvSpPr>
            <a:spLocks noGrp="1"/>
          </p:cNvSpPr>
          <p:nvPr>
            <p:ph type="title"/>
          </p:nvPr>
        </p:nvSpPr>
        <p:spPr/>
        <p:txBody>
          <a:bodyPr/>
          <a:lstStyle/>
          <a:p>
            <a:r>
              <a:rPr lang="en-US" dirty="0"/>
              <a:t>Unaccompanied Homeless Youth (UHY)</a:t>
            </a:r>
          </a:p>
        </p:txBody>
      </p:sp>
      <p:sp>
        <p:nvSpPr>
          <p:cNvPr id="3" name="Text Placeholder 2">
            <a:extLst>
              <a:ext uri="{FF2B5EF4-FFF2-40B4-BE49-F238E27FC236}">
                <a16:creationId xmlns:a16="http://schemas.microsoft.com/office/drawing/2014/main" id="{33608632-269F-46AC-88D5-D6FAEC3F6CEE}"/>
              </a:ext>
            </a:extLst>
          </p:cNvPr>
          <p:cNvSpPr>
            <a:spLocks noGrp="1"/>
          </p:cNvSpPr>
          <p:nvPr>
            <p:ph type="body" sz="quarter" idx="10"/>
          </p:nvPr>
        </p:nvSpPr>
        <p:spPr>
          <a:xfrm>
            <a:off x="660400" y="1600200"/>
            <a:ext cx="10871200" cy="4343400"/>
          </a:xfrm>
        </p:spPr>
        <p:txBody>
          <a:bodyPr/>
          <a:lstStyle/>
          <a:p>
            <a:pPr>
              <a:spcBef>
                <a:spcPts val="1200"/>
              </a:spcBef>
            </a:pPr>
            <a:r>
              <a:rPr lang="en-US" altLang="en-US" sz="2400" dirty="0">
                <a:ea typeface="Tw Cen MT" panose="020B0602020104020603" pitchFamily="34" charset="0"/>
                <a:cs typeface="Tw Cen MT" panose="020B0602020104020603" pitchFamily="34" charset="0"/>
              </a:rPr>
              <a:t>An unaccompanied homeless youth is a young person who is </a:t>
            </a:r>
            <a:r>
              <a:rPr lang="en-US" altLang="en-US" sz="2400" b="1" dirty="0">
                <a:ea typeface="Tw Cen MT" panose="020B0602020104020603" pitchFamily="34" charset="0"/>
                <a:cs typeface="Tw Cen MT" panose="020B0602020104020603" pitchFamily="34" charset="0"/>
              </a:rPr>
              <a:t>both </a:t>
            </a:r>
            <a:r>
              <a:rPr lang="en-US" altLang="en-US" sz="2400" dirty="0">
                <a:ea typeface="Tw Cen MT" panose="020B0602020104020603" pitchFamily="34" charset="0"/>
                <a:cs typeface="Tw Cen MT" panose="020B0602020104020603" pitchFamily="34" charset="0"/>
              </a:rPr>
              <a:t>homeless</a:t>
            </a:r>
            <a:r>
              <a:rPr lang="en-US" altLang="en-US" sz="2400" b="1" dirty="0">
                <a:ea typeface="Tw Cen MT" panose="020B0602020104020603" pitchFamily="34" charset="0"/>
                <a:cs typeface="Tw Cen MT" panose="020B0602020104020603" pitchFamily="34" charset="0"/>
              </a:rPr>
              <a:t> </a:t>
            </a:r>
            <a:r>
              <a:rPr lang="en-US" altLang="en-US" sz="2400" dirty="0">
                <a:ea typeface="Tw Cen MT" panose="020B0602020104020603" pitchFamily="34" charset="0"/>
                <a:cs typeface="Tw Cen MT" panose="020B0602020104020603" pitchFamily="34" charset="0"/>
              </a:rPr>
              <a:t>(experiencing homelessness according to the McKinney-Vento definition) </a:t>
            </a:r>
            <a:r>
              <a:rPr lang="en-US" altLang="en-US" sz="2400" b="1" dirty="0">
                <a:ea typeface="Tw Cen MT" panose="020B0602020104020603" pitchFamily="34" charset="0"/>
                <a:cs typeface="Tw Cen MT" panose="020B0602020104020603" pitchFamily="34" charset="0"/>
              </a:rPr>
              <a:t>and </a:t>
            </a:r>
            <a:r>
              <a:rPr lang="en-US" altLang="en-US" sz="2400" dirty="0">
                <a:ea typeface="Tw Cen MT" panose="020B0602020104020603" pitchFamily="34" charset="0"/>
                <a:cs typeface="Tw Cen MT" panose="020B0602020104020603" pitchFamily="34" charset="0"/>
              </a:rPr>
              <a:t>unaccompanied</a:t>
            </a:r>
            <a:r>
              <a:rPr lang="en-US" altLang="en-US" sz="2400" b="1" dirty="0">
                <a:ea typeface="Tw Cen MT" panose="020B0602020104020603" pitchFamily="34" charset="0"/>
                <a:cs typeface="Tw Cen MT" panose="020B0602020104020603" pitchFamily="34" charset="0"/>
              </a:rPr>
              <a:t> </a:t>
            </a:r>
            <a:r>
              <a:rPr lang="en-US" altLang="en-US" sz="2400" dirty="0">
                <a:ea typeface="Tw Cen MT" panose="020B0602020104020603" pitchFamily="34" charset="0"/>
                <a:cs typeface="Tw Cen MT" panose="020B0602020104020603" pitchFamily="34" charset="0"/>
              </a:rPr>
              <a:t>(not in the physical custody of a parent or guardian)</a:t>
            </a:r>
          </a:p>
          <a:p>
            <a:pPr>
              <a:spcBef>
                <a:spcPts val="1200"/>
              </a:spcBef>
            </a:pPr>
            <a:endParaRPr lang="en-US" altLang="en-US" sz="2400" dirty="0">
              <a:ea typeface="Tw Cen MT" panose="020B0602020104020603" pitchFamily="34" charset="0"/>
              <a:cs typeface="Tw Cen MT" panose="020B0602020104020603" pitchFamily="34" charset="0"/>
            </a:endParaRPr>
          </a:p>
          <a:p>
            <a:pPr>
              <a:spcBef>
                <a:spcPts val="1200"/>
              </a:spcBef>
            </a:pPr>
            <a:r>
              <a:rPr lang="en-US" altLang="en-US" sz="2400" dirty="0">
                <a:ea typeface="Tw Cen MT" panose="020B0602020104020603" pitchFamily="34" charset="0"/>
                <a:cs typeface="Tw Cen MT" panose="020B0602020104020603" pitchFamily="34" charset="0"/>
              </a:rPr>
              <a:t>A guardianship or custody issue without the presence of homelessness does not convey McKinney-Vento eligibility</a:t>
            </a:r>
          </a:p>
          <a:p>
            <a:pPr>
              <a:spcBef>
                <a:spcPts val="1200"/>
              </a:spcBef>
            </a:pPr>
            <a:endParaRPr lang="en-US" altLang="en-US" sz="2400" dirty="0">
              <a:ea typeface="Tw Cen MT" panose="020B0602020104020603" pitchFamily="34" charset="0"/>
              <a:cs typeface="Tw Cen MT" panose="020B0602020104020603" pitchFamily="34" charset="0"/>
            </a:endParaRPr>
          </a:p>
          <a:p>
            <a:r>
              <a:rPr lang="en-US" altLang="en-US" sz="2400" dirty="0">
                <a:ea typeface="Tw Cen MT" panose="020B0602020104020603" pitchFamily="34" charset="0"/>
                <a:cs typeface="Tw Cen MT" panose="020B0602020104020603" pitchFamily="34" charset="0"/>
              </a:rPr>
              <a:t>For any young person, including an unaccompanied youth, to be McKinney-Vento eligible, his or her living arrangement must meet the Act’s definition of homeless</a:t>
            </a:r>
          </a:p>
          <a:p>
            <a:endParaRPr lang="en-US" dirty="0"/>
          </a:p>
        </p:txBody>
      </p:sp>
    </p:spTree>
    <p:extLst>
      <p:ext uri="{BB962C8B-B14F-4D97-AF65-F5344CB8AC3E}">
        <p14:creationId xmlns:p14="http://schemas.microsoft.com/office/powerpoint/2010/main" val="87257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4EA16-1BD8-46EC-AD22-D063228718E6}"/>
              </a:ext>
            </a:extLst>
          </p:cNvPr>
          <p:cNvSpPr>
            <a:spLocks noGrp="1"/>
          </p:cNvSpPr>
          <p:nvPr>
            <p:ph type="title"/>
          </p:nvPr>
        </p:nvSpPr>
        <p:spPr/>
        <p:txBody>
          <a:bodyPr/>
          <a:lstStyle/>
          <a:p>
            <a:r>
              <a:rPr lang="en-US" dirty="0"/>
              <a:t>Unaccompanied Homeless Youth </a:t>
            </a:r>
          </a:p>
        </p:txBody>
      </p:sp>
      <p:sp>
        <p:nvSpPr>
          <p:cNvPr id="3" name="Text Placeholder 2">
            <a:extLst>
              <a:ext uri="{FF2B5EF4-FFF2-40B4-BE49-F238E27FC236}">
                <a16:creationId xmlns:a16="http://schemas.microsoft.com/office/drawing/2014/main" id="{8B12057C-E600-4F67-B70B-729A09504648}"/>
              </a:ext>
            </a:extLst>
          </p:cNvPr>
          <p:cNvSpPr>
            <a:spLocks noGrp="1"/>
          </p:cNvSpPr>
          <p:nvPr>
            <p:ph type="body" sz="quarter" idx="10"/>
          </p:nvPr>
        </p:nvSpPr>
        <p:spPr/>
        <p:txBody>
          <a:bodyPr/>
          <a:lstStyle/>
          <a:p>
            <a:pPr>
              <a:spcBef>
                <a:spcPts val="1800"/>
              </a:spcBef>
            </a:pPr>
            <a:r>
              <a:rPr lang="en-US" altLang="en-US" sz="2800" dirty="0">
                <a:ea typeface="Tw Cen MT" panose="020B0602020104020603" pitchFamily="34" charset="0"/>
                <a:cs typeface="Tw Cen MT" panose="020B0602020104020603" pitchFamily="34" charset="0"/>
              </a:rPr>
              <a:t>A student may be considered an unaccompanied homeless youth regardless of whether the student was forced from the home or ran away</a:t>
            </a:r>
          </a:p>
          <a:p>
            <a:pPr marL="0" indent="0">
              <a:spcBef>
                <a:spcPts val="1800"/>
              </a:spcBef>
              <a:buNone/>
            </a:pPr>
            <a:endParaRPr lang="en-US" altLang="en-US" sz="2800" dirty="0">
              <a:ea typeface="Tw Cen MT" panose="020B0602020104020603" pitchFamily="34" charset="0"/>
              <a:cs typeface="Tw Cen MT" panose="020B0602020104020603" pitchFamily="34" charset="0"/>
            </a:endParaRPr>
          </a:p>
          <a:p>
            <a:pPr>
              <a:spcBef>
                <a:spcPts val="1800"/>
              </a:spcBef>
            </a:pPr>
            <a:r>
              <a:rPr lang="en-US" altLang="en-US" sz="2800" dirty="0">
                <a:ea typeface="Tw Cen MT" panose="020B0602020104020603" pitchFamily="34" charset="0"/>
                <a:cs typeface="Tw Cen MT" panose="020B0602020104020603" pitchFamily="34" charset="0"/>
              </a:rPr>
              <a:t>Sometimes what has caused the separation between the student and his/her parents may not be disclosed readily due to its sensitive or private nature</a:t>
            </a:r>
          </a:p>
          <a:p>
            <a:pPr marL="0" indent="0">
              <a:buNone/>
            </a:pPr>
            <a:endParaRPr lang="en-US" dirty="0"/>
          </a:p>
        </p:txBody>
      </p:sp>
    </p:spTree>
    <p:extLst>
      <p:ext uri="{BB962C8B-B14F-4D97-AF65-F5344CB8AC3E}">
        <p14:creationId xmlns:p14="http://schemas.microsoft.com/office/powerpoint/2010/main" val="3387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85349-129B-4D0B-81C6-BFEB76FB37B8}"/>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665F63E1-44EF-4705-9717-C7E02AF843FD}"/>
              </a:ext>
            </a:extLst>
          </p:cNvPr>
          <p:cNvSpPr>
            <a:spLocks noGrp="1"/>
          </p:cNvSpPr>
          <p:nvPr>
            <p:ph type="body" sz="quarter" idx="10"/>
          </p:nvPr>
        </p:nvSpPr>
        <p:spPr>
          <a:xfrm>
            <a:off x="711200" y="1600200"/>
            <a:ext cx="10871200" cy="2057400"/>
          </a:xfrm>
        </p:spPr>
        <p:txBody>
          <a:bodyPr/>
          <a:lstStyle/>
          <a:p>
            <a:pPr marL="0" indent="0">
              <a:buNone/>
            </a:pPr>
            <a:r>
              <a:rPr lang="en-US" sz="2400" dirty="0"/>
              <a:t>The Peterson family is enrolling their three children in your LEA. The enrollment staff have referred the family to you, the homeless liaison, because they are concerned the family may be experiencing homelessness. After following up, you learn that the family has been living out of a camper after being evicted from their apartment. </a:t>
            </a:r>
          </a:p>
          <a:p>
            <a:pPr marL="0" indent="0">
              <a:buNone/>
            </a:pPr>
            <a:endParaRPr lang="en-US" sz="2400" dirty="0"/>
          </a:p>
        </p:txBody>
      </p:sp>
      <p:pic>
        <p:nvPicPr>
          <p:cNvPr id="5" name="Picture 4" descr="green check mark&#10;">
            <a:extLst>
              <a:ext uri="{FF2B5EF4-FFF2-40B4-BE49-F238E27FC236}">
                <a16:creationId xmlns:a16="http://schemas.microsoft.com/office/drawing/2014/main" id="{5D27F1DA-7B10-447F-A944-34017FF8552F}"/>
              </a:ext>
            </a:extLst>
          </p:cNvPr>
          <p:cNvPicPr>
            <a:picLocks noChangeAspect="1"/>
          </p:cNvPicPr>
          <p:nvPr/>
        </p:nvPicPr>
        <p:blipFill rotWithShape="1">
          <a:blip r:embed="rId3"/>
          <a:srcRect l="25999" t="18889" r="26000" b="28889"/>
          <a:stretch/>
        </p:blipFill>
        <p:spPr>
          <a:xfrm>
            <a:off x="914400" y="4211844"/>
            <a:ext cx="304800" cy="358140"/>
          </a:xfrm>
          <a:prstGeom prst="rect">
            <a:avLst/>
          </a:prstGeom>
        </p:spPr>
      </p:pic>
      <p:pic>
        <p:nvPicPr>
          <p:cNvPr id="6" name="Picture 5" descr="green check mark">
            <a:extLst>
              <a:ext uri="{FF2B5EF4-FFF2-40B4-BE49-F238E27FC236}">
                <a16:creationId xmlns:a16="http://schemas.microsoft.com/office/drawing/2014/main" id="{A51E8648-2631-40FC-BB31-7A35320CD4F2}"/>
              </a:ext>
            </a:extLst>
          </p:cNvPr>
          <p:cNvPicPr>
            <a:picLocks noChangeAspect="1"/>
          </p:cNvPicPr>
          <p:nvPr/>
        </p:nvPicPr>
        <p:blipFill rotWithShape="1">
          <a:blip r:embed="rId3"/>
          <a:srcRect l="25999" t="18889" r="26000" b="28889"/>
          <a:stretch/>
        </p:blipFill>
        <p:spPr>
          <a:xfrm>
            <a:off x="914400" y="3838673"/>
            <a:ext cx="304800" cy="358140"/>
          </a:xfrm>
          <a:prstGeom prst="rect">
            <a:avLst/>
          </a:prstGeom>
        </p:spPr>
      </p:pic>
      <p:sp>
        <p:nvSpPr>
          <p:cNvPr id="7" name="TextBox 6">
            <a:extLst>
              <a:ext uri="{FF2B5EF4-FFF2-40B4-BE49-F238E27FC236}">
                <a16:creationId xmlns:a16="http://schemas.microsoft.com/office/drawing/2014/main" id="{449F360A-AEBA-47DE-912B-0DA9D0CE1FBD}"/>
              </a:ext>
            </a:extLst>
          </p:cNvPr>
          <p:cNvSpPr txBox="1"/>
          <p:nvPr/>
        </p:nvSpPr>
        <p:spPr>
          <a:xfrm>
            <a:off x="1219200" y="3838545"/>
            <a:ext cx="8864600" cy="400110"/>
          </a:xfrm>
          <a:prstGeom prst="rect">
            <a:avLst/>
          </a:prstGeom>
          <a:noFill/>
        </p:spPr>
        <p:txBody>
          <a:bodyPr wrap="square" rtlCol="0">
            <a:spAutoFit/>
          </a:bodyPr>
          <a:lstStyle/>
          <a:p>
            <a:r>
              <a:rPr lang="en-US" sz="2000" dirty="0"/>
              <a:t>Living in a camper – not fixed</a:t>
            </a:r>
          </a:p>
        </p:txBody>
      </p:sp>
      <p:sp>
        <p:nvSpPr>
          <p:cNvPr id="8" name="TextBox 7">
            <a:extLst>
              <a:ext uri="{FF2B5EF4-FFF2-40B4-BE49-F238E27FC236}">
                <a16:creationId xmlns:a16="http://schemas.microsoft.com/office/drawing/2014/main" id="{A7571DC0-EAF8-4325-91E1-D08992944CC4}"/>
              </a:ext>
            </a:extLst>
          </p:cNvPr>
          <p:cNvSpPr txBox="1"/>
          <p:nvPr/>
        </p:nvSpPr>
        <p:spPr>
          <a:xfrm>
            <a:off x="1228344" y="4218940"/>
            <a:ext cx="6807200" cy="400110"/>
          </a:xfrm>
          <a:prstGeom prst="rect">
            <a:avLst/>
          </a:prstGeom>
          <a:noFill/>
        </p:spPr>
        <p:txBody>
          <a:bodyPr wrap="square" rtlCol="0">
            <a:spAutoFit/>
          </a:bodyPr>
          <a:lstStyle/>
          <a:p>
            <a:r>
              <a:rPr lang="en-US" sz="2000" dirty="0"/>
              <a:t>Lost their home</a:t>
            </a:r>
          </a:p>
        </p:txBody>
      </p:sp>
    </p:spTree>
    <p:extLst>
      <p:ext uri="{BB962C8B-B14F-4D97-AF65-F5344CB8AC3E}">
        <p14:creationId xmlns:p14="http://schemas.microsoft.com/office/powerpoint/2010/main" val="2879340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20B50-27DC-4461-82C5-93FF9A998896}"/>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8D67615A-C77A-461E-8165-E20F07DCF0C8}"/>
              </a:ext>
            </a:extLst>
          </p:cNvPr>
          <p:cNvSpPr>
            <a:spLocks noGrp="1"/>
          </p:cNvSpPr>
          <p:nvPr>
            <p:ph type="body" sz="quarter" idx="10"/>
          </p:nvPr>
        </p:nvSpPr>
        <p:spPr>
          <a:xfrm>
            <a:off x="609600" y="1447800"/>
            <a:ext cx="10871200" cy="1295400"/>
          </a:xfrm>
        </p:spPr>
        <p:txBody>
          <a:bodyPr/>
          <a:lstStyle/>
          <a:p>
            <a:pPr marL="0" indent="0">
              <a:buNone/>
            </a:pPr>
            <a:r>
              <a:rPr lang="en-US" sz="2400" dirty="0"/>
              <a:t>Phillip, his wife, and their 2 children have just moved to Vermont from out of state. They are enrolling their children at your school and mention that they are currently living with Phillip’s sister. </a:t>
            </a:r>
          </a:p>
          <a:p>
            <a:pPr marL="0" indent="0">
              <a:buNone/>
            </a:pPr>
            <a:endParaRPr lang="en-US" sz="2400" dirty="0"/>
          </a:p>
          <a:p>
            <a:pPr marL="0" indent="0">
              <a:buNone/>
            </a:pPr>
            <a:endParaRPr lang="en-US" sz="2400" dirty="0"/>
          </a:p>
          <a:p>
            <a:pPr marL="0" indent="0">
              <a:buNone/>
            </a:pPr>
            <a:endParaRPr lang="en-US" sz="2400" dirty="0"/>
          </a:p>
        </p:txBody>
      </p:sp>
      <p:sp>
        <p:nvSpPr>
          <p:cNvPr id="13" name="TextBox 12">
            <a:extLst>
              <a:ext uri="{FF2B5EF4-FFF2-40B4-BE49-F238E27FC236}">
                <a16:creationId xmlns:a16="http://schemas.microsoft.com/office/drawing/2014/main" id="{7EB5AE65-A0B3-418F-8061-2371C9C25EF7}"/>
              </a:ext>
            </a:extLst>
          </p:cNvPr>
          <p:cNvSpPr txBox="1"/>
          <p:nvPr/>
        </p:nvSpPr>
        <p:spPr>
          <a:xfrm>
            <a:off x="615696" y="2997874"/>
            <a:ext cx="10661904" cy="1200329"/>
          </a:xfrm>
          <a:prstGeom prst="rect">
            <a:avLst/>
          </a:prstGeom>
          <a:noFill/>
        </p:spPr>
        <p:txBody>
          <a:bodyPr wrap="square" rtlCol="0">
            <a:spAutoFit/>
          </a:bodyPr>
          <a:lstStyle/>
          <a:p>
            <a:pPr marL="0" indent="0">
              <a:buNone/>
            </a:pPr>
            <a:r>
              <a:rPr lang="en-US" sz="2400" dirty="0"/>
              <a:t>After following up with the family, you discover that Phillip received a promotion and as a result had to relocate to a different office. They are living with his sister while they look for a new house to buy. </a:t>
            </a:r>
          </a:p>
        </p:txBody>
      </p:sp>
      <p:pic>
        <p:nvPicPr>
          <p:cNvPr id="7" name="Picture 6" descr="green check mark&#10;">
            <a:extLst>
              <a:ext uri="{FF2B5EF4-FFF2-40B4-BE49-F238E27FC236}">
                <a16:creationId xmlns:a16="http://schemas.microsoft.com/office/drawing/2014/main" id="{61A2E23B-71BA-467E-9BF4-5C0A28CEA945}"/>
              </a:ext>
            </a:extLst>
          </p:cNvPr>
          <p:cNvPicPr>
            <a:picLocks noChangeAspect="1"/>
          </p:cNvPicPr>
          <p:nvPr/>
        </p:nvPicPr>
        <p:blipFill rotWithShape="1">
          <a:blip r:embed="rId3"/>
          <a:srcRect l="25999" t="18889" r="26000" b="28889"/>
          <a:stretch/>
        </p:blipFill>
        <p:spPr>
          <a:xfrm>
            <a:off x="685800" y="4724400"/>
            <a:ext cx="304800" cy="358140"/>
          </a:xfrm>
          <a:prstGeom prst="rect">
            <a:avLst/>
          </a:prstGeom>
        </p:spPr>
      </p:pic>
      <p:sp>
        <p:nvSpPr>
          <p:cNvPr id="4" name="TextBox 3">
            <a:extLst>
              <a:ext uri="{FF2B5EF4-FFF2-40B4-BE49-F238E27FC236}">
                <a16:creationId xmlns:a16="http://schemas.microsoft.com/office/drawing/2014/main" id="{249CD23F-144D-4459-B993-0A257701B7C8}"/>
              </a:ext>
            </a:extLst>
          </p:cNvPr>
          <p:cNvSpPr txBox="1"/>
          <p:nvPr/>
        </p:nvSpPr>
        <p:spPr>
          <a:xfrm>
            <a:off x="990600" y="4724400"/>
            <a:ext cx="6781800" cy="369332"/>
          </a:xfrm>
          <a:prstGeom prst="rect">
            <a:avLst/>
          </a:prstGeom>
          <a:noFill/>
        </p:spPr>
        <p:txBody>
          <a:bodyPr wrap="square" rtlCol="0">
            <a:spAutoFit/>
          </a:bodyPr>
          <a:lstStyle/>
          <a:p>
            <a:r>
              <a:rPr lang="en-US" dirty="0"/>
              <a:t>Sharing housing </a:t>
            </a:r>
          </a:p>
        </p:txBody>
      </p:sp>
      <p:pic>
        <p:nvPicPr>
          <p:cNvPr id="11" name="Picture 10" descr="red x">
            <a:extLst>
              <a:ext uri="{FF2B5EF4-FFF2-40B4-BE49-F238E27FC236}">
                <a16:creationId xmlns:a16="http://schemas.microsoft.com/office/drawing/2014/main" id="{93588578-BD16-4892-860C-1F6D52A2CF64}"/>
              </a:ext>
            </a:extLst>
          </p:cNvPr>
          <p:cNvPicPr>
            <a:picLocks noChangeAspect="1"/>
          </p:cNvPicPr>
          <p:nvPr/>
        </p:nvPicPr>
        <p:blipFill>
          <a:blip r:embed="rId4"/>
          <a:stretch>
            <a:fillRect/>
          </a:stretch>
        </p:blipFill>
        <p:spPr>
          <a:xfrm flipH="1">
            <a:off x="595486" y="5207784"/>
            <a:ext cx="395114" cy="343148"/>
          </a:xfrm>
          <a:prstGeom prst="rect">
            <a:avLst/>
          </a:prstGeom>
        </p:spPr>
      </p:pic>
      <p:sp>
        <p:nvSpPr>
          <p:cNvPr id="5" name="TextBox 4">
            <a:extLst>
              <a:ext uri="{FF2B5EF4-FFF2-40B4-BE49-F238E27FC236}">
                <a16:creationId xmlns:a16="http://schemas.microsoft.com/office/drawing/2014/main" id="{BF802900-1985-448F-B663-83AD5AF03C20}"/>
              </a:ext>
            </a:extLst>
          </p:cNvPr>
          <p:cNvSpPr txBox="1"/>
          <p:nvPr/>
        </p:nvSpPr>
        <p:spPr>
          <a:xfrm>
            <a:off x="990600" y="5181600"/>
            <a:ext cx="4953000" cy="369332"/>
          </a:xfrm>
          <a:prstGeom prst="rect">
            <a:avLst/>
          </a:prstGeom>
          <a:noFill/>
        </p:spPr>
        <p:txBody>
          <a:bodyPr wrap="square" rtlCol="0">
            <a:spAutoFit/>
          </a:bodyPr>
          <a:lstStyle/>
          <a:p>
            <a:r>
              <a:rPr lang="en-US" dirty="0"/>
              <a:t>Did not lose their housing </a:t>
            </a:r>
          </a:p>
        </p:txBody>
      </p:sp>
      <p:pic>
        <p:nvPicPr>
          <p:cNvPr id="12" name="Picture 11" descr="red x">
            <a:extLst>
              <a:ext uri="{FF2B5EF4-FFF2-40B4-BE49-F238E27FC236}">
                <a16:creationId xmlns:a16="http://schemas.microsoft.com/office/drawing/2014/main" id="{75B0AC75-396E-4DC7-801A-5CBC5A476A4F}"/>
              </a:ext>
            </a:extLst>
          </p:cNvPr>
          <p:cNvPicPr>
            <a:picLocks noChangeAspect="1"/>
          </p:cNvPicPr>
          <p:nvPr/>
        </p:nvPicPr>
        <p:blipFill>
          <a:blip r:embed="rId4"/>
          <a:stretch>
            <a:fillRect/>
          </a:stretch>
        </p:blipFill>
        <p:spPr>
          <a:xfrm flipH="1">
            <a:off x="640643" y="5676176"/>
            <a:ext cx="395114" cy="343148"/>
          </a:xfrm>
          <a:prstGeom prst="rect">
            <a:avLst/>
          </a:prstGeom>
        </p:spPr>
      </p:pic>
      <p:sp>
        <p:nvSpPr>
          <p:cNvPr id="6" name="TextBox 5">
            <a:extLst>
              <a:ext uri="{FF2B5EF4-FFF2-40B4-BE49-F238E27FC236}">
                <a16:creationId xmlns:a16="http://schemas.microsoft.com/office/drawing/2014/main" id="{497C57C4-7EA6-43C7-9C29-11CF8DC7070A}"/>
              </a:ext>
            </a:extLst>
          </p:cNvPr>
          <p:cNvSpPr txBox="1"/>
          <p:nvPr/>
        </p:nvSpPr>
        <p:spPr>
          <a:xfrm>
            <a:off x="990600" y="5638800"/>
            <a:ext cx="7620000" cy="369332"/>
          </a:xfrm>
          <a:prstGeom prst="rect">
            <a:avLst/>
          </a:prstGeom>
          <a:noFill/>
        </p:spPr>
        <p:txBody>
          <a:bodyPr wrap="square" rtlCol="0">
            <a:spAutoFit/>
          </a:bodyPr>
          <a:lstStyle/>
          <a:p>
            <a:r>
              <a:rPr lang="en-US" dirty="0"/>
              <a:t>Does not sound like they are experiencing economic hardship</a:t>
            </a:r>
          </a:p>
        </p:txBody>
      </p:sp>
    </p:spTree>
    <p:extLst>
      <p:ext uri="{BB962C8B-B14F-4D97-AF65-F5344CB8AC3E}">
        <p14:creationId xmlns:p14="http://schemas.microsoft.com/office/powerpoint/2010/main" val="412322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4" grpId="0"/>
      <p:bldP spid="5"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98765-BDCA-4924-846E-E4736CA96F7A}"/>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23ADDAAB-0E9B-4942-8989-9579CEDD4EBC}"/>
              </a:ext>
            </a:extLst>
          </p:cNvPr>
          <p:cNvSpPr>
            <a:spLocks noGrp="1"/>
          </p:cNvSpPr>
          <p:nvPr>
            <p:ph type="body" sz="quarter" idx="10"/>
          </p:nvPr>
        </p:nvSpPr>
        <p:spPr>
          <a:xfrm>
            <a:off x="711200" y="1600200"/>
            <a:ext cx="10871200" cy="2590800"/>
          </a:xfrm>
        </p:spPr>
        <p:txBody>
          <a:bodyPr/>
          <a:lstStyle/>
          <a:p>
            <a:pPr marL="0" indent="0">
              <a:buNone/>
            </a:pPr>
            <a:r>
              <a:rPr lang="en-US" sz="2800" dirty="0"/>
              <a:t>Caleb is a high school student whose mom struggles with substance abuse issues. There are often strangers in his home and mom participates in activities that make Caleb feel unsafe. He decides he would be safer living outside of the home and moves in with a friend. Caleb has been sleeping in his friend’s basement for several weeks. </a:t>
            </a:r>
          </a:p>
          <a:p>
            <a:pPr marL="0" indent="0">
              <a:buNone/>
            </a:pPr>
            <a:endParaRPr lang="en-US" sz="2800" dirty="0"/>
          </a:p>
        </p:txBody>
      </p:sp>
      <p:pic>
        <p:nvPicPr>
          <p:cNvPr id="9" name="Picture 8" descr="green check mark">
            <a:extLst>
              <a:ext uri="{FF2B5EF4-FFF2-40B4-BE49-F238E27FC236}">
                <a16:creationId xmlns:a16="http://schemas.microsoft.com/office/drawing/2014/main" id="{A24FABE0-25F5-4709-9715-FCD3F8EA9AD0}"/>
              </a:ext>
            </a:extLst>
          </p:cNvPr>
          <p:cNvPicPr>
            <a:picLocks noChangeAspect="1"/>
          </p:cNvPicPr>
          <p:nvPr/>
        </p:nvPicPr>
        <p:blipFill rotWithShape="1">
          <a:blip r:embed="rId3"/>
          <a:srcRect l="25999" t="18889" r="26000" b="28889"/>
          <a:stretch/>
        </p:blipFill>
        <p:spPr>
          <a:xfrm>
            <a:off x="914400" y="4580620"/>
            <a:ext cx="304800" cy="358140"/>
          </a:xfrm>
          <a:prstGeom prst="rect">
            <a:avLst/>
          </a:prstGeom>
        </p:spPr>
      </p:pic>
      <p:sp>
        <p:nvSpPr>
          <p:cNvPr id="8" name="TextBox 7">
            <a:extLst>
              <a:ext uri="{FF2B5EF4-FFF2-40B4-BE49-F238E27FC236}">
                <a16:creationId xmlns:a16="http://schemas.microsoft.com/office/drawing/2014/main" id="{C37E247B-A7F5-438A-9225-F317D06D6943}"/>
              </a:ext>
            </a:extLst>
          </p:cNvPr>
          <p:cNvSpPr txBox="1"/>
          <p:nvPr/>
        </p:nvSpPr>
        <p:spPr>
          <a:xfrm>
            <a:off x="1219200" y="4572000"/>
            <a:ext cx="6629400" cy="369332"/>
          </a:xfrm>
          <a:prstGeom prst="rect">
            <a:avLst/>
          </a:prstGeom>
          <a:noFill/>
        </p:spPr>
        <p:txBody>
          <a:bodyPr wrap="square" rtlCol="0">
            <a:spAutoFit/>
          </a:bodyPr>
          <a:lstStyle/>
          <a:p>
            <a:r>
              <a:rPr lang="en-US" dirty="0"/>
              <a:t>Not in the physical custody of a parent or guardian</a:t>
            </a:r>
          </a:p>
        </p:txBody>
      </p:sp>
      <p:pic>
        <p:nvPicPr>
          <p:cNvPr id="6" name="Picture 5" descr="green check mark">
            <a:extLst>
              <a:ext uri="{FF2B5EF4-FFF2-40B4-BE49-F238E27FC236}">
                <a16:creationId xmlns:a16="http://schemas.microsoft.com/office/drawing/2014/main" id="{244DFA17-DD1B-4615-AFEE-0378846BC3DB}"/>
              </a:ext>
            </a:extLst>
          </p:cNvPr>
          <p:cNvPicPr>
            <a:picLocks noChangeAspect="1"/>
          </p:cNvPicPr>
          <p:nvPr/>
        </p:nvPicPr>
        <p:blipFill rotWithShape="1">
          <a:blip r:embed="rId3"/>
          <a:srcRect l="25999" t="18889" r="26000" b="28889"/>
          <a:stretch/>
        </p:blipFill>
        <p:spPr>
          <a:xfrm>
            <a:off x="914400" y="5123069"/>
            <a:ext cx="304800" cy="358140"/>
          </a:xfrm>
          <a:prstGeom prst="rect">
            <a:avLst/>
          </a:prstGeom>
        </p:spPr>
      </p:pic>
      <p:sp>
        <p:nvSpPr>
          <p:cNvPr id="4" name="TextBox 3">
            <a:extLst>
              <a:ext uri="{FF2B5EF4-FFF2-40B4-BE49-F238E27FC236}">
                <a16:creationId xmlns:a16="http://schemas.microsoft.com/office/drawing/2014/main" id="{1E4C87AF-E936-44AF-B0C7-EF95F5AB244D}"/>
              </a:ext>
            </a:extLst>
          </p:cNvPr>
          <p:cNvSpPr txBox="1"/>
          <p:nvPr/>
        </p:nvSpPr>
        <p:spPr>
          <a:xfrm>
            <a:off x="1219200" y="5123069"/>
            <a:ext cx="6858000" cy="369332"/>
          </a:xfrm>
          <a:prstGeom prst="rect">
            <a:avLst/>
          </a:prstGeom>
          <a:noFill/>
        </p:spPr>
        <p:txBody>
          <a:bodyPr wrap="square" rtlCol="0">
            <a:spAutoFit/>
          </a:bodyPr>
          <a:lstStyle/>
          <a:p>
            <a:r>
              <a:rPr lang="en-US" dirty="0"/>
              <a:t>Sharing the housing of another person</a:t>
            </a:r>
          </a:p>
        </p:txBody>
      </p:sp>
      <p:pic>
        <p:nvPicPr>
          <p:cNvPr id="7" name="Picture 6" descr="green check mark">
            <a:extLst>
              <a:ext uri="{FF2B5EF4-FFF2-40B4-BE49-F238E27FC236}">
                <a16:creationId xmlns:a16="http://schemas.microsoft.com/office/drawing/2014/main" id="{D4C5B9AB-539B-49F3-9393-57FFEE1EA3A9}"/>
              </a:ext>
            </a:extLst>
          </p:cNvPr>
          <p:cNvPicPr>
            <a:picLocks noChangeAspect="1"/>
          </p:cNvPicPr>
          <p:nvPr/>
        </p:nvPicPr>
        <p:blipFill rotWithShape="1">
          <a:blip r:embed="rId3"/>
          <a:srcRect l="25999" t="18889" r="26000" b="28889"/>
          <a:stretch/>
        </p:blipFill>
        <p:spPr>
          <a:xfrm>
            <a:off x="914400" y="5590175"/>
            <a:ext cx="304800" cy="358140"/>
          </a:xfrm>
          <a:prstGeom prst="rect">
            <a:avLst/>
          </a:prstGeom>
        </p:spPr>
      </p:pic>
      <p:sp>
        <p:nvSpPr>
          <p:cNvPr id="5" name="TextBox 4">
            <a:extLst>
              <a:ext uri="{FF2B5EF4-FFF2-40B4-BE49-F238E27FC236}">
                <a16:creationId xmlns:a16="http://schemas.microsoft.com/office/drawing/2014/main" id="{B980A203-739E-4877-97D4-49DE2E4735F9}"/>
              </a:ext>
            </a:extLst>
          </p:cNvPr>
          <p:cNvSpPr txBox="1"/>
          <p:nvPr/>
        </p:nvSpPr>
        <p:spPr>
          <a:xfrm>
            <a:off x="1219200" y="5609463"/>
            <a:ext cx="4343400" cy="369332"/>
          </a:xfrm>
          <a:prstGeom prst="rect">
            <a:avLst/>
          </a:prstGeom>
          <a:noFill/>
        </p:spPr>
        <p:txBody>
          <a:bodyPr wrap="square" rtlCol="0">
            <a:spAutoFit/>
          </a:bodyPr>
          <a:lstStyle/>
          <a:p>
            <a:r>
              <a:rPr lang="en-US" dirty="0"/>
              <a:t>Loss of housing</a:t>
            </a:r>
          </a:p>
        </p:txBody>
      </p:sp>
    </p:spTree>
    <p:extLst>
      <p:ext uri="{BB962C8B-B14F-4D97-AF65-F5344CB8AC3E}">
        <p14:creationId xmlns:p14="http://schemas.microsoft.com/office/powerpoint/2010/main" val="3849439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920CB-4379-4049-9208-6CC3A448D678}"/>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486150F8-9648-42C0-A430-D53CE564FB99}"/>
              </a:ext>
            </a:extLst>
          </p:cNvPr>
          <p:cNvSpPr>
            <a:spLocks noGrp="1"/>
          </p:cNvSpPr>
          <p:nvPr>
            <p:ph type="body" sz="quarter" idx="10"/>
          </p:nvPr>
        </p:nvSpPr>
        <p:spPr>
          <a:xfrm>
            <a:off x="609600" y="1447800"/>
            <a:ext cx="10871200" cy="1828800"/>
          </a:xfrm>
        </p:spPr>
        <p:txBody>
          <a:bodyPr/>
          <a:lstStyle/>
          <a:p>
            <a:pPr marL="0" indent="0">
              <a:buNone/>
            </a:pPr>
            <a:r>
              <a:rPr lang="en-US" sz="2800" dirty="0"/>
              <a:t>Sophie just got a new job with a much longer commute. She’s hoping to save some money on gas, so she and her son are going move in with a friend at the same job so they can carpool, while Sophie looks for an apartment that’s closer to the new job location. </a:t>
            </a:r>
          </a:p>
        </p:txBody>
      </p:sp>
      <p:pic>
        <p:nvPicPr>
          <p:cNvPr id="7" name="Picture 6" descr="green check mark">
            <a:extLst>
              <a:ext uri="{FF2B5EF4-FFF2-40B4-BE49-F238E27FC236}">
                <a16:creationId xmlns:a16="http://schemas.microsoft.com/office/drawing/2014/main" id="{C570AC5A-0EAE-4BB5-B45D-5B930823B18A}"/>
              </a:ext>
            </a:extLst>
          </p:cNvPr>
          <p:cNvPicPr>
            <a:picLocks noChangeAspect="1"/>
          </p:cNvPicPr>
          <p:nvPr/>
        </p:nvPicPr>
        <p:blipFill rotWithShape="1">
          <a:blip r:embed="rId3"/>
          <a:srcRect l="25999" t="18889" r="26000" b="28889"/>
          <a:stretch/>
        </p:blipFill>
        <p:spPr>
          <a:xfrm>
            <a:off x="1032709" y="4032766"/>
            <a:ext cx="304800" cy="358140"/>
          </a:xfrm>
          <a:prstGeom prst="rect">
            <a:avLst/>
          </a:prstGeom>
        </p:spPr>
      </p:pic>
      <p:sp>
        <p:nvSpPr>
          <p:cNvPr id="4" name="TextBox 3">
            <a:extLst>
              <a:ext uri="{FF2B5EF4-FFF2-40B4-BE49-F238E27FC236}">
                <a16:creationId xmlns:a16="http://schemas.microsoft.com/office/drawing/2014/main" id="{D9F89742-B744-41EB-A72F-E408A9B6EBC7}"/>
              </a:ext>
            </a:extLst>
          </p:cNvPr>
          <p:cNvSpPr txBox="1"/>
          <p:nvPr/>
        </p:nvSpPr>
        <p:spPr>
          <a:xfrm>
            <a:off x="1310640" y="4021574"/>
            <a:ext cx="7010400" cy="369332"/>
          </a:xfrm>
          <a:prstGeom prst="rect">
            <a:avLst/>
          </a:prstGeom>
          <a:noFill/>
        </p:spPr>
        <p:txBody>
          <a:bodyPr wrap="square" rtlCol="0">
            <a:spAutoFit/>
          </a:bodyPr>
          <a:lstStyle/>
          <a:p>
            <a:r>
              <a:rPr lang="en-US" dirty="0"/>
              <a:t>Sharing housing with another person</a:t>
            </a:r>
          </a:p>
        </p:txBody>
      </p:sp>
      <p:pic>
        <p:nvPicPr>
          <p:cNvPr id="8" name="Picture 7" descr="red x">
            <a:extLst>
              <a:ext uri="{FF2B5EF4-FFF2-40B4-BE49-F238E27FC236}">
                <a16:creationId xmlns:a16="http://schemas.microsoft.com/office/drawing/2014/main" id="{69E93412-56E3-430C-892E-D9904C1509FD}"/>
              </a:ext>
            </a:extLst>
          </p:cNvPr>
          <p:cNvPicPr>
            <a:picLocks noChangeAspect="1"/>
          </p:cNvPicPr>
          <p:nvPr/>
        </p:nvPicPr>
        <p:blipFill>
          <a:blip r:embed="rId4"/>
          <a:stretch>
            <a:fillRect/>
          </a:stretch>
        </p:blipFill>
        <p:spPr>
          <a:xfrm flipH="1">
            <a:off x="945443" y="4674384"/>
            <a:ext cx="395114" cy="343148"/>
          </a:xfrm>
          <a:prstGeom prst="rect">
            <a:avLst/>
          </a:prstGeom>
        </p:spPr>
      </p:pic>
      <p:sp>
        <p:nvSpPr>
          <p:cNvPr id="5" name="TextBox 4">
            <a:extLst>
              <a:ext uri="{FF2B5EF4-FFF2-40B4-BE49-F238E27FC236}">
                <a16:creationId xmlns:a16="http://schemas.microsoft.com/office/drawing/2014/main" id="{AC785B5A-AFE2-48A1-B919-252777DEDC3E}"/>
              </a:ext>
            </a:extLst>
          </p:cNvPr>
          <p:cNvSpPr txBox="1"/>
          <p:nvPr/>
        </p:nvSpPr>
        <p:spPr>
          <a:xfrm>
            <a:off x="1310640" y="4648200"/>
            <a:ext cx="5867400" cy="369332"/>
          </a:xfrm>
          <a:prstGeom prst="rect">
            <a:avLst/>
          </a:prstGeom>
          <a:noFill/>
        </p:spPr>
        <p:txBody>
          <a:bodyPr wrap="square" rtlCol="0">
            <a:spAutoFit/>
          </a:bodyPr>
          <a:lstStyle/>
          <a:p>
            <a:r>
              <a:rPr lang="en-US" dirty="0"/>
              <a:t>Has not lost housing</a:t>
            </a:r>
          </a:p>
        </p:txBody>
      </p:sp>
      <p:pic>
        <p:nvPicPr>
          <p:cNvPr id="9" name="Picture 8" descr="red x">
            <a:extLst>
              <a:ext uri="{FF2B5EF4-FFF2-40B4-BE49-F238E27FC236}">
                <a16:creationId xmlns:a16="http://schemas.microsoft.com/office/drawing/2014/main" id="{493C176F-7820-43B0-9679-3B45CA37259C}"/>
              </a:ext>
            </a:extLst>
          </p:cNvPr>
          <p:cNvPicPr>
            <a:picLocks noChangeAspect="1"/>
          </p:cNvPicPr>
          <p:nvPr/>
        </p:nvPicPr>
        <p:blipFill>
          <a:blip r:embed="rId4"/>
          <a:stretch>
            <a:fillRect/>
          </a:stretch>
        </p:blipFill>
        <p:spPr>
          <a:xfrm flipH="1">
            <a:off x="945443" y="5272302"/>
            <a:ext cx="395114" cy="343148"/>
          </a:xfrm>
          <a:prstGeom prst="rect">
            <a:avLst/>
          </a:prstGeom>
        </p:spPr>
      </p:pic>
      <p:sp>
        <p:nvSpPr>
          <p:cNvPr id="6" name="TextBox 5">
            <a:extLst>
              <a:ext uri="{FF2B5EF4-FFF2-40B4-BE49-F238E27FC236}">
                <a16:creationId xmlns:a16="http://schemas.microsoft.com/office/drawing/2014/main" id="{D7D45BDD-2D8E-4283-B77A-F6743B456947}"/>
              </a:ext>
            </a:extLst>
          </p:cNvPr>
          <p:cNvSpPr txBox="1"/>
          <p:nvPr/>
        </p:nvSpPr>
        <p:spPr>
          <a:xfrm>
            <a:off x="1295400" y="5274826"/>
            <a:ext cx="5105400" cy="369332"/>
          </a:xfrm>
          <a:prstGeom prst="rect">
            <a:avLst/>
          </a:prstGeom>
          <a:noFill/>
        </p:spPr>
        <p:txBody>
          <a:bodyPr wrap="square" rtlCol="0">
            <a:spAutoFit/>
          </a:bodyPr>
          <a:lstStyle/>
          <a:p>
            <a:r>
              <a:rPr lang="en-US" dirty="0"/>
              <a:t>Mutual decision made for mutual benefit</a:t>
            </a:r>
          </a:p>
        </p:txBody>
      </p:sp>
    </p:spTree>
    <p:extLst>
      <p:ext uri="{BB962C8B-B14F-4D97-AF65-F5344CB8AC3E}">
        <p14:creationId xmlns:p14="http://schemas.microsoft.com/office/powerpoint/2010/main" val="80091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5DA49-97A4-4FE9-AED1-A7DE17AE275A}"/>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8A30EEB5-D203-438E-9C77-51FBEBF41E94}"/>
              </a:ext>
            </a:extLst>
          </p:cNvPr>
          <p:cNvSpPr>
            <a:spLocks noGrp="1"/>
          </p:cNvSpPr>
          <p:nvPr>
            <p:ph type="body" sz="quarter" idx="10"/>
          </p:nvPr>
        </p:nvSpPr>
        <p:spPr>
          <a:xfrm>
            <a:off x="711200" y="1600200"/>
            <a:ext cx="10871200" cy="1371600"/>
          </a:xfrm>
        </p:spPr>
        <p:txBody>
          <a:bodyPr/>
          <a:lstStyle/>
          <a:p>
            <a:pPr marL="0" indent="0">
              <a:buNone/>
            </a:pPr>
            <a:r>
              <a:rPr lang="en-US" sz="2400" dirty="0"/>
              <a:t>Alicia is entering 10</a:t>
            </a:r>
            <a:r>
              <a:rPr lang="en-US" sz="2400" baseline="30000" dirty="0"/>
              <a:t>th</a:t>
            </a:r>
            <a:r>
              <a:rPr lang="en-US" sz="2400" dirty="0"/>
              <a:t> grade and is referred to you as an unaccompanied youth because the enrollment staff found that she is no longer living with her parents. </a:t>
            </a:r>
          </a:p>
          <a:p>
            <a:pPr marL="0" indent="0">
              <a:buNone/>
            </a:pPr>
            <a:endParaRPr lang="en-US" sz="2400" dirty="0"/>
          </a:p>
        </p:txBody>
      </p:sp>
      <p:sp>
        <p:nvSpPr>
          <p:cNvPr id="10" name="TextBox 9">
            <a:extLst>
              <a:ext uri="{FF2B5EF4-FFF2-40B4-BE49-F238E27FC236}">
                <a16:creationId xmlns:a16="http://schemas.microsoft.com/office/drawing/2014/main" id="{EE152BEB-2C73-48F9-8B30-2F1F5D38F249}"/>
              </a:ext>
            </a:extLst>
          </p:cNvPr>
          <p:cNvSpPr txBox="1"/>
          <p:nvPr/>
        </p:nvSpPr>
        <p:spPr>
          <a:xfrm>
            <a:off x="716843" y="3009652"/>
            <a:ext cx="10758314" cy="1846659"/>
          </a:xfrm>
          <a:prstGeom prst="rect">
            <a:avLst/>
          </a:prstGeom>
          <a:noFill/>
        </p:spPr>
        <p:txBody>
          <a:bodyPr wrap="square" rtlCol="0">
            <a:spAutoFit/>
          </a:bodyPr>
          <a:lstStyle/>
          <a:p>
            <a:r>
              <a:rPr lang="en-US" sz="2400" dirty="0"/>
              <a:t>After some additional follow up, you find Alicia’s parents travel often for work. They’ve decided that it would be best for Alicia to stay with her grandparents until she finishes school because they are often away from home for long periods of time. </a:t>
            </a:r>
          </a:p>
          <a:p>
            <a:endParaRPr lang="en-US" dirty="0"/>
          </a:p>
        </p:txBody>
      </p:sp>
      <p:pic>
        <p:nvPicPr>
          <p:cNvPr id="12" name="Picture 11" descr="green check mark">
            <a:extLst>
              <a:ext uri="{FF2B5EF4-FFF2-40B4-BE49-F238E27FC236}">
                <a16:creationId xmlns:a16="http://schemas.microsoft.com/office/drawing/2014/main" id="{35095ACE-FA19-4D09-AAD4-16024082FCA2}"/>
              </a:ext>
            </a:extLst>
          </p:cNvPr>
          <p:cNvPicPr>
            <a:picLocks noChangeAspect="1"/>
          </p:cNvPicPr>
          <p:nvPr/>
        </p:nvPicPr>
        <p:blipFill rotWithShape="1">
          <a:blip r:embed="rId3"/>
          <a:srcRect l="25999" t="18889" r="26000" b="28889"/>
          <a:stretch/>
        </p:blipFill>
        <p:spPr>
          <a:xfrm>
            <a:off x="819912" y="4775539"/>
            <a:ext cx="304800" cy="358140"/>
          </a:xfrm>
          <a:prstGeom prst="rect">
            <a:avLst/>
          </a:prstGeom>
        </p:spPr>
      </p:pic>
      <p:sp>
        <p:nvSpPr>
          <p:cNvPr id="11" name="TextBox 10">
            <a:extLst>
              <a:ext uri="{FF2B5EF4-FFF2-40B4-BE49-F238E27FC236}">
                <a16:creationId xmlns:a16="http://schemas.microsoft.com/office/drawing/2014/main" id="{A949888B-529E-428C-BC89-D636935E78D1}"/>
              </a:ext>
            </a:extLst>
          </p:cNvPr>
          <p:cNvSpPr txBox="1"/>
          <p:nvPr/>
        </p:nvSpPr>
        <p:spPr>
          <a:xfrm>
            <a:off x="1124712" y="4760399"/>
            <a:ext cx="4953000" cy="369332"/>
          </a:xfrm>
          <a:prstGeom prst="rect">
            <a:avLst/>
          </a:prstGeom>
          <a:noFill/>
        </p:spPr>
        <p:txBody>
          <a:bodyPr wrap="square" rtlCol="0">
            <a:spAutoFit/>
          </a:bodyPr>
          <a:lstStyle/>
          <a:p>
            <a:r>
              <a:rPr lang="en-US" dirty="0"/>
              <a:t>Not in the physical custody of parents</a:t>
            </a:r>
          </a:p>
        </p:txBody>
      </p:sp>
      <p:pic>
        <p:nvPicPr>
          <p:cNvPr id="8" name="Picture 7" descr="red x">
            <a:extLst>
              <a:ext uri="{FF2B5EF4-FFF2-40B4-BE49-F238E27FC236}">
                <a16:creationId xmlns:a16="http://schemas.microsoft.com/office/drawing/2014/main" id="{1BDAB76C-3EDF-4A5B-896C-28C470E1ED33}"/>
              </a:ext>
            </a:extLst>
          </p:cNvPr>
          <p:cNvPicPr>
            <a:picLocks noChangeAspect="1"/>
          </p:cNvPicPr>
          <p:nvPr/>
        </p:nvPicPr>
        <p:blipFill>
          <a:blip r:embed="rId4"/>
          <a:stretch>
            <a:fillRect/>
          </a:stretch>
        </p:blipFill>
        <p:spPr>
          <a:xfrm flipH="1">
            <a:off x="824086" y="5270892"/>
            <a:ext cx="395114" cy="343148"/>
          </a:xfrm>
          <a:prstGeom prst="rect">
            <a:avLst/>
          </a:prstGeom>
        </p:spPr>
      </p:pic>
      <p:sp>
        <p:nvSpPr>
          <p:cNvPr id="5" name="TextBox 4">
            <a:extLst>
              <a:ext uri="{FF2B5EF4-FFF2-40B4-BE49-F238E27FC236}">
                <a16:creationId xmlns:a16="http://schemas.microsoft.com/office/drawing/2014/main" id="{676C0E4B-3ECA-460D-805E-8F3EE172231D}"/>
              </a:ext>
            </a:extLst>
          </p:cNvPr>
          <p:cNvSpPr txBox="1"/>
          <p:nvPr/>
        </p:nvSpPr>
        <p:spPr>
          <a:xfrm>
            <a:off x="1219200" y="5257800"/>
            <a:ext cx="4495800" cy="369332"/>
          </a:xfrm>
          <a:prstGeom prst="rect">
            <a:avLst/>
          </a:prstGeom>
          <a:noFill/>
        </p:spPr>
        <p:txBody>
          <a:bodyPr wrap="square" rtlCol="0">
            <a:spAutoFit/>
          </a:bodyPr>
          <a:lstStyle/>
          <a:p>
            <a:r>
              <a:rPr lang="en-US" dirty="0"/>
              <a:t>Has not lost housing</a:t>
            </a:r>
          </a:p>
        </p:txBody>
      </p:sp>
      <p:pic>
        <p:nvPicPr>
          <p:cNvPr id="9" name="Picture 8" descr="red x">
            <a:extLst>
              <a:ext uri="{FF2B5EF4-FFF2-40B4-BE49-F238E27FC236}">
                <a16:creationId xmlns:a16="http://schemas.microsoft.com/office/drawing/2014/main" id="{6A432273-3F8B-43A7-9AFE-80C391EFAFCA}"/>
              </a:ext>
            </a:extLst>
          </p:cNvPr>
          <p:cNvPicPr>
            <a:picLocks noChangeAspect="1"/>
          </p:cNvPicPr>
          <p:nvPr/>
        </p:nvPicPr>
        <p:blipFill>
          <a:blip r:embed="rId4"/>
          <a:stretch>
            <a:fillRect/>
          </a:stretch>
        </p:blipFill>
        <p:spPr>
          <a:xfrm flipH="1">
            <a:off x="824086" y="5814484"/>
            <a:ext cx="395114" cy="343148"/>
          </a:xfrm>
          <a:prstGeom prst="rect">
            <a:avLst/>
          </a:prstGeom>
        </p:spPr>
      </p:pic>
      <p:sp>
        <p:nvSpPr>
          <p:cNvPr id="6" name="TextBox 5">
            <a:extLst>
              <a:ext uri="{FF2B5EF4-FFF2-40B4-BE49-F238E27FC236}">
                <a16:creationId xmlns:a16="http://schemas.microsoft.com/office/drawing/2014/main" id="{0CC70C76-B3EF-4D8B-9E90-59E164E1708E}"/>
              </a:ext>
            </a:extLst>
          </p:cNvPr>
          <p:cNvSpPr txBox="1"/>
          <p:nvPr/>
        </p:nvSpPr>
        <p:spPr>
          <a:xfrm>
            <a:off x="1219200" y="5779532"/>
            <a:ext cx="7467600" cy="369332"/>
          </a:xfrm>
          <a:prstGeom prst="rect">
            <a:avLst/>
          </a:prstGeom>
          <a:noFill/>
        </p:spPr>
        <p:txBody>
          <a:bodyPr wrap="square" rtlCol="0">
            <a:spAutoFit/>
          </a:bodyPr>
          <a:lstStyle/>
          <a:p>
            <a:r>
              <a:rPr lang="en-US" dirty="0"/>
              <a:t>Parents have made arrangements for her to stay with another caregiver </a:t>
            </a:r>
          </a:p>
        </p:txBody>
      </p:sp>
    </p:spTree>
    <p:extLst>
      <p:ext uri="{BB962C8B-B14F-4D97-AF65-F5344CB8AC3E}">
        <p14:creationId xmlns:p14="http://schemas.microsoft.com/office/powerpoint/2010/main" val="422437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8340B-20C5-4307-A92C-19A344B2A7D0}"/>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6F351DFD-8B6C-4A96-B1A7-27C396534A21}"/>
              </a:ext>
            </a:extLst>
          </p:cNvPr>
          <p:cNvSpPr>
            <a:spLocks noGrp="1"/>
          </p:cNvSpPr>
          <p:nvPr>
            <p:ph type="body" sz="quarter" idx="10"/>
          </p:nvPr>
        </p:nvSpPr>
        <p:spPr/>
        <p:txBody>
          <a:bodyPr/>
          <a:lstStyle/>
          <a:p>
            <a:pPr marL="0" indent="0">
              <a:buNone/>
            </a:pPr>
            <a:r>
              <a:rPr lang="en-US" sz="2400" dirty="0"/>
              <a:t>The Dale family has just lost their housing. They are staying with a family friend while they look for permanent housing. The family friend has agreed to let the Dales’ two elementary school children stay with them; however, the friend does not feel comfortable with their teenage son, Sam, staying in the house as well. So their son is going to stay at a friend’s house until the family can be reunited in permanent housing.</a:t>
            </a:r>
          </a:p>
        </p:txBody>
      </p:sp>
      <p:pic>
        <p:nvPicPr>
          <p:cNvPr id="8" name="Picture 7" descr="green check mark">
            <a:extLst>
              <a:ext uri="{FF2B5EF4-FFF2-40B4-BE49-F238E27FC236}">
                <a16:creationId xmlns:a16="http://schemas.microsoft.com/office/drawing/2014/main" id="{088D9586-D00D-4DD4-B6FB-3B6D62E3B129}"/>
              </a:ext>
            </a:extLst>
          </p:cNvPr>
          <p:cNvPicPr>
            <a:picLocks noChangeAspect="1"/>
          </p:cNvPicPr>
          <p:nvPr/>
        </p:nvPicPr>
        <p:blipFill rotWithShape="1">
          <a:blip r:embed="rId3"/>
          <a:srcRect l="25999" t="18889" r="26000" b="28889"/>
          <a:stretch/>
        </p:blipFill>
        <p:spPr>
          <a:xfrm>
            <a:off x="998474" y="4075926"/>
            <a:ext cx="304800" cy="358140"/>
          </a:xfrm>
          <a:prstGeom prst="rect">
            <a:avLst/>
          </a:prstGeom>
        </p:spPr>
      </p:pic>
      <p:sp>
        <p:nvSpPr>
          <p:cNvPr id="6" name="TextBox 5">
            <a:extLst>
              <a:ext uri="{FF2B5EF4-FFF2-40B4-BE49-F238E27FC236}">
                <a16:creationId xmlns:a16="http://schemas.microsoft.com/office/drawing/2014/main" id="{D5EA1D10-035F-471F-975E-FCC9C8879FCF}"/>
              </a:ext>
            </a:extLst>
          </p:cNvPr>
          <p:cNvSpPr txBox="1"/>
          <p:nvPr/>
        </p:nvSpPr>
        <p:spPr>
          <a:xfrm>
            <a:off x="1330706" y="4100310"/>
            <a:ext cx="5562600" cy="369332"/>
          </a:xfrm>
          <a:prstGeom prst="rect">
            <a:avLst/>
          </a:prstGeom>
          <a:noFill/>
        </p:spPr>
        <p:txBody>
          <a:bodyPr wrap="square" rtlCol="0">
            <a:spAutoFit/>
          </a:bodyPr>
          <a:lstStyle/>
          <a:p>
            <a:r>
              <a:rPr lang="en-US" dirty="0"/>
              <a:t>Not in the physical custody of a parent of guardian</a:t>
            </a:r>
          </a:p>
        </p:txBody>
      </p:sp>
      <p:pic>
        <p:nvPicPr>
          <p:cNvPr id="9" name="Picture 8" descr="green check mark">
            <a:extLst>
              <a:ext uri="{FF2B5EF4-FFF2-40B4-BE49-F238E27FC236}">
                <a16:creationId xmlns:a16="http://schemas.microsoft.com/office/drawing/2014/main" id="{EB4DB3B2-CAA6-4C26-A67E-4BBBBB3C7456}"/>
              </a:ext>
            </a:extLst>
          </p:cNvPr>
          <p:cNvPicPr>
            <a:picLocks noChangeAspect="1"/>
          </p:cNvPicPr>
          <p:nvPr/>
        </p:nvPicPr>
        <p:blipFill rotWithShape="1">
          <a:blip r:embed="rId3"/>
          <a:srcRect l="25999" t="18889" r="26000" b="28889"/>
          <a:stretch/>
        </p:blipFill>
        <p:spPr>
          <a:xfrm>
            <a:off x="985012" y="4714756"/>
            <a:ext cx="304800" cy="358140"/>
          </a:xfrm>
          <a:prstGeom prst="rect">
            <a:avLst/>
          </a:prstGeom>
        </p:spPr>
      </p:pic>
      <p:sp>
        <p:nvSpPr>
          <p:cNvPr id="4" name="TextBox 3">
            <a:extLst>
              <a:ext uri="{FF2B5EF4-FFF2-40B4-BE49-F238E27FC236}">
                <a16:creationId xmlns:a16="http://schemas.microsoft.com/office/drawing/2014/main" id="{3F28815D-E8A6-44C5-A89A-8EF557B75132}"/>
              </a:ext>
            </a:extLst>
          </p:cNvPr>
          <p:cNvSpPr txBox="1"/>
          <p:nvPr/>
        </p:nvSpPr>
        <p:spPr>
          <a:xfrm>
            <a:off x="1295400" y="4724400"/>
            <a:ext cx="5715000" cy="369332"/>
          </a:xfrm>
          <a:prstGeom prst="rect">
            <a:avLst/>
          </a:prstGeom>
          <a:noFill/>
        </p:spPr>
        <p:txBody>
          <a:bodyPr wrap="square" rtlCol="0">
            <a:spAutoFit/>
          </a:bodyPr>
          <a:lstStyle/>
          <a:p>
            <a:r>
              <a:rPr lang="en-US" dirty="0"/>
              <a:t>Sharing the housing of another person</a:t>
            </a:r>
          </a:p>
        </p:txBody>
      </p:sp>
      <p:pic>
        <p:nvPicPr>
          <p:cNvPr id="10" name="Picture 9" descr="green check mark">
            <a:extLst>
              <a:ext uri="{FF2B5EF4-FFF2-40B4-BE49-F238E27FC236}">
                <a16:creationId xmlns:a16="http://schemas.microsoft.com/office/drawing/2014/main" id="{456D8680-A087-46EB-88EC-EF8DEBD7AB44}"/>
              </a:ext>
            </a:extLst>
          </p:cNvPr>
          <p:cNvPicPr>
            <a:picLocks noChangeAspect="1"/>
          </p:cNvPicPr>
          <p:nvPr/>
        </p:nvPicPr>
        <p:blipFill rotWithShape="1">
          <a:blip r:embed="rId3"/>
          <a:srcRect l="25999" t="18889" r="26000" b="28889"/>
          <a:stretch/>
        </p:blipFill>
        <p:spPr>
          <a:xfrm>
            <a:off x="980186" y="5318010"/>
            <a:ext cx="304800" cy="358140"/>
          </a:xfrm>
          <a:prstGeom prst="rect">
            <a:avLst/>
          </a:prstGeom>
        </p:spPr>
      </p:pic>
      <p:sp>
        <p:nvSpPr>
          <p:cNvPr id="5" name="TextBox 4">
            <a:extLst>
              <a:ext uri="{FF2B5EF4-FFF2-40B4-BE49-F238E27FC236}">
                <a16:creationId xmlns:a16="http://schemas.microsoft.com/office/drawing/2014/main" id="{45B77FDD-EFF2-4515-BEB6-7D77CB06CA3E}"/>
              </a:ext>
            </a:extLst>
          </p:cNvPr>
          <p:cNvSpPr txBox="1"/>
          <p:nvPr/>
        </p:nvSpPr>
        <p:spPr>
          <a:xfrm>
            <a:off x="1289812" y="5303520"/>
            <a:ext cx="5257800" cy="369332"/>
          </a:xfrm>
          <a:prstGeom prst="rect">
            <a:avLst/>
          </a:prstGeom>
          <a:noFill/>
        </p:spPr>
        <p:txBody>
          <a:bodyPr wrap="square" rtlCol="0">
            <a:spAutoFit/>
          </a:bodyPr>
          <a:lstStyle/>
          <a:p>
            <a:r>
              <a:rPr lang="en-US" dirty="0"/>
              <a:t>Loss of housing</a:t>
            </a:r>
          </a:p>
        </p:txBody>
      </p:sp>
    </p:spTree>
    <p:extLst>
      <p:ext uri="{BB962C8B-B14F-4D97-AF65-F5344CB8AC3E}">
        <p14:creationId xmlns:p14="http://schemas.microsoft.com/office/powerpoint/2010/main" val="69142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15C04-DAC4-45F5-8025-E63C7E797C67}"/>
              </a:ext>
            </a:extLst>
          </p:cNvPr>
          <p:cNvSpPr>
            <a:spLocks noGrp="1"/>
          </p:cNvSpPr>
          <p:nvPr>
            <p:ph type="ctrTitle"/>
          </p:nvPr>
        </p:nvSpPr>
        <p:spPr/>
        <p:txBody>
          <a:bodyPr/>
          <a:lstStyle/>
          <a:p>
            <a:r>
              <a:rPr lang="en-US" dirty="0"/>
              <a:t>Making Determinations</a:t>
            </a:r>
          </a:p>
        </p:txBody>
      </p:sp>
    </p:spTree>
    <p:extLst>
      <p:ext uri="{BB962C8B-B14F-4D97-AF65-F5344CB8AC3E}">
        <p14:creationId xmlns:p14="http://schemas.microsoft.com/office/powerpoint/2010/main" val="2407574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Final Session</a:t>
            </a:r>
          </a:p>
        </p:txBody>
      </p:sp>
      <p:sp>
        <p:nvSpPr>
          <p:cNvPr id="13315" name="Text Placeholder 2"/>
          <p:cNvSpPr>
            <a:spLocks noGrp="1"/>
          </p:cNvSpPr>
          <p:nvPr>
            <p:ph type="body" sz="quarter" idx="10"/>
          </p:nvPr>
        </p:nvSpPr>
        <p:spPr>
          <a:xfrm>
            <a:off x="612648" y="1834896"/>
            <a:ext cx="11430000" cy="1594104"/>
          </a:xfrm>
        </p:spPr>
        <p:txBody>
          <a:bodyPr/>
          <a:lstStyle/>
          <a:p>
            <a:pPr marL="0" indent="0">
              <a:lnSpc>
                <a:spcPct val="150000"/>
              </a:lnSpc>
              <a:buNone/>
            </a:pPr>
            <a:r>
              <a:rPr lang="en-US" altLang="en-US" sz="2800" dirty="0">
                <a:sym typeface="Wingdings" panose="05000000000000000000" pitchFamily="2" charset="2"/>
              </a:rPr>
              <a:t>August 21, 10-11am: Best Interest Determinations &amp; Dispute Resolution</a:t>
            </a:r>
          </a:p>
          <a:p>
            <a:pPr marL="85708" indent="0">
              <a:buNone/>
            </a:pPr>
            <a:endParaRPr lang="en-US" altLang="en-US" sz="2700" dirty="0">
              <a:sym typeface="Wingdings" panose="05000000000000000000" pitchFamily="2" charset="2"/>
            </a:endParaRPr>
          </a:p>
        </p:txBody>
      </p:sp>
    </p:spTree>
    <p:extLst>
      <p:ext uri="{BB962C8B-B14F-4D97-AF65-F5344CB8AC3E}">
        <p14:creationId xmlns:p14="http://schemas.microsoft.com/office/powerpoint/2010/main" val="30163727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8093B-ED5A-4B8D-9997-258AA19672E5}"/>
              </a:ext>
            </a:extLst>
          </p:cNvPr>
          <p:cNvSpPr>
            <a:spLocks noGrp="1"/>
          </p:cNvSpPr>
          <p:nvPr>
            <p:ph type="title"/>
          </p:nvPr>
        </p:nvSpPr>
        <p:spPr/>
        <p:txBody>
          <a:bodyPr/>
          <a:lstStyle/>
          <a:p>
            <a:r>
              <a:rPr lang="en-US" dirty="0"/>
              <a:t>Role of the Liaison</a:t>
            </a:r>
          </a:p>
        </p:txBody>
      </p:sp>
      <p:sp>
        <p:nvSpPr>
          <p:cNvPr id="3" name="Text Placeholder 2">
            <a:extLst>
              <a:ext uri="{FF2B5EF4-FFF2-40B4-BE49-F238E27FC236}">
                <a16:creationId xmlns:a16="http://schemas.microsoft.com/office/drawing/2014/main" id="{725B2013-3E05-4386-950D-D0A072E534A3}"/>
              </a:ext>
            </a:extLst>
          </p:cNvPr>
          <p:cNvSpPr>
            <a:spLocks noGrp="1"/>
          </p:cNvSpPr>
          <p:nvPr>
            <p:ph type="body" sz="quarter" idx="10"/>
          </p:nvPr>
        </p:nvSpPr>
        <p:spPr/>
        <p:txBody>
          <a:bodyPr/>
          <a:lstStyle/>
          <a:p>
            <a:pPr>
              <a:spcBef>
                <a:spcPts val="900"/>
              </a:spcBef>
            </a:pPr>
            <a:r>
              <a:rPr lang="en-US" sz="2400" dirty="0"/>
              <a:t>The </a:t>
            </a:r>
            <a:r>
              <a:rPr lang="en-US" sz="2400" b="1" dirty="0"/>
              <a:t>local liaison </a:t>
            </a:r>
            <a:r>
              <a:rPr lang="en-US" sz="2400" dirty="0"/>
              <a:t>has the authority and responsibility to ensure that eligible students are identified</a:t>
            </a:r>
          </a:p>
          <a:p>
            <a:pPr lvl="1">
              <a:spcBef>
                <a:spcPts val="900"/>
              </a:spcBef>
            </a:pPr>
            <a:r>
              <a:rPr lang="en-US" sz="2000" dirty="0"/>
              <a:t>Collaborative effort with school personnel</a:t>
            </a:r>
          </a:p>
          <a:p>
            <a:pPr lvl="1">
              <a:spcBef>
                <a:spcPts val="900"/>
              </a:spcBef>
            </a:pPr>
            <a:r>
              <a:rPr lang="en-US" sz="2000" dirty="0"/>
              <a:t>Outreach and coordination activities with other entities and agencies</a:t>
            </a:r>
          </a:p>
          <a:p>
            <a:pPr>
              <a:spcBef>
                <a:spcPts val="900"/>
              </a:spcBef>
            </a:pPr>
            <a:endParaRPr lang="en-US" sz="2400" dirty="0"/>
          </a:p>
          <a:p>
            <a:pPr>
              <a:spcBef>
                <a:spcPts val="900"/>
              </a:spcBef>
            </a:pPr>
            <a:r>
              <a:rPr lang="en-US" sz="2400" dirty="0"/>
              <a:t>Eligibility determinations should be made on a </a:t>
            </a:r>
            <a:r>
              <a:rPr lang="en-US" sz="2400" b="1" dirty="0"/>
              <a:t>case-by-case basis</a:t>
            </a:r>
            <a:r>
              <a:rPr lang="en-US" sz="2400" dirty="0"/>
              <a:t>, considering the circumstances of each student</a:t>
            </a:r>
          </a:p>
          <a:p>
            <a:pPr marL="0" indent="0">
              <a:spcBef>
                <a:spcPts val="900"/>
              </a:spcBef>
              <a:buNone/>
            </a:pPr>
            <a:endParaRPr lang="en-US" sz="2400" dirty="0"/>
          </a:p>
          <a:p>
            <a:pPr>
              <a:spcBef>
                <a:spcPts val="900"/>
              </a:spcBef>
            </a:pPr>
            <a:r>
              <a:rPr lang="en-US" sz="2400" dirty="0"/>
              <a:t>Pay close attention to the </a:t>
            </a:r>
            <a:r>
              <a:rPr lang="en-US" sz="2400" b="1" dirty="0"/>
              <a:t>legislative wording</a:t>
            </a:r>
            <a:r>
              <a:rPr lang="en-US" sz="2400" dirty="0"/>
              <a:t>, as it may provide needed clarity</a:t>
            </a:r>
          </a:p>
          <a:p>
            <a:pPr marL="0" indent="0">
              <a:buNone/>
            </a:pPr>
            <a:endParaRPr lang="en-US" dirty="0"/>
          </a:p>
        </p:txBody>
      </p:sp>
    </p:spTree>
    <p:extLst>
      <p:ext uri="{BB962C8B-B14F-4D97-AF65-F5344CB8AC3E}">
        <p14:creationId xmlns:p14="http://schemas.microsoft.com/office/powerpoint/2010/main" val="3656643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A6348-C6E7-4DF0-86D6-540E7F7C5FE8}"/>
              </a:ext>
            </a:extLst>
          </p:cNvPr>
          <p:cNvSpPr>
            <a:spLocks noGrp="1"/>
          </p:cNvSpPr>
          <p:nvPr>
            <p:ph type="title"/>
          </p:nvPr>
        </p:nvSpPr>
        <p:spPr/>
        <p:txBody>
          <a:bodyPr>
            <a:normAutofit/>
          </a:bodyPr>
          <a:lstStyle/>
          <a:p>
            <a:r>
              <a:rPr lang="en-US" dirty="0"/>
              <a:t>Strategies for Confirming Eligibility</a:t>
            </a:r>
          </a:p>
        </p:txBody>
      </p:sp>
      <p:sp>
        <p:nvSpPr>
          <p:cNvPr id="3" name="Text Placeholder 2">
            <a:extLst>
              <a:ext uri="{FF2B5EF4-FFF2-40B4-BE49-F238E27FC236}">
                <a16:creationId xmlns:a16="http://schemas.microsoft.com/office/drawing/2014/main" id="{0283B3FE-94B0-46B9-8731-ECB24828C737}"/>
              </a:ext>
            </a:extLst>
          </p:cNvPr>
          <p:cNvSpPr>
            <a:spLocks noGrp="1"/>
          </p:cNvSpPr>
          <p:nvPr>
            <p:ph type="body" sz="quarter" idx="10"/>
          </p:nvPr>
        </p:nvSpPr>
        <p:spPr/>
        <p:txBody>
          <a:bodyPr/>
          <a:lstStyle/>
          <a:p>
            <a:r>
              <a:rPr lang="en-US" sz="2800" dirty="0"/>
              <a:t>Use a housing questionnaire during enrollment</a:t>
            </a:r>
          </a:p>
          <a:p>
            <a:r>
              <a:rPr lang="en-US" sz="2800" dirty="0"/>
              <a:t>Establish a procedure on the following:</a:t>
            </a:r>
          </a:p>
          <a:p>
            <a:pPr lvl="1"/>
            <a:r>
              <a:rPr lang="en-US" sz="2000" dirty="0"/>
              <a:t>Steps to take when a student might be eligible</a:t>
            </a:r>
          </a:p>
          <a:p>
            <a:pPr lvl="1"/>
            <a:r>
              <a:rPr lang="en-US" sz="2000" dirty="0"/>
              <a:t>Steps to take when eligibility information needs to be confirmed</a:t>
            </a:r>
          </a:p>
          <a:p>
            <a:pPr lvl="1"/>
            <a:r>
              <a:rPr lang="en-US" sz="2000" dirty="0"/>
              <a:t>Personnel who will be involved when confirming eligibility</a:t>
            </a:r>
          </a:p>
          <a:p>
            <a:pPr lvl="1"/>
            <a:r>
              <a:rPr lang="en-US" sz="2000" dirty="0"/>
              <a:t>Recommended and prohibited practices</a:t>
            </a:r>
          </a:p>
          <a:p>
            <a:r>
              <a:rPr lang="en-US" sz="2800" dirty="0"/>
              <a:t>Collaboration &amp; Training</a:t>
            </a:r>
          </a:p>
          <a:p>
            <a:pPr lvl="1"/>
            <a:r>
              <a:rPr lang="en-US" sz="2000" dirty="0"/>
              <a:t>Prior schools</a:t>
            </a:r>
          </a:p>
          <a:p>
            <a:pPr lvl="1"/>
            <a:r>
              <a:rPr lang="en-US" sz="2000" dirty="0"/>
              <a:t>Neighboring liaisons</a:t>
            </a:r>
          </a:p>
          <a:p>
            <a:pPr lvl="1"/>
            <a:r>
              <a:rPr lang="en-US" sz="2000" dirty="0"/>
              <a:t>Community agency partners (as appropriate and in accordance with privacy laws)</a:t>
            </a:r>
          </a:p>
          <a:p>
            <a:pPr lvl="1"/>
            <a:r>
              <a:rPr lang="en-US" sz="2000" dirty="0"/>
              <a:t>Train appropriate staff (enrollment, school admin, etc.)</a:t>
            </a:r>
          </a:p>
        </p:txBody>
      </p:sp>
    </p:spTree>
    <p:extLst>
      <p:ext uri="{BB962C8B-B14F-4D97-AF65-F5344CB8AC3E}">
        <p14:creationId xmlns:p14="http://schemas.microsoft.com/office/powerpoint/2010/main" val="672903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5BDB3-0D31-4C78-879A-899E97AD09EB}"/>
              </a:ext>
            </a:extLst>
          </p:cNvPr>
          <p:cNvSpPr>
            <a:spLocks noGrp="1"/>
          </p:cNvSpPr>
          <p:nvPr>
            <p:ph type="title"/>
          </p:nvPr>
        </p:nvSpPr>
        <p:spPr/>
        <p:txBody>
          <a:bodyPr/>
          <a:lstStyle/>
          <a:p>
            <a:r>
              <a:rPr lang="en-US" dirty="0"/>
              <a:t>Strategies to Avoid</a:t>
            </a:r>
          </a:p>
        </p:txBody>
      </p:sp>
      <p:sp>
        <p:nvSpPr>
          <p:cNvPr id="3" name="Text Placeholder 2">
            <a:extLst>
              <a:ext uri="{FF2B5EF4-FFF2-40B4-BE49-F238E27FC236}">
                <a16:creationId xmlns:a16="http://schemas.microsoft.com/office/drawing/2014/main" id="{C61FBF98-5C73-4E6F-B2C8-E1B117732075}"/>
              </a:ext>
            </a:extLst>
          </p:cNvPr>
          <p:cNvSpPr>
            <a:spLocks noGrp="1"/>
          </p:cNvSpPr>
          <p:nvPr>
            <p:ph type="body" sz="quarter" idx="10"/>
          </p:nvPr>
        </p:nvSpPr>
        <p:spPr/>
        <p:txBody>
          <a:bodyPr/>
          <a:lstStyle/>
          <a:p>
            <a:pPr>
              <a:lnSpc>
                <a:spcPct val="150000"/>
              </a:lnSpc>
            </a:pPr>
            <a:r>
              <a:rPr lang="en-US" sz="2400" dirty="0"/>
              <a:t>Insisting that families provide documentation (eviction notices, utility bills, etc.)</a:t>
            </a:r>
          </a:p>
          <a:p>
            <a:pPr>
              <a:lnSpc>
                <a:spcPct val="150000"/>
              </a:lnSpc>
            </a:pPr>
            <a:r>
              <a:rPr lang="en-US" sz="2400" dirty="0"/>
              <a:t>Conducting surveillance of families</a:t>
            </a:r>
          </a:p>
          <a:p>
            <a:pPr>
              <a:lnSpc>
                <a:spcPct val="150000"/>
              </a:lnSpc>
            </a:pPr>
            <a:r>
              <a:rPr lang="en-US" sz="2400" dirty="0"/>
              <a:t>The use of police officers to conduct home visits</a:t>
            </a:r>
          </a:p>
          <a:p>
            <a:pPr>
              <a:lnSpc>
                <a:spcPct val="150000"/>
              </a:lnSpc>
            </a:pPr>
            <a:r>
              <a:rPr lang="en-US" sz="2400" dirty="0"/>
              <a:t>Seeking information through outside agencies </a:t>
            </a:r>
          </a:p>
          <a:p>
            <a:endParaRPr lang="en-US" dirty="0"/>
          </a:p>
        </p:txBody>
      </p:sp>
    </p:spTree>
    <p:extLst>
      <p:ext uri="{BB962C8B-B14F-4D97-AF65-F5344CB8AC3E}">
        <p14:creationId xmlns:p14="http://schemas.microsoft.com/office/powerpoint/2010/main" val="24373225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457B3-3C8A-4358-A39C-2B9F90502C02}"/>
              </a:ext>
            </a:extLst>
          </p:cNvPr>
          <p:cNvSpPr>
            <a:spLocks noGrp="1"/>
          </p:cNvSpPr>
          <p:nvPr>
            <p:ph type="title"/>
          </p:nvPr>
        </p:nvSpPr>
        <p:spPr/>
        <p:txBody>
          <a:bodyPr/>
          <a:lstStyle/>
          <a:p>
            <a:r>
              <a:rPr lang="en-US" dirty="0"/>
              <a:t>FERPA</a:t>
            </a:r>
          </a:p>
        </p:txBody>
      </p:sp>
      <p:sp>
        <p:nvSpPr>
          <p:cNvPr id="3" name="Text Placeholder 2">
            <a:extLst>
              <a:ext uri="{FF2B5EF4-FFF2-40B4-BE49-F238E27FC236}">
                <a16:creationId xmlns:a16="http://schemas.microsoft.com/office/drawing/2014/main" id="{E5E26255-B263-4210-9F6B-9CBA4D7EF475}"/>
              </a:ext>
            </a:extLst>
          </p:cNvPr>
          <p:cNvSpPr>
            <a:spLocks noGrp="1"/>
          </p:cNvSpPr>
          <p:nvPr>
            <p:ph type="body" sz="quarter" idx="10"/>
          </p:nvPr>
        </p:nvSpPr>
        <p:spPr/>
        <p:txBody>
          <a:bodyPr/>
          <a:lstStyle/>
          <a:p>
            <a:r>
              <a:rPr lang="en-US" dirty="0"/>
              <a:t>Information about a homeless students’ living arrangement is considered part of the students’ education record</a:t>
            </a:r>
          </a:p>
          <a:p>
            <a:endParaRPr lang="en-US" dirty="0"/>
          </a:p>
          <a:p>
            <a:r>
              <a:rPr lang="en-US" dirty="0"/>
              <a:t>As such, this information is covered by the privacy protections included in FERPA</a:t>
            </a:r>
          </a:p>
        </p:txBody>
      </p:sp>
    </p:spTree>
    <p:extLst>
      <p:ext uri="{BB962C8B-B14F-4D97-AF65-F5344CB8AC3E}">
        <p14:creationId xmlns:p14="http://schemas.microsoft.com/office/powerpoint/2010/main" val="3740677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53F77-80E0-4137-A135-0EAAC96EA6F8}"/>
              </a:ext>
            </a:extLst>
          </p:cNvPr>
          <p:cNvSpPr>
            <a:spLocks noGrp="1"/>
          </p:cNvSpPr>
          <p:nvPr>
            <p:ph type="title"/>
          </p:nvPr>
        </p:nvSpPr>
        <p:spPr/>
        <p:txBody>
          <a:bodyPr/>
          <a:lstStyle/>
          <a:p>
            <a:r>
              <a:rPr lang="en-US" dirty="0"/>
              <a:t>Questions</a:t>
            </a:r>
          </a:p>
        </p:txBody>
      </p:sp>
      <p:pic>
        <p:nvPicPr>
          <p:cNvPr id="1026" name="Picture 2" descr="Download Free png background-Question-mark-transparent - DLPNG.com">
            <a:extLst>
              <a:ext uri="{FF2B5EF4-FFF2-40B4-BE49-F238E27FC236}">
                <a16:creationId xmlns:a16="http://schemas.microsoft.com/office/drawing/2014/main" id="{98AEB89C-198A-4D26-A396-6CB03602A3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8578" y="1447800"/>
            <a:ext cx="6294844" cy="4167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7315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77837-FA79-487F-A9C3-254D8ABDB25C}"/>
              </a:ext>
            </a:extLst>
          </p:cNvPr>
          <p:cNvSpPr>
            <a:spLocks noGrp="1"/>
          </p:cNvSpPr>
          <p:nvPr>
            <p:ph type="ctrTitle"/>
          </p:nvPr>
        </p:nvSpPr>
        <p:spPr/>
        <p:txBody>
          <a:bodyPr/>
          <a:lstStyle/>
          <a:p>
            <a:r>
              <a:rPr lang="en-US" dirty="0"/>
              <a:t>School Selection Rights</a:t>
            </a:r>
          </a:p>
        </p:txBody>
      </p:sp>
    </p:spTree>
    <p:extLst>
      <p:ext uri="{BB962C8B-B14F-4D97-AF65-F5344CB8AC3E}">
        <p14:creationId xmlns:p14="http://schemas.microsoft.com/office/powerpoint/2010/main" val="18562577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AE06C-54E1-441F-9C9A-07A343316126}"/>
              </a:ext>
            </a:extLst>
          </p:cNvPr>
          <p:cNvSpPr>
            <a:spLocks noGrp="1"/>
          </p:cNvSpPr>
          <p:nvPr>
            <p:ph type="title"/>
          </p:nvPr>
        </p:nvSpPr>
        <p:spPr/>
        <p:txBody>
          <a:bodyPr/>
          <a:lstStyle/>
          <a:p>
            <a:r>
              <a:rPr lang="en-US" dirty="0"/>
              <a:t>School Stability</a:t>
            </a:r>
          </a:p>
        </p:txBody>
      </p:sp>
      <p:sp>
        <p:nvSpPr>
          <p:cNvPr id="3" name="Text Placeholder 2">
            <a:extLst>
              <a:ext uri="{FF2B5EF4-FFF2-40B4-BE49-F238E27FC236}">
                <a16:creationId xmlns:a16="http://schemas.microsoft.com/office/drawing/2014/main" id="{757FAF61-2130-481D-8415-2FEF1E6E56F3}"/>
              </a:ext>
            </a:extLst>
          </p:cNvPr>
          <p:cNvSpPr>
            <a:spLocks noGrp="1"/>
          </p:cNvSpPr>
          <p:nvPr>
            <p:ph type="body" sz="quarter" idx="10"/>
          </p:nvPr>
        </p:nvSpPr>
        <p:spPr>
          <a:xfrm>
            <a:off x="609600" y="1447800"/>
            <a:ext cx="10871200" cy="4343400"/>
          </a:xfrm>
        </p:spPr>
        <p:txBody>
          <a:bodyPr/>
          <a:lstStyle/>
          <a:p>
            <a:r>
              <a:rPr lang="en-US" sz="2400" dirty="0"/>
              <a:t>Highly mobile students have lower test scores and worse overall academic performance than peers who do not change schools</a:t>
            </a:r>
          </a:p>
          <a:p>
            <a:endParaRPr lang="en-US" sz="2400" dirty="0"/>
          </a:p>
          <a:p>
            <a:r>
              <a:rPr lang="en-US" sz="2400" dirty="0"/>
              <a:t>Also affects non-mobile students:</a:t>
            </a:r>
          </a:p>
          <a:p>
            <a:pPr lvl="1"/>
            <a:r>
              <a:rPr lang="en-US" sz="2000" dirty="0"/>
              <a:t>Study found that average test scores for non-mobile students were significantly lower in high schools with high student mobility rates</a:t>
            </a:r>
          </a:p>
          <a:p>
            <a:pPr>
              <a:lnSpc>
                <a:spcPct val="90000"/>
              </a:lnSpc>
              <a:defRPr/>
            </a:pPr>
            <a:endParaRPr lang="en-US" altLang="en-US" sz="2400" dirty="0">
              <a:cs typeface="Times New Roman" pitchFamily="18" charset="0"/>
            </a:endParaRPr>
          </a:p>
          <a:p>
            <a:pPr>
              <a:lnSpc>
                <a:spcPct val="90000"/>
              </a:lnSpc>
              <a:defRPr/>
            </a:pPr>
            <a:r>
              <a:rPr lang="en-US" altLang="en-US" sz="2400" dirty="0">
                <a:cs typeface="Times New Roman" pitchFamily="18" charset="0"/>
              </a:rPr>
              <a:t>Students who switch schools suffer: </a:t>
            </a:r>
          </a:p>
          <a:p>
            <a:pPr lvl="1">
              <a:lnSpc>
                <a:spcPct val="90000"/>
              </a:lnSpc>
              <a:defRPr/>
            </a:pPr>
            <a:r>
              <a:rPr lang="en-US" altLang="en-US" sz="2000" dirty="0">
                <a:cs typeface="Times New Roman" pitchFamily="18" charset="0"/>
              </a:rPr>
              <a:t>Psychologically</a:t>
            </a:r>
          </a:p>
          <a:p>
            <a:pPr lvl="1">
              <a:lnSpc>
                <a:spcPct val="90000"/>
              </a:lnSpc>
              <a:defRPr/>
            </a:pPr>
            <a:r>
              <a:rPr lang="en-US" altLang="en-US" sz="2000" dirty="0">
                <a:cs typeface="Times New Roman" pitchFamily="18" charset="0"/>
              </a:rPr>
              <a:t>Socially</a:t>
            </a:r>
          </a:p>
          <a:p>
            <a:pPr lvl="1">
              <a:lnSpc>
                <a:spcPct val="90000"/>
              </a:lnSpc>
              <a:defRPr/>
            </a:pPr>
            <a:r>
              <a:rPr lang="en-US" altLang="en-US" sz="2000" dirty="0">
                <a:cs typeface="Times New Roman" pitchFamily="18" charset="0"/>
              </a:rPr>
              <a:t>Academically</a:t>
            </a:r>
          </a:p>
          <a:p>
            <a:pPr lvl="2">
              <a:lnSpc>
                <a:spcPct val="90000"/>
              </a:lnSpc>
              <a:defRPr/>
            </a:pPr>
            <a:r>
              <a:rPr lang="en-US" altLang="en-US" sz="1800" dirty="0">
                <a:cs typeface="Times New Roman" pitchFamily="18" charset="0"/>
              </a:rPr>
              <a:t>More likely to repeat grades, will have lower math/reading scores  </a:t>
            </a:r>
          </a:p>
          <a:p>
            <a:endParaRPr lang="en-US" dirty="0"/>
          </a:p>
        </p:txBody>
      </p:sp>
    </p:spTree>
    <p:extLst>
      <p:ext uri="{BB962C8B-B14F-4D97-AF65-F5344CB8AC3E}">
        <p14:creationId xmlns:p14="http://schemas.microsoft.com/office/powerpoint/2010/main" val="16471843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C56A-3B92-475E-85BC-2F90C282D97C}"/>
              </a:ext>
            </a:extLst>
          </p:cNvPr>
          <p:cNvSpPr>
            <a:spLocks noGrp="1"/>
          </p:cNvSpPr>
          <p:nvPr>
            <p:ph type="title"/>
          </p:nvPr>
        </p:nvSpPr>
        <p:spPr/>
        <p:txBody>
          <a:bodyPr/>
          <a:lstStyle/>
          <a:p>
            <a:r>
              <a:rPr lang="en-US" dirty="0"/>
              <a:t>School Selection Rights</a:t>
            </a:r>
          </a:p>
        </p:txBody>
      </p:sp>
      <p:sp>
        <p:nvSpPr>
          <p:cNvPr id="3" name="Text Placeholder 2">
            <a:extLst>
              <a:ext uri="{FF2B5EF4-FFF2-40B4-BE49-F238E27FC236}">
                <a16:creationId xmlns:a16="http://schemas.microsoft.com/office/drawing/2014/main" id="{CDEEA00C-8282-47E2-B035-9C677EB990D9}"/>
              </a:ext>
            </a:extLst>
          </p:cNvPr>
          <p:cNvSpPr>
            <a:spLocks noGrp="1"/>
          </p:cNvSpPr>
          <p:nvPr>
            <p:ph type="body" sz="quarter" idx="10"/>
          </p:nvPr>
        </p:nvSpPr>
        <p:spPr/>
        <p:txBody>
          <a:bodyPr/>
          <a:lstStyle/>
          <a:p>
            <a:pPr>
              <a:spcBef>
                <a:spcPts val="1200"/>
              </a:spcBef>
            </a:pPr>
            <a:r>
              <a:rPr lang="en-US" sz="2800" dirty="0"/>
              <a:t>Children and youth experiencing homelessness have the right to attend:</a:t>
            </a:r>
          </a:p>
          <a:p>
            <a:pPr lvl="1">
              <a:spcBef>
                <a:spcPts val="1200"/>
              </a:spcBef>
            </a:pPr>
            <a:r>
              <a:rPr lang="en-US" sz="2400" b="1" dirty="0"/>
              <a:t>The school of origin:</a:t>
            </a:r>
          </a:p>
          <a:p>
            <a:pPr lvl="2">
              <a:spcBef>
                <a:spcPts val="1200"/>
              </a:spcBef>
            </a:pPr>
            <a:r>
              <a:rPr lang="en-US" dirty="0"/>
              <a:t>The school that a child or youth attended when permanently housed, or</a:t>
            </a:r>
          </a:p>
          <a:p>
            <a:pPr lvl="2">
              <a:spcBef>
                <a:spcPts val="1200"/>
              </a:spcBef>
            </a:pPr>
            <a:r>
              <a:rPr lang="en-US" dirty="0"/>
              <a:t>The school in which the child or youth was last enrolled</a:t>
            </a:r>
          </a:p>
          <a:p>
            <a:pPr lvl="1">
              <a:spcBef>
                <a:spcPts val="1200"/>
              </a:spcBef>
            </a:pPr>
            <a:r>
              <a:rPr lang="en-US" sz="2400" b="1" dirty="0"/>
              <a:t>The local attendance area school:</a:t>
            </a:r>
          </a:p>
          <a:p>
            <a:pPr lvl="2">
              <a:spcBef>
                <a:spcPts val="1200"/>
              </a:spcBef>
            </a:pPr>
            <a:r>
              <a:rPr lang="en-US" dirty="0"/>
              <a:t>Any public school that non-homeless students who live in the attendance area in which the child or youth is actually living are eligible to attend</a:t>
            </a:r>
          </a:p>
          <a:p>
            <a:endParaRPr lang="en-US" dirty="0"/>
          </a:p>
        </p:txBody>
      </p:sp>
    </p:spTree>
    <p:extLst>
      <p:ext uri="{BB962C8B-B14F-4D97-AF65-F5344CB8AC3E}">
        <p14:creationId xmlns:p14="http://schemas.microsoft.com/office/powerpoint/2010/main" val="23074043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DFF98-1B70-41C3-A048-9F44B979F80D}"/>
              </a:ext>
            </a:extLst>
          </p:cNvPr>
          <p:cNvSpPr>
            <a:spLocks noGrp="1"/>
          </p:cNvSpPr>
          <p:nvPr>
            <p:ph type="title"/>
          </p:nvPr>
        </p:nvSpPr>
        <p:spPr/>
        <p:txBody>
          <a:bodyPr/>
          <a:lstStyle/>
          <a:p>
            <a:r>
              <a:rPr lang="en-US" dirty="0"/>
              <a:t>School of Origin</a:t>
            </a:r>
          </a:p>
        </p:txBody>
      </p:sp>
      <p:sp>
        <p:nvSpPr>
          <p:cNvPr id="3" name="Text Placeholder 2">
            <a:extLst>
              <a:ext uri="{FF2B5EF4-FFF2-40B4-BE49-F238E27FC236}">
                <a16:creationId xmlns:a16="http://schemas.microsoft.com/office/drawing/2014/main" id="{80AE1348-31FA-4013-BAA6-9BE2E22590F0}"/>
              </a:ext>
            </a:extLst>
          </p:cNvPr>
          <p:cNvSpPr>
            <a:spLocks noGrp="1"/>
          </p:cNvSpPr>
          <p:nvPr>
            <p:ph type="body" sz="quarter" idx="10"/>
          </p:nvPr>
        </p:nvSpPr>
        <p:spPr>
          <a:xfrm>
            <a:off x="711200" y="1600200"/>
            <a:ext cx="10871200" cy="2743200"/>
          </a:xfrm>
        </p:spPr>
        <p:txBody>
          <a:bodyPr/>
          <a:lstStyle/>
          <a:p>
            <a:pPr marL="0" indent="0">
              <a:buNone/>
            </a:pPr>
            <a:r>
              <a:rPr lang="en-US" sz="2000" dirty="0"/>
              <a:t>A family became homeless last school year (town 1). At the end of the school year, they became permanently housed in a different LEA (town 2) and the child was enrolled in school there. That situation became abusive, the family became homeless again, and they returned to the town where they were homeless last school year (town 1). The student was re-enrolled as a McKinney-Vento student in the school serving town 1. The family was quickly kicked out of that living situation and moved to a third town (town 3).</a:t>
            </a:r>
          </a:p>
          <a:p>
            <a:pPr marL="0" indent="0">
              <a:buNone/>
            </a:pPr>
            <a:endParaRPr lang="en-US" sz="2000" dirty="0"/>
          </a:p>
          <a:p>
            <a:pPr marL="0" indent="0">
              <a:buNone/>
            </a:pPr>
            <a:r>
              <a:rPr lang="en-US" sz="2000" dirty="0"/>
              <a:t>Where does this child have the right to attend?</a:t>
            </a:r>
          </a:p>
          <a:p>
            <a:pPr marL="0" indent="0">
              <a:buNone/>
            </a:pPr>
            <a:endParaRPr lang="en-US" sz="2000" dirty="0"/>
          </a:p>
        </p:txBody>
      </p:sp>
      <p:pic>
        <p:nvPicPr>
          <p:cNvPr id="7" name="Picture 6" descr="green check mark">
            <a:extLst>
              <a:ext uri="{FF2B5EF4-FFF2-40B4-BE49-F238E27FC236}">
                <a16:creationId xmlns:a16="http://schemas.microsoft.com/office/drawing/2014/main" id="{7B4FD84E-365C-42E5-911B-171012709E3C}"/>
              </a:ext>
            </a:extLst>
          </p:cNvPr>
          <p:cNvPicPr>
            <a:picLocks noChangeAspect="1"/>
          </p:cNvPicPr>
          <p:nvPr/>
        </p:nvPicPr>
        <p:blipFill rotWithShape="1">
          <a:blip r:embed="rId3"/>
          <a:srcRect l="25999" t="18889" r="26000" b="28889"/>
          <a:stretch/>
        </p:blipFill>
        <p:spPr>
          <a:xfrm>
            <a:off x="816864" y="4609877"/>
            <a:ext cx="304800" cy="358140"/>
          </a:xfrm>
          <a:prstGeom prst="rect">
            <a:avLst/>
          </a:prstGeom>
        </p:spPr>
      </p:pic>
      <p:sp>
        <p:nvSpPr>
          <p:cNvPr id="4" name="TextBox 3">
            <a:extLst>
              <a:ext uri="{FF2B5EF4-FFF2-40B4-BE49-F238E27FC236}">
                <a16:creationId xmlns:a16="http://schemas.microsoft.com/office/drawing/2014/main" id="{61463A27-3AE6-45B0-A614-F9DC01EDB42F}"/>
              </a:ext>
            </a:extLst>
          </p:cNvPr>
          <p:cNvSpPr txBox="1"/>
          <p:nvPr/>
        </p:nvSpPr>
        <p:spPr>
          <a:xfrm>
            <a:off x="1121664" y="4648200"/>
            <a:ext cx="9948672" cy="369332"/>
          </a:xfrm>
          <a:prstGeom prst="rect">
            <a:avLst/>
          </a:prstGeom>
          <a:noFill/>
        </p:spPr>
        <p:txBody>
          <a:bodyPr wrap="square" rtlCol="0">
            <a:spAutoFit/>
          </a:bodyPr>
          <a:lstStyle/>
          <a:p>
            <a:pPr marL="0" indent="0">
              <a:buNone/>
            </a:pPr>
            <a:r>
              <a:rPr lang="en-US" dirty="0"/>
              <a:t>Town 1 – school of origin: school in which the child was last enrolled</a:t>
            </a:r>
          </a:p>
        </p:txBody>
      </p:sp>
      <p:pic>
        <p:nvPicPr>
          <p:cNvPr id="8" name="Picture 7" descr="green check mark">
            <a:extLst>
              <a:ext uri="{FF2B5EF4-FFF2-40B4-BE49-F238E27FC236}">
                <a16:creationId xmlns:a16="http://schemas.microsoft.com/office/drawing/2014/main" id="{A3FCD8E0-877A-4158-A7DA-DEA5CC7D003A}"/>
              </a:ext>
            </a:extLst>
          </p:cNvPr>
          <p:cNvPicPr>
            <a:picLocks noChangeAspect="1"/>
          </p:cNvPicPr>
          <p:nvPr/>
        </p:nvPicPr>
        <p:blipFill rotWithShape="1">
          <a:blip r:embed="rId3"/>
          <a:srcRect l="25999" t="18889" r="26000" b="28889"/>
          <a:stretch/>
        </p:blipFill>
        <p:spPr>
          <a:xfrm>
            <a:off x="816864" y="5208751"/>
            <a:ext cx="304800" cy="358140"/>
          </a:xfrm>
          <a:prstGeom prst="rect">
            <a:avLst/>
          </a:prstGeom>
        </p:spPr>
      </p:pic>
      <p:sp>
        <p:nvSpPr>
          <p:cNvPr id="5" name="TextBox 4">
            <a:extLst>
              <a:ext uri="{FF2B5EF4-FFF2-40B4-BE49-F238E27FC236}">
                <a16:creationId xmlns:a16="http://schemas.microsoft.com/office/drawing/2014/main" id="{F3F324F2-9683-40F0-B982-24E0966DEC41}"/>
              </a:ext>
            </a:extLst>
          </p:cNvPr>
          <p:cNvSpPr txBox="1"/>
          <p:nvPr/>
        </p:nvSpPr>
        <p:spPr>
          <a:xfrm>
            <a:off x="1121664" y="5234494"/>
            <a:ext cx="9470136" cy="369332"/>
          </a:xfrm>
          <a:prstGeom prst="rect">
            <a:avLst/>
          </a:prstGeom>
          <a:noFill/>
        </p:spPr>
        <p:txBody>
          <a:bodyPr wrap="square" rtlCol="0">
            <a:spAutoFit/>
          </a:bodyPr>
          <a:lstStyle/>
          <a:p>
            <a:pPr marL="0" indent="0">
              <a:buNone/>
            </a:pPr>
            <a:r>
              <a:rPr lang="en-US" dirty="0"/>
              <a:t>Town 2 – school of origin: school that the child attended when last permanently housed </a:t>
            </a:r>
          </a:p>
        </p:txBody>
      </p:sp>
      <p:pic>
        <p:nvPicPr>
          <p:cNvPr id="9" name="Picture 8" descr="green check mark">
            <a:extLst>
              <a:ext uri="{FF2B5EF4-FFF2-40B4-BE49-F238E27FC236}">
                <a16:creationId xmlns:a16="http://schemas.microsoft.com/office/drawing/2014/main" id="{A2F6B0F2-1C83-47BC-8B2D-824436BFC474}"/>
              </a:ext>
            </a:extLst>
          </p:cNvPr>
          <p:cNvPicPr>
            <a:picLocks noChangeAspect="1"/>
          </p:cNvPicPr>
          <p:nvPr/>
        </p:nvPicPr>
        <p:blipFill rotWithShape="1">
          <a:blip r:embed="rId3"/>
          <a:srcRect l="25999" t="18889" r="26000" b="28889"/>
          <a:stretch/>
        </p:blipFill>
        <p:spPr>
          <a:xfrm>
            <a:off x="816864" y="5820788"/>
            <a:ext cx="304800" cy="358140"/>
          </a:xfrm>
          <a:prstGeom prst="rect">
            <a:avLst/>
          </a:prstGeom>
        </p:spPr>
      </p:pic>
      <p:sp>
        <p:nvSpPr>
          <p:cNvPr id="6" name="TextBox 5">
            <a:extLst>
              <a:ext uri="{FF2B5EF4-FFF2-40B4-BE49-F238E27FC236}">
                <a16:creationId xmlns:a16="http://schemas.microsoft.com/office/drawing/2014/main" id="{83326DCE-0A96-41F7-ABD2-7CA7C3AF6E5B}"/>
              </a:ext>
            </a:extLst>
          </p:cNvPr>
          <p:cNvSpPr txBox="1"/>
          <p:nvPr/>
        </p:nvSpPr>
        <p:spPr>
          <a:xfrm>
            <a:off x="1121664" y="5820788"/>
            <a:ext cx="8229600" cy="369332"/>
          </a:xfrm>
          <a:prstGeom prst="rect">
            <a:avLst/>
          </a:prstGeom>
          <a:noFill/>
        </p:spPr>
        <p:txBody>
          <a:bodyPr wrap="square" rtlCol="0">
            <a:spAutoFit/>
          </a:bodyPr>
          <a:lstStyle/>
          <a:p>
            <a:pPr marL="0" indent="0">
              <a:buNone/>
            </a:pPr>
            <a:r>
              <a:rPr lang="en-US" dirty="0"/>
              <a:t>Town 3 – school of local attendance area: where the family is actually living</a:t>
            </a:r>
          </a:p>
        </p:txBody>
      </p:sp>
    </p:spTree>
    <p:extLst>
      <p:ext uri="{BB962C8B-B14F-4D97-AF65-F5344CB8AC3E}">
        <p14:creationId xmlns:p14="http://schemas.microsoft.com/office/powerpoint/2010/main" val="82709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13263-F437-4621-95BB-8521F8572DA0}"/>
              </a:ext>
            </a:extLst>
          </p:cNvPr>
          <p:cNvSpPr>
            <a:spLocks noGrp="1"/>
          </p:cNvSpPr>
          <p:nvPr>
            <p:ph type="title"/>
          </p:nvPr>
        </p:nvSpPr>
        <p:spPr/>
        <p:txBody>
          <a:bodyPr/>
          <a:lstStyle/>
          <a:p>
            <a:r>
              <a:rPr lang="en-US" dirty="0"/>
              <a:t>School Selection Rights &amp; Best Interest</a:t>
            </a:r>
          </a:p>
        </p:txBody>
      </p:sp>
      <p:sp>
        <p:nvSpPr>
          <p:cNvPr id="3" name="Text Placeholder 2">
            <a:extLst>
              <a:ext uri="{FF2B5EF4-FFF2-40B4-BE49-F238E27FC236}">
                <a16:creationId xmlns:a16="http://schemas.microsoft.com/office/drawing/2014/main" id="{D3DF46B9-4C08-48F3-8CA8-674817169049}"/>
              </a:ext>
            </a:extLst>
          </p:cNvPr>
          <p:cNvSpPr>
            <a:spLocks noGrp="1"/>
          </p:cNvSpPr>
          <p:nvPr>
            <p:ph type="body" sz="quarter" idx="10"/>
          </p:nvPr>
        </p:nvSpPr>
        <p:spPr>
          <a:xfrm>
            <a:off x="660400" y="1752600"/>
            <a:ext cx="10871200" cy="4343400"/>
          </a:xfrm>
        </p:spPr>
        <p:txBody>
          <a:bodyPr/>
          <a:lstStyle/>
          <a:p>
            <a:r>
              <a:rPr lang="en-US" sz="2800" dirty="0"/>
              <a:t>The law assumes that keeping a student in the school of origin is in the best interest of the student</a:t>
            </a:r>
          </a:p>
          <a:p>
            <a:pPr marL="0" indent="0">
              <a:buNone/>
            </a:pPr>
            <a:endParaRPr lang="en-US" sz="2800" dirty="0"/>
          </a:p>
          <a:p>
            <a:r>
              <a:rPr lang="en-US" sz="2800" dirty="0"/>
              <a:t>The LEA must, to the extent feasible, keep a student experiencing homelessness in the school of origin, unless it is against the wishes of the parent/guardian or unaccompanied youth</a:t>
            </a:r>
          </a:p>
        </p:txBody>
      </p:sp>
    </p:spTree>
    <p:extLst>
      <p:ext uri="{BB962C8B-B14F-4D97-AF65-F5344CB8AC3E}">
        <p14:creationId xmlns:p14="http://schemas.microsoft.com/office/powerpoint/2010/main" val="3325854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topics</a:t>
            </a:r>
          </a:p>
        </p:txBody>
      </p:sp>
      <p:sp>
        <p:nvSpPr>
          <p:cNvPr id="3" name="Text Placeholder 2"/>
          <p:cNvSpPr>
            <a:spLocks noGrp="1"/>
          </p:cNvSpPr>
          <p:nvPr>
            <p:ph type="body" sz="quarter" idx="10"/>
          </p:nvPr>
        </p:nvSpPr>
        <p:spPr>
          <a:xfrm>
            <a:off x="711200" y="1456944"/>
            <a:ext cx="10871200" cy="4343400"/>
          </a:xfrm>
        </p:spPr>
        <p:txBody>
          <a:bodyPr/>
          <a:lstStyle/>
          <a:p>
            <a:pPr lvl="0"/>
            <a:r>
              <a:rPr lang="en-US" sz="2400" dirty="0"/>
              <a:t>Education &amp; Homelessness</a:t>
            </a:r>
          </a:p>
          <a:p>
            <a:pPr lvl="0"/>
            <a:r>
              <a:rPr lang="en-US" sz="2400" dirty="0"/>
              <a:t>The McKinney-Vento Definition of Homelessness</a:t>
            </a:r>
          </a:p>
          <a:p>
            <a:pPr lvl="1"/>
            <a:r>
              <a:rPr lang="en-US" sz="1800" dirty="0"/>
              <a:t>Understanding the definition and criteria</a:t>
            </a:r>
          </a:p>
          <a:p>
            <a:pPr lvl="1"/>
            <a:r>
              <a:rPr lang="en-US" sz="1800" dirty="0"/>
              <a:t>Role of the Homeless Liaison</a:t>
            </a:r>
          </a:p>
          <a:p>
            <a:pPr lvl="1"/>
            <a:r>
              <a:rPr lang="en-US" sz="1800" dirty="0"/>
              <a:t>Strategies for making eligibility determinations</a:t>
            </a:r>
          </a:p>
          <a:p>
            <a:pPr lvl="0"/>
            <a:r>
              <a:rPr lang="en-US" sz="2400" dirty="0"/>
              <a:t>School Selection Rights</a:t>
            </a:r>
          </a:p>
          <a:p>
            <a:pPr lvl="1"/>
            <a:r>
              <a:rPr lang="en-US" sz="1800" dirty="0"/>
              <a:t>School stability</a:t>
            </a:r>
          </a:p>
          <a:p>
            <a:pPr lvl="1"/>
            <a:r>
              <a:rPr lang="en-US" sz="1800" dirty="0"/>
              <a:t>School of origin &amp; school of local attendance area definitions </a:t>
            </a:r>
          </a:p>
          <a:p>
            <a:pPr lvl="1"/>
            <a:r>
              <a:rPr lang="en-US" sz="1800" dirty="0"/>
              <a:t>Duration of rights</a:t>
            </a:r>
          </a:p>
          <a:p>
            <a:pPr lvl="1"/>
            <a:r>
              <a:rPr lang="en-US" sz="1800" dirty="0"/>
              <a:t>Transportation</a:t>
            </a:r>
          </a:p>
        </p:txBody>
      </p:sp>
    </p:spTree>
    <p:extLst>
      <p:ext uri="{BB962C8B-B14F-4D97-AF65-F5344CB8AC3E}">
        <p14:creationId xmlns:p14="http://schemas.microsoft.com/office/powerpoint/2010/main" val="32787288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836C5-CD9C-4807-B7BF-3A1F782D3998}"/>
              </a:ext>
            </a:extLst>
          </p:cNvPr>
          <p:cNvSpPr>
            <a:spLocks noGrp="1"/>
          </p:cNvSpPr>
          <p:nvPr>
            <p:ph type="title"/>
          </p:nvPr>
        </p:nvSpPr>
        <p:spPr/>
        <p:txBody>
          <a:bodyPr/>
          <a:lstStyle/>
          <a:p>
            <a:r>
              <a:rPr lang="en-US" dirty="0"/>
              <a:t>Duration of Rights</a:t>
            </a:r>
          </a:p>
        </p:txBody>
      </p:sp>
      <p:sp>
        <p:nvSpPr>
          <p:cNvPr id="3" name="Text Placeholder 2">
            <a:extLst>
              <a:ext uri="{FF2B5EF4-FFF2-40B4-BE49-F238E27FC236}">
                <a16:creationId xmlns:a16="http://schemas.microsoft.com/office/drawing/2014/main" id="{E4642A2F-0949-4DB2-983D-C7AC43FC0229}"/>
              </a:ext>
            </a:extLst>
          </p:cNvPr>
          <p:cNvSpPr>
            <a:spLocks noGrp="1"/>
          </p:cNvSpPr>
          <p:nvPr>
            <p:ph type="body" sz="quarter" idx="10"/>
          </p:nvPr>
        </p:nvSpPr>
        <p:spPr/>
        <p:txBody>
          <a:bodyPr/>
          <a:lstStyle/>
          <a:p>
            <a:pPr>
              <a:spcBef>
                <a:spcPts val="2400"/>
              </a:spcBef>
            </a:pPr>
            <a:r>
              <a:rPr lang="en-US" sz="2800" dirty="0"/>
              <a:t>Homeless children and youth have the right to attend the school of origin for the </a:t>
            </a:r>
            <a:r>
              <a:rPr lang="en-US" sz="2800" u="sng" dirty="0"/>
              <a:t>duration of homelessness</a:t>
            </a:r>
          </a:p>
          <a:p>
            <a:pPr lvl="1">
              <a:spcBef>
                <a:spcPts val="2400"/>
              </a:spcBef>
            </a:pPr>
            <a:r>
              <a:rPr lang="en-US" sz="2400" dirty="0"/>
              <a:t>In any case in which a family becomes homeless between academic years or during an academic year</a:t>
            </a:r>
          </a:p>
          <a:p>
            <a:pPr lvl="1">
              <a:spcBef>
                <a:spcPts val="2400"/>
              </a:spcBef>
            </a:pPr>
            <a:r>
              <a:rPr lang="en-US" sz="2400" dirty="0"/>
              <a:t>For the remainder of the academic year, if the child or youth becomes permanently housed during an academic year</a:t>
            </a:r>
          </a:p>
          <a:p>
            <a:endParaRPr lang="en-US" dirty="0"/>
          </a:p>
        </p:txBody>
      </p:sp>
    </p:spTree>
    <p:extLst>
      <p:ext uri="{BB962C8B-B14F-4D97-AF65-F5344CB8AC3E}">
        <p14:creationId xmlns:p14="http://schemas.microsoft.com/office/powerpoint/2010/main" val="4438058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A9AED-D73D-4BB3-9F39-8E77874126A1}"/>
              </a:ext>
            </a:extLst>
          </p:cNvPr>
          <p:cNvSpPr>
            <a:spLocks noGrp="1"/>
          </p:cNvSpPr>
          <p:nvPr>
            <p:ph type="title"/>
          </p:nvPr>
        </p:nvSpPr>
        <p:spPr/>
        <p:txBody>
          <a:bodyPr/>
          <a:lstStyle/>
          <a:p>
            <a:r>
              <a:rPr lang="en-US" dirty="0"/>
              <a:t>School of Origin – Preschool</a:t>
            </a:r>
          </a:p>
        </p:txBody>
      </p:sp>
      <p:sp>
        <p:nvSpPr>
          <p:cNvPr id="3" name="Text Placeholder 2">
            <a:extLst>
              <a:ext uri="{FF2B5EF4-FFF2-40B4-BE49-F238E27FC236}">
                <a16:creationId xmlns:a16="http://schemas.microsoft.com/office/drawing/2014/main" id="{3456BE80-AF91-4396-943E-740414087988}"/>
              </a:ext>
            </a:extLst>
          </p:cNvPr>
          <p:cNvSpPr>
            <a:spLocks noGrp="1"/>
          </p:cNvSpPr>
          <p:nvPr>
            <p:ph type="body" sz="quarter" idx="10"/>
          </p:nvPr>
        </p:nvSpPr>
        <p:spPr/>
        <p:txBody>
          <a:bodyPr/>
          <a:lstStyle/>
          <a:p>
            <a:pPr marL="468312" indent="-457200">
              <a:spcBef>
                <a:spcPts val="1800"/>
              </a:spcBef>
            </a:pPr>
            <a:r>
              <a:rPr lang="en-US" sz="2400" dirty="0"/>
              <a:t>The term “school of origin” means the school that a</a:t>
            </a:r>
            <a:br>
              <a:rPr lang="en-US" sz="2400" dirty="0"/>
            </a:br>
            <a:r>
              <a:rPr lang="en-US" sz="2400" dirty="0"/>
              <a:t>child or youth attended when permanently housed or the school in which the child or youth was last enrolled, </a:t>
            </a:r>
            <a:r>
              <a:rPr lang="en-US" sz="2400" b="1" dirty="0"/>
              <a:t>including a preschool</a:t>
            </a:r>
            <a:r>
              <a:rPr lang="en-US" sz="2400" dirty="0"/>
              <a:t>. </a:t>
            </a:r>
            <a:r>
              <a:rPr lang="en-US" sz="1200" dirty="0"/>
              <a:t>(</a:t>
            </a:r>
            <a:r>
              <a:rPr lang="it-IT" sz="1200" dirty="0"/>
              <a:t>42 U.S.C. §11432(g)(3)(I)(i))</a:t>
            </a:r>
            <a:endParaRPr lang="en-US" sz="1200" dirty="0">
              <a:solidFill>
                <a:srgbClr val="333333"/>
              </a:solidFill>
            </a:endParaRPr>
          </a:p>
          <a:p>
            <a:pPr marL="468312" indent="-457200">
              <a:spcBef>
                <a:spcPts val="1800"/>
              </a:spcBef>
            </a:pPr>
            <a:r>
              <a:rPr lang="en-US" sz="2400" dirty="0"/>
              <a:t>If an LEA offers a public education to preschool children, including LEA-administered Head Start programs, an LEA must meet the McKinney-Vento Act requirements for preschool children experiencing homelessness</a:t>
            </a:r>
          </a:p>
          <a:p>
            <a:pPr marL="468312" indent="-457200">
              <a:spcBef>
                <a:spcPts val="1800"/>
              </a:spcBef>
            </a:pPr>
            <a:r>
              <a:rPr lang="en-US" sz="2400" dirty="0"/>
              <a:t>This includes ensuring that a homeless child remains in his or her public preschool of origin, unless a determination is made that it is not in the child’s best interest</a:t>
            </a:r>
          </a:p>
          <a:p>
            <a:endParaRPr lang="en-US" dirty="0"/>
          </a:p>
        </p:txBody>
      </p:sp>
    </p:spTree>
    <p:extLst>
      <p:ext uri="{BB962C8B-B14F-4D97-AF65-F5344CB8AC3E}">
        <p14:creationId xmlns:p14="http://schemas.microsoft.com/office/powerpoint/2010/main" val="26770583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1C4A4-2ECB-4923-9C9D-378C091FE5BB}"/>
              </a:ext>
            </a:extLst>
          </p:cNvPr>
          <p:cNvSpPr>
            <a:spLocks noGrp="1"/>
          </p:cNvSpPr>
          <p:nvPr>
            <p:ph type="title"/>
          </p:nvPr>
        </p:nvSpPr>
        <p:spPr/>
        <p:txBody>
          <a:bodyPr/>
          <a:lstStyle/>
          <a:p>
            <a:r>
              <a:rPr lang="en-US" dirty="0"/>
              <a:t>School of Origin – Receiving Schools</a:t>
            </a:r>
          </a:p>
        </p:txBody>
      </p:sp>
      <p:sp>
        <p:nvSpPr>
          <p:cNvPr id="3" name="Text Placeholder 2">
            <a:extLst>
              <a:ext uri="{FF2B5EF4-FFF2-40B4-BE49-F238E27FC236}">
                <a16:creationId xmlns:a16="http://schemas.microsoft.com/office/drawing/2014/main" id="{73AF37FA-081E-46F1-A9D8-8073E575E0DA}"/>
              </a:ext>
            </a:extLst>
          </p:cNvPr>
          <p:cNvSpPr>
            <a:spLocks noGrp="1"/>
          </p:cNvSpPr>
          <p:nvPr>
            <p:ph type="body" sz="quarter" idx="10"/>
          </p:nvPr>
        </p:nvSpPr>
        <p:spPr/>
        <p:txBody>
          <a:bodyPr/>
          <a:lstStyle/>
          <a:p>
            <a:r>
              <a:rPr lang="en-US" sz="2400" dirty="0"/>
              <a:t>When the child or youth completes the final grade level served by the school of origin, the term “school of origin” shall include the designated receiving school at the next grade level for all feeder schools.</a:t>
            </a:r>
          </a:p>
          <a:p>
            <a:endParaRPr lang="en-US" sz="2400" dirty="0"/>
          </a:p>
          <a:p>
            <a:r>
              <a:rPr lang="en-US" sz="2400" dirty="0"/>
              <a:t>Example: Student completed grade 6 (final grade level) in School A. Students at School A are designated to attend School B beginning in the next grade level, grade 7. The school of origin for this student would therefore include School A and the designated receiving school at the next grade level, School B.</a:t>
            </a:r>
          </a:p>
          <a:p>
            <a:endParaRPr lang="en-US" dirty="0"/>
          </a:p>
          <a:p>
            <a:endParaRPr lang="en-US" dirty="0"/>
          </a:p>
        </p:txBody>
      </p:sp>
    </p:spTree>
    <p:extLst>
      <p:ext uri="{BB962C8B-B14F-4D97-AF65-F5344CB8AC3E}">
        <p14:creationId xmlns:p14="http://schemas.microsoft.com/office/powerpoint/2010/main" val="7859468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F2FDF-93B8-4BB8-9E36-B5FC0FACB103}"/>
              </a:ext>
            </a:extLst>
          </p:cNvPr>
          <p:cNvSpPr>
            <a:spLocks noGrp="1"/>
          </p:cNvSpPr>
          <p:nvPr>
            <p:ph type="title"/>
          </p:nvPr>
        </p:nvSpPr>
        <p:spPr/>
        <p:txBody>
          <a:bodyPr/>
          <a:lstStyle/>
          <a:p>
            <a:r>
              <a:rPr lang="en-US" dirty="0"/>
              <a:t>School of Origin – Transportation </a:t>
            </a:r>
          </a:p>
        </p:txBody>
      </p:sp>
      <p:sp>
        <p:nvSpPr>
          <p:cNvPr id="3" name="Text Placeholder 2">
            <a:extLst>
              <a:ext uri="{FF2B5EF4-FFF2-40B4-BE49-F238E27FC236}">
                <a16:creationId xmlns:a16="http://schemas.microsoft.com/office/drawing/2014/main" id="{780B4F9D-35FF-4677-80EE-C7900695F7EA}"/>
              </a:ext>
            </a:extLst>
          </p:cNvPr>
          <p:cNvSpPr>
            <a:spLocks noGrp="1"/>
          </p:cNvSpPr>
          <p:nvPr>
            <p:ph type="body" sz="quarter" idx="10"/>
          </p:nvPr>
        </p:nvSpPr>
        <p:spPr/>
        <p:txBody>
          <a:bodyPr/>
          <a:lstStyle/>
          <a:p>
            <a:pPr>
              <a:spcBef>
                <a:spcPts val="1800"/>
              </a:spcBef>
            </a:pPr>
            <a:r>
              <a:rPr lang="en-US" sz="2400" b="1" dirty="0"/>
              <a:t>Scenario 1: Living and attending in same LEA</a:t>
            </a:r>
            <a:br>
              <a:rPr lang="en-US" sz="2400" dirty="0"/>
            </a:br>
            <a:r>
              <a:rPr lang="en-US" sz="2400" dirty="0"/>
              <a:t>If the child or youth continues to live in the area served by the LEA in which the school of origin is located, the child's or youth's transportation shall be provided or arranged by the LEA in which the school of origin is located.</a:t>
            </a:r>
          </a:p>
          <a:p>
            <a:pPr>
              <a:spcBef>
                <a:spcPts val="1800"/>
              </a:spcBef>
            </a:pPr>
            <a:r>
              <a:rPr lang="en-US" sz="2400" b="1" dirty="0"/>
              <a:t>Scenario 2: Living in one LEA, attending in another</a:t>
            </a:r>
            <a:br>
              <a:rPr lang="en-US" sz="2400" dirty="0"/>
            </a:br>
            <a:r>
              <a:rPr lang="en-US" sz="2400" dirty="0"/>
              <a:t>If the child or youth, though continuing to attend the school of origin, begins living in an area served by another LEA, the LEA of origin and the LEA in which the child or youth is living shall agree upon a method to apportion the responsibility and costs for providing the transportation, or, if unable to agree, shall split the responsibility and costs equally</a:t>
            </a:r>
          </a:p>
          <a:p>
            <a:endParaRPr lang="en-US" dirty="0"/>
          </a:p>
        </p:txBody>
      </p:sp>
    </p:spTree>
    <p:extLst>
      <p:ext uri="{BB962C8B-B14F-4D97-AF65-F5344CB8AC3E}">
        <p14:creationId xmlns:p14="http://schemas.microsoft.com/office/powerpoint/2010/main" val="8369808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19DC-3BED-4982-B6DD-723125CB81D9}"/>
              </a:ext>
            </a:extLst>
          </p:cNvPr>
          <p:cNvSpPr>
            <a:spLocks noGrp="1"/>
          </p:cNvSpPr>
          <p:nvPr>
            <p:ph type="title"/>
          </p:nvPr>
        </p:nvSpPr>
        <p:spPr/>
        <p:txBody>
          <a:bodyPr/>
          <a:lstStyle/>
          <a:p>
            <a:r>
              <a:rPr lang="en-US" dirty="0"/>
              <a:t>School of Origin – Transportation </a:t>
            </a:r>
          </a:p>
        </p:txBody>
      </p:sp>
      <p:sp>
        <p:nvSpPr>
          <p:cNvPr id="3" name="Text Placeholder 2">
            <a:extLst>
              <a:ext uri="{FF2B5EF4-FFF2-40B4-BE49-F238E27FC236}">
                <a16:creationId xmlns:a16="http://schemas.microsoft.com/office/drawing/2014/main" id="{39B8F7E7-FE84-48D9-9606-5F39BEAC8CB3}"/>
              </a:ext>
            </a:extLst>
          </p:cNvPr>
          <p:cNvSpPr>
            <a:spLocks noGrp="1"/>
          </p:cNvSpPr>
          <p:nvPr>
            <p:ph type="body" sz="quarter" idx="10"/>
          </p:nvPr>
        </p:nvSpPr>
        <p:spPr/>
        <p:txBody>
          <a:bodyPr/>
          <a:lstStyle/>
          <a:p>
            <a:pPr marL="11112" indent="0">
              <a:spcBef>
                <a:spcPts val="2400"/>
              </a:spcBef>
              <a:buNone/>
            </a:pPr>
            <a:r>
              <a:rPr lang="en-US" sz="2800" b="1" dirty="0"/>
              <a:t>Must LEAs continue to provide transportation to and from the school of origin for formerly homeless students who have become permanently housed?</a:t>
            </a:r>
          </a:p>
          <a:p>
            <a:pPr marL="11112" indent="0">
              <a:spcBef>
                <a:spcPts val="2400"/>
              </a:spcBef>
              <a:buNone/>
            </a:pPr>
            <a:r>
              <a:rPr lang="en-US" sz="2800" dirty="0"/>
              <a:t>Yes. LEAs must continue to provide transportation to and from the school of origin to formerly homeless students who have become permanently housed for the remainder of the academic year during which the child or youth becomes permanently housed.</a:t>
            </a:r>
          </a:p>
          <a:p>
            <a:endParaRPr lang="en-US" dirty="0"/>
          </a:p>
        </p:txBody>
      </p:sp>
    </p:spTree>
    <p:extLst>
      <p:ext uri="{BB962C8B-B14F-4D97-AF65-F5344CB8AC3E}">
        <p14:creationId xmlns:p14="http://schemas.microsoft.com/office/powerpoint/2010/main" val="2112922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79461-E396-4447-ABBC-48083A1D7387}"/>
              </a:ext>
            </a:extLst>
          </p:cNvPr>
          <p:cNvSpPr>
            <a:spLocks noGrp="1"/>
          </p:cNvSpPr>
          <p:nvPr>
            <p:ph type="title"/>
          </p:nvPr>
        </p:nvSpPr>
        <p:spPr/>
        <p:txBody>
          <a:bodyPr/>
          <a:lstStyle/>
          <a:p>
            <a:r>
              <a:rPr lang="en-US" dirty="0"/>
              <a:t>School of Origin – Transportation </a:t>
            </a:r>
          </a:p>
        </p:txBody>
      </p:sp>
      <p:sp>
        <p:nvSpPr>
          <p:cNvPr id="3" name="Text Placeholder 2">
            <a:extLst>
              <a:ext uri="{FF2B5EF4-FFF2-40B4-BE49-F238E27FC236}">
                <a16:creationId xmlns:a16="http://schemas.microsoft.com/office/drawing/2014/main" id="{8F2C81F2-E56E-4E0D-BB08-4A4B0C38E1C8}"/>
              </a:ext>
            </a:extLst>
          </p:cNvPr>
          <p:cNvSpPr>
            <a:spLocks noGrp="1"/>
          </p:cNvSpPr>
          <p:nvPr>
            <p:ph type="body" sz="quarter" idx="10"/>
          </p:nvPr>
        </p:nvSpPr>
        <p:spPr/>
        <p:txBody>
          <a:bodyPr/>
          <a:lstStyle/>
          <a:p>
            <a:pPr marL="11112" indent="0">
              <a:spcBef>
                <a:spcPts val="1200"/>
              </a:spcBef>
              <a:buNone/>
            </a:pPr>
            <a:r>
              <a:rPr lang="en-US" sz="2800" b="1" dirty="0"/>
              <a:t>Does the McKinney-Vento Act require an LEA to provide transportation services to homeless children attending preschool?</a:t>
            </a:r>
          </a:p>
          <a:p>
            <a:pPr marL="468312" indent="-457200">
              <a:spcBef>
                <a:spcPts val="1200"/>
              </a:spcBef>
            </a:pPr>
            <a:r>
              <a:rPr lang="en-US" sz="2800" dirty="0"/>
              <a:t>The McKinney-Vento Act requires LEAs to provide transportation services to the school of origin, which includes public preschools. </a:t>
            </a:r>
          </a:p>
          <a:p>
            <a:pPr marL="468312" indent="-457200">
              <a:spcBef>
                <a:spcPts val="1200"/>
              </a:spcBef>
            </a:pPr>
            <a:r>
              <a:rPr lang="en-US" sz="2800" dirty="0"/>
              <a:t>Transportation to the school of origin must be provided even if a homeless preschooler who is enrolled in a public preschool in one LEA moves to another LEA that does not provide widely available or universal preschool.</a:t>
            </a:r>
          </a:p>
          <a:p>
            <a:endParaRPr lang="en-US" dirty="0"/>
          </a:p>
        </p:txBody>
      </p:sp>
    </p:spTree>
    <p:extLst>
      <p:ext uri="{BB962C8B-B14F-4D97-AF65-F5344CB8AC3E}">
        <p14:creationId xmlns:p14="http://schemas.microsoft.com/office/powerpoint/2010/main" val="9858226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56201-8735-4F04-9216-21ABC1659E5B}"/>
              </a:ext>
            </a:extLst>
          </p:cNvPr>
          <p:cNvSpPr>
            <a:spLocks noGrp="1"/>
          </p:cNvSpPr>
          <p:nvPr>
            <p:ph type="title"/>
          </p:nvPr>
        </p:nvSpPr>
        <p:spPr/>
        <p:txBody>
          <a:bodyPr/>
          <a:lstStyle/>
          <a:p>
            <a:r>
              <a:rPr lang="en-US" dirty="0"/>
              <a:t>Meeting Students’ Needs</a:t>
            </a:r>
          </a:p>
        </p:txBody>
      </p:sp>
      <p:sp>
        <p:nvSpPr>
          <p:cNvPr id="3" name="Text Placeholder 2">
            <a:extLst>
              <a:ext uri="{FF2B5EF4-FFF2-40B4-BE49-F238E27FC236}">
                <a16:creationId xmlns:a16="http://schemas.microsoft.com/office/drawing/2014/main" id="{CF8FD06C-EF2A-410B-AFD0-444F271EC356}"/>
              </a:ext>
            </a:extLst>
          </p:cNvPr>
          <p:cNvSpPr>
            <a:spLocks noGrp="1"/>
          </p:cNvSpPr>
          <p:nvPr>
            <p:ph type="body" sz="quarter" idx="10"/>
          </p:nvPr>
        </p:nvSpPr>
        <p:spPr>
          <a:xfrm>
            <a:off x="609600" y="1444752"/>
            <a:ext cx="10871200" cy="4343400"/>
          </a:xfrm>
        </p:spPr>
        <p:txBody>
          <a:bodyPr/>
          <a:lstStyle/>
          <a:p>
            <a:r>
              <a:rPr lang="en-US" sz="2400" dirty="0"/>
              <a:t>What can schools do to help students who are experiencing homelessness?</a:t>
            </a:r>
          </a:p>
          <a:p>
            <a:pPr lvl="1"/>
            <a:r>
              <a:rPr lang="en-US" sz="2000" dirty="0"/>
              <a:t>Stabilize their basic needs: physical, emotional, social </a:t>
            </a:r>
          </a:p>
          <a:p>
            <a:endParaRPr lang="en-US" sz="2400" dirty="0"/>
          </a:p>
          <a:p>
            <a:r>
              <a:rPr lang="en-US" sz="2400" dirty="0"/>
              <a:t>What do our students need?</a:t>
            </a:r>
          </a:p>
          <a:p>
            <a:endParaRPr lang="en-US" sz="2400" dirty="0"/>
          </a:p>
          <a:p>
            <a:r>
              <a:rPr lang="en-US" sz="2400" dirty="0"/>
              <a:t>What can the school and/or programs do to help meet these needs?</a:t>
            </a:r>
          </a:p>
          <a:p>
            <a:endParaRPr lang="en-US" sz="2400" dirty="0"/>
          </a:p>
          <a:p>
            <a:r>
              <a:rPr lang="en-US" sz="2400" dirty="0"/>
              <a:t>How can we help students feel welcome, wanted, and safe in our schools?</a:t>
            </a:r>
          </a:p>
          <a:p>
            <a:endParaRPr lang="en-US" dirty="0"/>
          </a:p>
        </p:txBody>
      </p:sp>
    </p:spTree>
    <p:extLst>
      <p:ext uri="{BB962C8B-B14F-4D97-AF65-F5344CB8AC3E}">
        <p14:creationId xmlns:p14="http://schemas.microsoft.com/office/powerpoint/2010/main" val="1565158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8C237-4DDD-4245-B399-F4DE5BB8D5E5}"/>
              </a:ext>
            </a:extLst>
          </p:cNvPr>
          <p:cNvSpPr>
            <a:spLocks noGrp="1"/>
          </p:cNvSpPr>
          <p:nvPr>
            <p:ph type="title"/>
          </p:nvPr>
        </p:nvSpPr>
        <p:spPr/>
        <p:txBody>
          <a:bodyPr>
            <a:normAutofit/>
          </a:bodyPr>
          <a:lstStyle/>
          <a:p>
            <a:r>
              <a:rPr lang="en-US" dirty="0"/>
              <a:t>Example</a:t>
            </a:r>
          </a:p>
        </p:txBody>
      </p:sp>
      <p:sp>
        <p:nvSpPr>
          <p:cNvPr id="3" name="Text Placeholder 2">
            <a:extLst>
              <a:ext uri="{FF2B5EF4-FFF2-40B4-BE49-F238E27FC236}">
                <a16:creationId xmlns:a16="http://schemas.microsoft.com/office/drawing/2014/main" id="{1DE626B8-DE42-4060-9252-8B00E2615061}"/>
              </a:ext>
            </a:extLst>
          </p:cNvPr>
          <p:cNvSpPr>
            <a:spLocks noGrp="1"/>
          </p:cNvSpPr>
          <p:nvPr>
            <p:ph type="body" sz="quarter" idx="10"/>
          </p:nvPr>
        </p:nvSpPr>
        <p:spPr>
          <a:xfrm>
            <a:off x="609600" y="1447800"/>
            <a:ext cx="10871200" cy="1634490"/>
          </a:xfrm>
        </p:spPr>
        <p:txBody>
          <a:bodyPr/>
          <a:lstStyle/>
          <a:p>
            <a:pPr marL="0" indent="0">
              <a:buNone/>
            </a:pPr>
            <a:r>
              <a:rPr lang="en-US" sz="2000" dirty="0"/>
              <a:t>Lily lives with her mother and mother’s boyfriend in a camper. The park where they are staying is closing for the winter (in district A), so they must move. They are relocating their camper to a different campground for the winter, which is in a different LEA (district B). </a:t>
            </a:r>
          </a:p>
          <a:p>
            <a:pPr marL="0" indent="0">
              <a:buNone/>
            </a:pPr>
            <a:endParaRPr lang="en-US" sz="2000" dirty="0"/>
          </a:p>
          <a:p>
            <a:pPr marL="0" indent="0">
              <a:buNone/>
            </a:pPr>
            <a:r>
              <a:rPr lang="en-US" sz="2000" dirty="0"/>
              <a:t>Where can Lily go to school? </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p:txBody>
      </p:sp>
      <p:pic>
        <p:nvPicPr>
          <p:cNvPr id="4" name="Picture 3" descr="green check mark ">
            <a:extLst>
              <a:ext uri="{FF2B5EF4-FFF2-40B4-BE49-F238E27FC236}">
                <a16:creationId xmlns:a16="http://schemas.microsoft.com/office/drawing/2014/main" id="{6DC49E8A-777F-4631-833E-3B2C4AE898A7}"/>
              </a:ext>
            </a:extLst>
          </p:cNvPr>
          <p:cNvPicPr>
            <a:picLocks noChangeAspect="1"/>
          </p:cNvPicPr>
          <p:nvPr/>
        </p:nvPicPr>
        <p:blipFill rotWithShape="1">
          <a:blip r:embed="rId3"/>
          <a:srcRect l="25999" t="18889" r="26000" b="28889"/>
          <a:stretch/>
        </p:blipFill>
        <p:spPr>
          <a:xfrm>
            <a:off x="711200" y="3440430"/>
            <a:ext cx="304800" cy="358140"/>
          </a:xfrm>
          <a:prstGeom prst="rect">
            <a:avLst/>
          </a:prstGeom>
        </p:spPr>
      </p:pic>
      <p:pic>
        <p:nvPicPr>
          <p:cNvPr id="5" name="Picture 4" descr="green check mark">
            <a:extLst>
              <a:ext uri="{FF2B5EF4-FFF2-40B4-BE49-F238E27FC236}">
                <a16:creationId xmlns:a16="http://schemas.microsoft.com/office/drawing/2014/main" id="{024F0228-D765-4CAF-B75B-442B7FE490B9}"/>
              </a:ext>
            </a:extLst>
          </p:cNvPr>
          <p:cNvPicPr>
            <a:picLocks noChangeAspect="1"/>
          </p:cNvPicPr>
          <p:nvPr/>
        </p:nvPicPr>
        <p:blipFill rotWithShape="1">
          <a:blip r:embed="rId3"/>
          <a:srcRect l="25999" t="18889" r="26000" b="28889"/>
          <a:stretch/>
        </p:blipFill>
        <p:spPr>
          <a:xfrm>
            <a:off x="711200" y="4191000"/>
            <a:ext cx="304800" cy="371440"/>
          </a:xfrm>
          <a:prstGeom prst="rect">
            <a:avLst/>
          </a:prstGeom>
        </p:spPr>
      </p:pic>
      <p:pic>
        <p:nvPicPr>
          <p:cNvPr id="6" name="Picture 5" descr="green check mark">
            <a:extLst>
              <a:ext uri="{FF2B5EF4-FFF2-40B4-BE49-F238E27FC236}">
                <a16:creationId xmlns:a16="http://schemas.microsoft.com/office/drawing/2014/main" id="{AB3B9356-442C-4BAD-B760-EFFB4B88DD02}"/>
              </a:ext>
            </a:extLst>
          </p:cNvPr>
          <p:cNvPicPr>
            <a:picLocks noChangeAspect="1"/>
          </p:cNvPicPr>
          <p:nvPr/>
        </p:nvPicPr>
        <p:blipFill rotWithShape="1">
          <a:blip r:embed="rId3"/>
          <a:srcRect l="25999" t="18889" r="26000" b="28889"/>
          <a:stretch/>
        </p:blipFill>
        <p:spPr>
          <a:xfrm>
            <a:off x="711200" y="4918710"/>
            <a:ext cx="304800" cy="358140"/>
          </a:xfrm>
          <a:prstGeom prst="rect">
            <a:avLst/>
          </a:prstGeom>
        </p:spPr>
      </p:pic>
      <p:pic>
        <p:nvPicPr>
          <p:cNvPr id="7" name="Picture 6" descr="green check mark">
            <a:extLst>
              <a:ext uri="{FF2B5EF4-FFF2-40B4-BE49-F238E27FC236}">
                <a16:creationId xmlns:a16="http://schemas.microsoft.com/office/drawing/2014/main" id="{E30B4E3A-CC6E-4C96-8A43-60BE17BB9874}"/>
              </a:ext>
            </a:extLst>
          </p:cNvPr>
          <p:cNvPicPr>
            <a:picLocks noChangeAspect="1"/>
          </p:cNvPicPr>
          <p:nvPr/>
        </p:nvPicPr>
        <p:blipFill rotWithShape="1">
          <a:blip r:embed="rId3"/>
          <a:srcRect l="25999" t="18889" r="26000" b="28889"/>
          <a:stretch/>
        </p:blipFill>
        <p:spPr>
          <a:xfrm>
            <a:off x="711200" y="5481614"/>
            <a:ext cx="304800" cy="358140"/>
          </a:xfrm>
          <a:prstGeom prst="rect">
            <a:avLst/>
          </a:prstGeom>
        </p:spPr>
      </p:pic>
      <p:sp>
        <p:nvSpPr>
          <p:cNvPr id="8" name="TextBox 7">
            <a:extLst>
              <a:ext uri="{FF2B5EF4-FFF2-40B4-BE49-F238E27FC236}">
                <a16:creationId xmlns:a16="http://schemas.microsoft.com/office/drawing/2014/main" id="{47285047-6106-4383-A201-E90BA1364BBA}"/>
              </a:ext>
            </a:extLst>
          </p:cNvPr>
          <p:cNvSpPr txBox="1"/>
          <p:nvPr/>
        </p:nvSpPr>
        <p:spPr>
          <a:xfrm>
            <a:off x="1016000" y="3420910"/>
            <a:ext cx="9804400" cy="646331"/>
          </a:xfrm>
          <a:prstGeom prst="rect">
            <a:avLst/>
          </a:prstGeom>
          <a:noFill/>
        </p:spPr>
        <p:txBody>
          <a:bodyPr wrap="square" rtlCol="0">
            <a:spAutoFit/>
          </a:bodyPr>
          <a:lstStyle/>
          <a:p>
            <a:pPr marL="0" indent="0">
              <a:buNone/>
            </a:pPr>
            <a:r>
              <a:rPr lang="en-US" dirty="0"/>
              <a:t>Lily has the right to remain in the school of origin (in District A), if it is in her best interest, or enroll at the local attendance area school (District B)</a:t>
            </a:r>
          </a:p>
        </p:txBody>
      </p:sp>
      <p:sp>
        <p:nvSpPr>
          <p:cNvPr id="10" name="TextBox 9">
            <a:extLst>
              <a:ext uri="{FF2B5EF4-FFF2-40B4-BE49-F238E27FC236}">
                <a16:creationId xmlns:a16="http://schemas.microsoft.com/office/drawing/2014/main" id="{F0D15D1B-1AFE-4B26-A840-BB2FD52A76BF}"/>
              </a:ext>
            </a:extLst>
          </p:cNvPr>
          <p:cNvSpPr txBox="1"/>
          <p:nvPr/>
        </p:nvSpPr>
        <p:spPr>
          <a:xfrm>
            <a:off x="1012952" y="4225290"/>
            <a:ext cx="9959848" cy="923330"/>
          </a:xfrm>
          <a:prstGeom prst="rect">
            <a:avLst/>
          </a:prstGeom>
          <a:noFill/>
        </p:spPr>
        <p:txBody>
          <a:bodyPr wrap="square" rtlCol="0">
            <a:spAutoFit/>
          </a:bodyPr>
          <a:lstStyle/>
          <a:p>
            <a:r>
              <a:rPr lang="en-US" dirty="0"/>
              <a:t>If it is determined that the school of origin is in her best interest, that district must provide transportation to and from the school of origin</a:t>
            </a:r>
          </a:p>
          <a:p>
            <a:endParaRPr lang="en-US" dirty="0"/>
          </a:p>
        </p:txBody>
      </p:sp>
      <p:sp>
        <p:nvSpPr>
          <p:cNvPr id="11" name="TextBox 10">
            <a:extLst>
              <a:ext uri="{FF2B5EF4-FFF2-40B4-BE49-F238E27FC236}">
                <a16:creationId xmlns:a16="http://schemas.microsoft.com/office/drawing/2014/main" id="{78F02F58-1D34-4006-AF4A-654C9BC7DD8F}"/>
              </a:ext>
            </a:extLst>
          </p:cNvPr>
          <p:cNvSpPr txBox="1"/>
          <p:nvPr/>
        </p:nvSpPr>
        <p:spPr>
          <a:xfrm>
            <a:off x="1012952" y="4953684"/>
            <a:ext cx="9807448" cy="369332"/>
          </a:xfrm>
          <a:prstGeom prst="rect">
            <a:avLst/>
          </a:prstGeom>
          <a:noFill/>
        </p:spPr>
        <p:txBody>
          <a:bodyPr wrap="square" rtlCol="0">
            <a:spAutoFit/>
          </a:bodyPr>
          <a:lstStyle/>
          <a:p>
            <a:pPr marL="0" indent="0">
              <a:buNone/>
            </a:pPr>
            <a:r>
              <a:rPr lang="en-US" dirty="0"/>
              <a:t>Lily will be crossing LEA lines, so the two districts must agree on how to apportion the cost</a:t>
            </a:r>
          </a:p>
        </p:txBody>
      </p:sp>
      <p:sp>
        <p:nvSpPr>
          <p:cNvPr id="13" name="TextBox 12">
            <a:extLst>
              <a:ext uri="{FF2B5EF4-FFF2-40B4-BE49-F238E27FC236}">
                <a16:creationId xmlns:a16="http://schemas.microsoft.com/office/drawing/2014/main" id="{0D36D60E-507D-43C1-88CF-F3D017119F62}"/>
              </a:ext>
            </a:extLst>
          </p:cNvPr>
          <p:cNvSpPr txBox="1"/>
          <p:nvPr/>
        </p:nvSpPr>
        <p:spPr>
          <a:xfrm>
            <a:off x="1012952" y="5273802"/>
            <a:ext cx="7445248" cy="923330"/>
          </a:xfrm>
          <a:prstGeom prst="rect">
            <a:avLst/>
          </a:prstGeom>
          <a:noFill/>
        </p:spPr>
        <p:txBody>
          <a:bodyPr wrap="square" rtlCol="0">
            <a:spAutoFit/>
          </a:bodyPr>
          <a:lstStyle/>
          <a:p>
            <a:pPr marL="0" indent="0">
              <a:buNone/>
            </a:pPr>
            <a:endParaRPr lang="en-US" dirty="0"/>
          </a:p>
          <a:p>
            <a:pPr marL="0" indent="0">
              <a:buNone/>
            </a:pPr>
            <a:r>
              <a:rPr lang="en-US" dirty="0"/>
              <a:t>If they cannot agree, the LEAs must split the costs evenly</a:t>
            </a:r>
          </a:p>
          <a:p>
            <a:endParaRPr lang="en-US" dirty="0"/>
          </a:p>
        </p:txBody>
      </p:sp>
    </p:spTree>
    <p:extLst>
      <p:ext uri="{BB962C8B-B14F-4D97-AF65-F5344CB8AC3E}">
        <p14:creationId xmlns:p14="http://schemas.microsoft.com/office/powerpoint/2010/main" val="495976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3"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4E4FF-009B-4712-96B2-DA3F18E82F92}"/>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1E37C9D0-895E-4072-94B5-2133A811A8E5}"/>
              </a:ext>
            </a:extLst>
          </p:cNvPr>
          <p:cNvSpPr>
            <a:spLocks noGrp="1"/>
          </p:cNvSpPr>
          <p:nvPr>
            <p:ph type="body" sz="quarter" idx="10"/>
          </p:nvPr>
        </p:nvSpPr>
        <p:spPr>
          <a:xfrm>
            <a:off x="711200" y="1600200"/>
            <a:ext cx="10871200" cy="2133600"/>
          </a:xfrm>
        </p:spPr>
        <p:txBody>
          <a:bodyPr/>
          <a:lstStyle/>
          <a:p>
            <a:pPr marL="0" indent="0">
              <a:buNone/>
            </a:pPr>
            <a:r>
              <a:rPr lang="en-US" sz="2000" dirty="0"/>
              <a:t>Thomas just completed his 8</a:t>
            </a:r>
            <a:r>
              <a:rPr lang="en-US" sz="2000" baseline="30000" dirty="0"/>
              <a:t>th</a:t>
            </a:r>
            <a:r>
              <a:rPr lang="en-US" sz="2000" dirty="0"/>
              <a:t> grade year, which is the final grade in his school. About a month ago, his family lost their home in a fire and they have been living with his aunt, who lives in a different LEA. He was determined eligible for McKinney-Vento and has remained in his school of origin. Thomas and his parents would like him to move into the high school with his peers. </a:t>
            </a:r>
          </a:p>
          <a:p>
            <a:pPr marL="0" indent="0">
              <a:buNone/>
            </a:pPr>
            <a:endParaRPr lang="en-US" sz="2000" dirty="0"/>
          </a:p>
          <a:p>
            <a:pPr marL="0" indent="0">
              <a:buNone/>
            </a:pPr>
            <a:r>
              <a:rPr lang="en-US" sz="2000" dirty="0"/>
              <a:t>Where is Thomas eligible to attend? </a:t>
            </a:r>
          </a:p>
          <a:p>
            <a:pPr marL="0" indent="0">
              <a:buNone/>
            </a:pPr>
            <a:endParaRPr lang="en-US" sz="2000" dirty="0"/>
          </a:p>
        </p:txBody>
      </p:sp>
      <p:pic>
        <p:nvPicPr>
          <p:cNvPr id="6" name="Picture 5" descr="green check mark">
            <a:extLst>
              <a:ext uri="{FF2B5EF4-FFF2-40B4-BE49-F238E27FC236}">
                <a16:creationId xmlns:a16="http://schemas.microsoft.com/office/drawing/2014/main" id="{CCFE6F17-0933-4F73-A108-8EDAB21E056F}"/>
              </a:ext>
            </a:extLst>
          </p:cNvPr>
          <p:cNvPicPr>
            <a:picLocks noChangeAspect="1"/>
          </p:cNvPicPr>
          <p:nvPr/>
        </p:nvPicPr>
        <p:blipFill rotWithShape="1">
          <a:blip r:embed="rId3"/>
          <a:srcRect l="25999" t="18889" r="26000" b="28889"/>
          <a:stretch/>
        </p:blipFill>
        <p:spPr>
          <a:xfrm>
            <a:off x="829056" y="4064508"/>
            <a:ext cx="304800" cy="358140"/>
          </a:xfrm>
          <a:prstGeom prst="rect">
            <a:avLst/>
          </a:prstGeom>
        </p:spPr>
      </p:pic>
      <p:sp>
        <p:nvSpPr>
          <p:cNvPr id="4" name="TextBox 3">
            <a:extLst>
              <a:ext uri="{FF2B5EF4-FFF2-40B4-BE49-F238E27FC236}">
                <a16:creationId xmlns:a16="http://schemas.microsoft.com/office/drawing/2014/main" id="{E29C628F-A00C-4078-91A3-9D5250214CAE}"/>
              </a:ext>
            </a:extLst>
          </p:cNvPr>
          <p:cNvSpPr txBox="1"/>
          <p:nvPr/>
        </p:nvSpPr>
        <p:spPr>
          <a:xfrm>
            <a:off x="1219200" y="4064508"/>
            <a:ext cx="9525000" cy="646331"/>
          </a:xfrm>
          <a:prstGeom prst="rect">
            <a:avLst/>
          </a:prstGeom>
          <a:noFill/>
        </p:spPr>
        <p:txBody>
          <a:bodyPr wrap="square" rtlCol="0">
            <a:spAutoFit/>
          </a:bodyPr>
          <a:lstStyle/>
          <a:p>
            <a:r>
              <a:rPr lang="en-US" dirty="0"/>
              <a:t>The school of origin definition includes receiving schools, so his new school of origin would be the high school that receives students from his current school of origin</a:t>
            </a:r>
          </a:p>
        </p:txBody>
      </p:sp>
      <p:pic>
        <p:nvPicPr>
          <p:cNvPr id="7" name="Picture 6" descr="green check mark">
            <a:extLst>
              <a:ext uri="{FF2B5EF4-FFF2-40B4-BE49-F238E27FC236}">
                <a16:creationId xmlns:a16="http://schemas.microsoft.com/office/drawing/2014/main" id="{1659B7B1-AE84-44B5-9CA5-19675B5E19E4}"/>
              </a:ext>
            </a:extLst>
          </p:cNvPr>
          <p:cNvPicPr>
            <a:picLocks noChangeAspect="1"/>
          </p:cNvPicPr>
          <p:nvPr/>
        </p:nvPicPr>
        <p:blipFill rotWithShape="1">
          <a:blip r:embed="rId3"/>
          <a:srcRect l="25999" t="18889" r="26000" b="28889"/>
          <a:stretch/>
        </p:blipFill>
        <p:spPr>
          <a:xfrm>
            <a:off x="829056" y="4899660"/>
            <a:ext cx="304800" cy="358140"/>
          </a:xfrm>
          <a:prstGeom prst="rect">
            <a:avLst/>
          </a:prstGeom>
        </p:spPr>
      </p:pic>
      <p:sp>
        <p:nvSpPr>
          <p:cNvPr id="5" name="TextBox 4">
            <a:extLst>
              <a:ext uri="{FF2B5EF4-FFF2-40B4-BE49-F238E27FC236}">
                <a16:creationId xmlns:a16="http://schemas.microsoft.com/office/drawing/2014/main" id="{AFE0E0A3-1FAA-4E8D-AD92-08E81F068DFD}"/>
              </a:ext>
            </a:extLst>
          </p:cNvPr>
          <p:cNvSpPr txBox="1"/>
          <p:nvPr/>
        </p:nvSpPr>
        <p:spPr>
          <a:xfrm>
            <a:off x="1203960" y="4899660"/>
            <a:ext cx="7924800" cy="369332"/>
          </a:xfrm>
          <a:prstGeom prst="rect">
            <a:avLst/>
          </a:prstGeom>
          <a:noFill/>
        </p:spPr>
        <p:txBody>
          <a:bodyPr wrap="square" rtlCol="0">
            <a:spAutoFit/>
          </a:bodyPr>
          <a:lstStyle/>
          <a:p>
            <a:r>
              <a:rPr lang="en-US" dirty="0"/>
              <a:t>He could also enroll at the local attendance area school</a:t>
            </a:r>
          </a:p>
        </p:txBody>
      </p:sp>
    </p:spTree>
    <p:extLst>
      <p:ext uri="{BB962C8B-B14F-4D97-AF65-F5344CB8AC3E}">
        <p14:creationId xmlns:p14="http://schemas.microsoft.com/office/powerpoint/2010/main" val="3730216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BA8D2-0E19-41F4-A326-58B9E26F12EC}"/>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71781A05-A08A-45E1-BD8B-2F4A53142752}"/>
              </a:ext>
            </a:extLst>
          </p:cNvPr>
          <p:cNvSpPr>
            <a:spLocks noGrp="1"/>
          </p:cNvSpPr>
          <p:nvPr>
            <p:ph type="body" sz="quarter" idx="10"/>
          </p:nvPr>
        </p:nvSpPr>
        <p:spPr>
          <a:xfrm>
            <a:off x="660400" y="1447800"/>
            <a:ext cx="10871200" cy="3214694"/>
          </a:xfrm>
        </p:spPr>
        <p:txBody>
          <a:bodyPr/>
          <a:lstStyle/>
          <a:p>
            <a:pPr marL="0" indent="0">
              <a:buNone/>
            </a:pPr>
            <a:r>
              <a:rPr lang="en-US" sz="1800" dirty="0"/>
              <a:t>Jessica’s husband was recently diagnosed with a debilitating illness and is no longer able to work. As a result, they could no longer afford their rent and were evicted from their home. Their daughter is in third grade. After they were evicted, they moved into a motel in a different LEA until they can find permanent housing. Their daughter was identified as eligible for McKinney-Vento and she has remained in her school of origin with the LEA providing transportation. </a:t>
            </a:r>
          </a:p>
          <a:p>
            <a:pPr marL="0" indent="0">
              <a:buNone/>
            </a:pPr>
            <a:endParaRPr lang="en-US" sz="1800" dirty="0"/>
          </a:p>
          <a:p>
            <a:pPr marL="0" indent="0">
              <a:buNone/>
            </a:pPr>
            <a:r>
              <a:rPr lang="en-US" sz="1800" dirty="0"/>
              <a:t>A week later, Jessica let the school know that they have found an apartment in the LEA where they are currently staying and are now permanently housed.</a:t>
            </a:r>
          </a:p>
          <a:p>
            <a:pPr marL="0" indent="0">
              <a:buNone/>
            </a:pPr>
            <a:endParaRPr lang="en-US" sz="1800" dirty="0"/>
          </a:p>
          <a:p>
            <a:pPr marL="0" indent="0">
              <a:buNone/>
            </a:pPr>
            <a:r>
              <a:rPr lang="en-US" sz="1800" dirty="0"/>
              <a:t>Can Jessica’s daughter continue to attend her school of origin? </a:t>
            </a:r>
          </a:p>
        </p:txBody>
      </p:sp>
      <p:pic>
        <p:nvPicPr>
          <p:cNvPr id="8" name="Picture 7" descr="green check mark">
            <a:extLst>
              <a:ext uri="{FF2B5EF4-FFF2-40B4-BE49-F238E27FC236}">
                <a16:creationId xmlns:a16="http://schemas.microsoft.com/office/drawing/2014/main" id="{D9C7BA7D-FBD6-4FC9-BDF9-5A1BA8F6B8A8}"/>
              </a:ext>
            </a:extLst>
          </p:cNvPr>
          <p:cNvPicPr>
            <a:picLocks noChangeAspect="1"/>
          </p:cNvPicPr>
          <p:nvPr/>
        </p:nvPicPr>
        <p:blipFill rotWithShape="1">
          <a:blip r:embed="rId3"/>
          <a:srcRect l="25999" t="18889" r="26000" b="28889"/>
          <a:stretch/>
        </p:blipFill>
        <p:spPr>
          <a:xfrm>
            <a:off x="847344" y="4889129"/>
            <a:ext cx="304800" cy="358140"/>
          </a:xfrm>
          <a:prstGeom prst="rect">
            <a:avLst/>
          </a:prstGeom>
        </p:spPr>
      </p:pic>
      <p:sp>
        <p:nvSpPr>
          <p:cNvPr id="5" name="TextBox 4">
            <a:extLst>
              <a:ext uri="{FF2B5EF4-FFF2-40B4-BE49-F238E27FC236}">
                <a16:creationId xmlns:a16="http://schemas.microsoft.com/office/drawing/2014/main" id="{C7ADFF48-85B6-485C-B30B-543949BC6BEE}"/>
              </a:ext>
            </a:extLst>
          </p:cNvPr>
          <p:cNvSpPr txBox="1"/>
          <p:nvPr/>
        </p:nvSpPr>
        <p:spPr>
          <a:xfrm>
            <a:off x="1143000" y="4825425"/>
            <a:ext cx="8153400" cy="646331"/>
          </a:xfrm>
          <a:prstGeom prst="rect">
            <a:avLst/>
          </a:prstGeom>
          <a:noFill/>
        </p:spPr>
        <p:txBody>
          <a:bodyPr wrap="square" rtlCol="0">
            <a:spAutoFit/>
          </a:bodyPr>
          <a:lstStyle/>
          <a:p>
            <a:r>
              <a:rPr lang="en-US" dirty="0"/>
              <a:t>Even though the family now has permanent housing, Jessica’s daughter can remain there through the end of the school year – duration of rights</a:t>
            </a:r>
          </a:p>
        </p:txBody>
      </p:sp>
      <p:pic>
        <p:nvPicPr>
          <p:cNvPr id="9" name="Picture 8" descr="green check mark">
            <a:extLst>
              <a:ext uri="{FF2B5EF4-FFF2-40B4-BE49-F238E27FC236}">
                <a16:creationId xmlns:a16="http://schemas.microsoft.com/office/drawing/2014/main" id="{77650592-385C-49CF-8995-85FE60CA490F}"/>
              </a:ext>
            </a:extLst>
          </p:cNvPr>
          <p:cNvPicPr>
            <a:picLocks noChangeAspect="1"/>
          </p:cNvPicPr>
          <p:nvPr/>
        </p:nvPicPr>
        <p:blipFill rotWithShape="1">
          <a:blip r:embed="rId3"/>
          <a:srcRect l="25999" t="18889" r="26000" b="28889"/>
          <a:stretch/>
        </p:blipFill>
        <p:spPr>
          <a:xfrm>
            <a:off x="847344" y="5757672"/>
            <a:ext cx="304800" cy="358140"/>
          </a:xfrm>
          <a:prstGeom prst="rect">
            <a:avLst/>
          </a:prstGeom>
        </p:spPr>
      </p:pic>
      <p:sp>
        <p:nvSpPr>
          <p:cNvPr id="6" name="TextBox 5">
            <a:extLst>
              <a:ext uri="{FF2B5EF4-FFF2-40B4-BE49-F238E27FC236}">
                <a16:creationId xmlns:a16="http://schemas.microsoft.com/office/drawing/2014/main" id="{28E8FE93-603D-4106-BAEB-7BF8B6FCF8EA}"/>
              </a:ext>
            </a:extLst>
          </p:cNvPr>
          <p:cNvSpPr txBox="1"/>
          <p:nvPr/>
        </p:nvSpPr>
        <p:spPr>
          <a:xfrm>
            <a:off x="1143000" y="5791200"/>
            <a:ext cx="8839200" cy="369332"/>
          </a:xfrm>
          <a:prstGeom prst="rect">
            <a:avLst/>
          </a:prstGeom>
          <a:noFill/>
        </p:spPr>
        <p:txBody>
          <a:bodyPr wrap="square" rtlCol="0">
            <a:spAutoFit/>
          </a:bodyPr>
          <a:lstStyle/>
          <a:p>
            <a:r>
              <a:rPr lang="en-US" dirty="0"/>
              <a:t>The LEA must continue to provide transportation to and from the school of origin</a:t>
            </a:r>
          </a:p>
        </p:txBody>
      </p:sp>
    </p:spTree>
    <p:extLst>
      <p:ext uri="{BB962C8B-B14F-4D97-AF65-F5344CB8AC3E}">
        <p14:creationId xmlns:p14="http://schemas.microsoft.com/office/powerpoint/2010/main" val="344698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25CCF-1128-47CE-B9F1-F1CF3B263BE5}"/>
              </a:ext>
            </a:extLst>
          </p:cNvPr>
          <p:cNvSpPr>
            <a:spLocks noGrp="1"/>
          </p:cNvSpPr>
          <p:nvPr>
            <p:ph type="ctrTitle"/>
          </p:nvPr>
        </p:nvSpPr>
        <p:spPr/>
        <p:txBody>
          <a:bodyPr/>
          <a:lstStyle/>
          <a:p>
            <a:r>
              <a:rPr lang="en-US" dirty="0"/>
              <a:t>Education &amp; Homelessness</a:t>
            </a:r>
          </a:p>
        </p:txBody>
      </p:sp>
    </p:spTree>
    <p:extLst>
      <p:ext uri="{BB962C8B-B14F-4D97-AF65-F5344CB8AC3E}">
        <p14:creationId xmlns:p14="http://schemas.microsoft.com/office/powerpoint/2010/main" val="40356916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F77CA-23D2-4BEB-8057-EB83C90D9E1C}"/>
              </a:ext>
            </a:extLst>
          </p:cNvPr>
          <p:cNvSpPr>
            <a:spLocks noGrp="1"/>
          </p:cNvSpPr>
          <p:nvPr>
            <p:ph type="title"/>
          </p:nvPr>
        </p:nvSpPr>
        <p:spPr/>
        <p:txBody>
          <a:bodyPr/>
          <a:lstStyle/>
          <a:p>
            <a:r>
              <a:rPr lang="en-US" dirty="0"/>
              <a:t>Questions</a:t>
            </a:r>
          </a:p>
        </p:txBody>
      </p:sp>
      <p:pic>
        <p:nvPicPr>
          <p:cNvPr id="6" name="Picture 5" descr="blue, red and green comment bubbles with question marks ">
            <a:extLst>
              <a:ext uri="{FF2B5EF4-FFF2-40B4-BE49-F238E27FC236}">
                <a16:creationId xmlns:a16="http://schemas.microsoft.com/office/drawing/2014/main" id="{895C78EF-9799-4FD2-8DD4-249AEC1D9157}"/>
              </a:ext>
            </a:extLst>
          </p:cNvPr>
          <p:cNvPicPr>
            <a:picLocks noChangeAspect="1"/>
          </p:cNvPicPr>
          <p:nvPr/>
        </p:nvPicPr>
        <p:blipFill>
          <a:blip r:embed="rId2"/>
          <a:stretch>
            <a:fillRect/>
          </a:stretch>
        </p:blipFill>
        <p:spPr>
          <a:xfrm>
            <a:off x="2950191" y="1347035"/>
            <a:ext cx="6291617" cy="4163929"/>
          </a:xfrm>
          <a:prstGeom prst="rect">
            <a:avLst/>
          </a:prstGeom>
        </p:spPr>
      </p:pic>
    </p:spTree>
    <p:extLst>
      <p:ext uri="{BB962C8B-B14F-4D97-AF65-F5344CB8AC3E}">
        <p14:creationId xmlns:p14="http://schemas.microsoft.com/office/powerpoint/2010/main" val="38714335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AEB13-0FF9-44D1-872D-BFA96D87F5E3}"/>
              </a:ext>
            </a:extLst>
          </p:cNvPr>
          <p:cNvSpPr>
            <a:spLocks noGrp="1"/>
          </p:cNvSpPr>
          <p:nvPr>
            <p:ph type="title"/>
          </p:nvPr>
        </p:nvSpPr>
        <p:spPr/>
        <p:txBody>
          <a:bodyPr/>
          <a:lstStyle/>
          <a:p>
            <a:r>
              <a:rPr lang="en-US" dirty="0"/>
              <a:t>Who to contact?</a:t>
            </a:r>
          </a:p>
        </p:txBody>
      </p:sp>
      <p:sp>
        <p:nvSpPr>
          <p:cNvPr id="3" name="Text Placeholder 2">
            <a:extLst>
              <a:ext uri="{FF2B5EF4-FFF2-40B4-BE49-F238E27FC236}">
                <a16:creationId xmlns:a16="http://schemas.microsoft.com/office/drawing/2014/main" id="{7A301825-8BD8-4697-A198-7F8B4333BA59}"/>
              </a:ext>
            </a:extLst>
          </p:cNvPr>
          <p:cNvSpPr>
            <a:spLocks noGrp="1"/>
          </p:cNvSpPr>
          <p:nvPr>
            <p:ph type="body" sz="quarter" idx="10"/>
          </p:nvPr>
        </p:nvSpPr>
        <p:spPr/>
        <p:txBody>
          <a:bodyPr/>
          <a:lstStyle/>
          <a:p>
            <a:r>
              <a:rPr lang="en-US" dirty="0"/>
              <a:t>Katy Preston, State Coordinator for Homeless Education, </a:t>
            </a:r>
            <a:r>
              <a:rPr lang="en-US" dirty="0">
                <a:hlinkClick r:id="rId2"/>
              </a:rPr>
              <a:t>katy.preston@vermont.gov</a:t>
            </a:r>
            <a:endParaRPr lang="en-US" dirty="0"/>
          </a:p>
          <a:p>
            <a:pPr marL="0" indent="0">
              <a:buNone/>
            </a:pPr>
            <a:endParaRPr lang="en-US" dirty="0"/>
          </a:p>
          <a:p>
            <a:r>
              <a:rPr lang="en-US" dirty="0"/>
              <a:t>Other resources:</a:t>
            </a:r>
          </a:p>
          <a:p>
            <a:pPr lvl="1"/>
            <a:r>
              <a:rPr lang="en-US" dirty="0"/>
              <a:t>National Center for Homeless Education (NCHE)</a:t>
            </a:r>
          </a:p>
          <a:p>
            <a:pPr lvl="1"/>
            <a:r>
              <a:rPr lang="en-US" dirty="0" err="1"/>
              <a:t>SchoolHouse</a:t>
            </a:r>
            <a:r>
              <a:rPr lang="en-US" dirty="0"/>
              <a:t> Connection</a:t>
            </a:r>
          </a:p>
        </p:txBody>
      </p:sp>
    </p:spTree>
    <p:extLst>
      <p:ext uri="{BB962C8B-B14F-4D97-AF65-F5344CB8AC3E}">
        <p14:creationId xmlns:p14="http://schemas.microsoft.com/office/powerpoint/2010/main" val="2257992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527C6-6E82-41CC-97EA-583A8FADAF23}"/>
              </a:ext>
            </a:extLst>
          </p:cNvPr>
          <p:cNvSpPr>
            <a:spLocks noGrp="1"/>
          </p:cNvSpPr>
          <p:nvPr>
            <p:ph type="title"/>
          </p:nvPr>
        </p:nvSpPr>
        <p:spPr/>
        <p:txBody>
          <a:bodyPr/>
          <a:lstStyle/>
          <a:p>
            <a:r>
              <a:rPr lang="en-US" dirty="0"/>
              <a:t>ESSA &amp; The McKinney-Vento Act</a:t>
            </a:r>
          </a:p>
        </p:txBody>
      </p:sp>
      <p:sp>
        <p:nvSpPr>
          <p:cNvPr id="3" name="Text Placeholder 2">
            <a:extLst>
              <a:ext uri="{FF2B5EF4-FFF2-40B4-BE49-F238E27FC236}">
                <a16:creationId xmlns:a16="http://schemas.microsoft.com/office/drawing/2014/main" id="{93DA91CB-232A-4E60-84CB-08944AE2A592}"/>
              </a:ext>
            </a:extLst>
          </p:cNvPr>
          <p:cNvSpPr>
            <a:spLocks noGrp="1"/>
          </p:cNvSpPr>
          <p:nvPr>
            <p:ph type="body" sz="quarter" idx="10"/>
          </p:nvPr>
        </p:nvSpPr>
        <p:spPr>
          <a:xfrm>
            <a:off x="711200" y="1676400"/>
            <a:ext cx="10871200" cy="4343400"/>
          </a:xfrm>
        </p:spPr>
        <p:txBody>
          <a:bodyPr/>
          <a:lstStyle/>
          <a:p>
            <a:r>
              <a:rPr lang="en-US" dirty="0"/>
              <a:t>McKinney-Vento Homeless Assistance Act: primary Federal legislative response to homelessness</a:t>
            </a:r>
          </a:p>
          <a:p>
            <a:pPr lvl="1"/>
            <a:r>
              <a:rPr lang="en-US" dirty="0"/>
              <a:t>Subtitle VII-B: education of children and youth experiencing homelessness</a:t>
            </a:r>
          </a:p>
          <a:p>
            <a:pPr lvl="1"/>
            <a:endParaRPr lang="en-US" dirty="0"/>
          </a:p>
          <a:p>
            <a:r>
              <a:rPr lang="en-US" dirty="0"/>
              <a:t>ESSA: reauthorized the Elementary and Secondary Education Act (ESEA) and the education subtitle of the McKinney-Vento Act (Title IX)</a:t>
            </a:r>
          </a:p>
          <a:p>
            <a:endParaRPr lang="en-US" dirty="0"/>
          </a:p>
        </p:txBody>
      </p:sp>
    </p:spTree>
    <p:extLst>
      <p:ext uri="{BB962C8B-B14F-4D97-AF65-F5344CB8AC3E}">
        <p14:creationId xmlns:p14="http://schemas.microsoft.com/office/powerpoint/2010/main" val="3710855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93A35-5CB4-4669-B572-454F83E39F8C}"/>
              </a:ext>
            </a:extLst>
          </p:cNvPr>
          <p:cNvSpPr>
            <a:spLocks noGrp="1"/>
          </p:cNvSpPr>
          <p:nvPr>
            <p:ph type="title"/>
          </p:nvPr>
        </p:nvSpPr>
        <p:spPr/>
        <p:txBody>
          <a:bodyPr/>
          <a:lstStyle/>
          <a:p>
            <a:r>
              <a:rPr lang="en-US" dirty="0"/>
              <a:t>ESSA &amp; The McKinney-Vento Act</a:t>
            </a:r>
          </a:p>
        </p:txBody>
      </p:sp>
      <p:sp>
        <p:nvSpPr>
          <p:cNvPr id="3" name="Text Placeholder 2">
            <a:extLst>
              <a:ext uri="{FF2B5EF4-FFF2-40B4-BE49-F238E27FC236}">
                <a16:creationId xmlns:a16="http://schemas.microsoft.com/office/drawing/2014/main" id="{D907DAE4-E393-44EF-9E41-74DE1865EF98}"/>
              </a:ext>
            </a:extLst>
          </p:cNvPr>
          <p:cNvSpPr>
            <a:spLocks noGrp="1"/>
          </p:cNvSpPr>
          <p:nvPr>
            <p:ph type="body" sz="quarter" idx="10"/>
          </p:nvPr>
        </p:nvSpPr>
        <p:spPr/>
        <p:txBody>
          <a:bodyPr/>
          <a:lstStyle/>
          <a:p>
            <a:pPr marL="0" indent="0">
              <a:buNone/>
            </a:pPr>
            <a:r>
              <a:rPr lang="en-US" dirty="0"/>
              <a:t>The McKinney-Vento Act</a:t>
            </a:r>
          </a:p>
          <a:p>
            <a:pPr lvl="1">
              <a:lnSpc>
                <a:spcPct val="150000"/>
              </a:lnSpc>
            </a:pPr>
            <a:r>
              <a:rPr lang="en-US" dirty="0"/>
              <a:t>Establishes the definition of homeless used by schools</a:t>
            </a:r>
          </a:p>
          <a:p>
            <a:pPr lvl="1">
              <a:lnSpc>
                <a:spcPct val="150000"/>
              </a:lnSpc>
            </a:pPr>
            <a:r>
              <a:rPr lang="en-US" dirty="0"/>
              <a:t>Establishes rights given to eligible students</a:t>
            </a:r>
          </a:p>
          <a:p>
            <a:pPr lvl="1">
              <a:lnSpc>
                <a:spcPct val="150000"/>
              </a:lnSpc>
            </a:pPr>
            <a:r>
              <a:rPr lang="en-US" dirty="0"/>
              <a:t>Ensures that children and youth experiencing homelessness have equal and immediate access to public education</a:t>
            </a:r>
          </a:p>
          <a:p>
            <a:pPr lvl="1">
              <a:lnSpc>
                <a:spcPct val="150000"/>
              </a:lnSpc>
            </a:pPr>
            <a:r>
              <a:rPr lang="en-US" dirty="0"/>
              <a:t>Provides educational support to promote school success</a:t>
            </a:r>
          </a:p>
          <a:p>
            <a:pPr lvl="1"/>
            <a:endParaRPr lang="en-US" dirty="0"/>
          </a:p>
        </p:txBody>
      </p:sp>
    </p:spTree>
    <p:extLst>
      <p:ext uri="{BB962C8B-B14F-4D97-AF65-F5344CB8AC3E}">
        <p14:creationId xmlns:p14="http://schemas.microsoft.com/office/powerpoint/2010/main" val="1336633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CD849-AD2F-41F7-8F14-73DA8AE5522E}"/>
              </a:ext>
            </a:extLst>
          </p:cNvPr>
          <p:cNvSpPr>
            <a:spLocks noGrp="1"/>
          </p:cNvSpPr>
          <p:nvPr>
            <p:ph type="title"/>
          </p:nvPr>
        </p:nvSpPr>
        <p:spPr/>
        <p:txBody>
          <a:bodyPr/>
          <a:lstStyle/>
          <a:p>
            <a:r>
              <a:rPr lang="en-US" dirty="0"/>
              <a:t>Common Causes of Homelessness</a:t>
            </a:r>
          </a:p>
        </p:txBody>
      </p:sp>
      <p:sp>
        <p:nvSpPr>
          <p:cNvPr id="3" name="Text Placeholder 2">
            <a:extLst>
              <a:ext uri="{FF2B5EF4-FFF2-40B4-BE49-F238E27FC236}">
                <a16:creationId xmlns:a16="http://schemas.microsoft.com/office/drawing/2014/main" id="{FF1384D1-A761-4574-AA6C-24ECC9AE7FAD}"/>
              </a:ext>
            </a:extLst>
          </p:cNvPr>
          <p:cNvSpPr>
            <a:spLocks noGrp="1"/>
          </p:cNvSpPr>
          <p:nvPr>
            <p:ph type="body" sz="quarter" idx="10"/>
          </p:nvPr>
        </p:nvSpPr>
        <p:spPr>
          <a:xfrm>
            <a:off x="609600" y="1447800"/>
            <a:ext cx="10871200" cy="4343400"/>
          </a:xfrm>
        </p:spPr>
        <p:txBody>
          <a:bodyPr/>
          <a:lstStyle/>
          <a:p>
            <a:pPr>
              <a:lnSpc>
                <a:spcPct val="150000"/>
              </a:lnSpc>
            </a:pPr>
            <a:r>
              <a:rPr lang="en-US" sz="2400" dirty="0"/>
              <a:t>Natural disaster</a:t>
            </a:r>
          </a:p>
          <a:p>
            <a:pPr>
              <a:lnSpc>
                <a:spcPct val="150000"/>
              </a:lnSpc>
            </a:pPr>
            <a:r>
              <a:rPr lang="en-US" sz="2400" dirty="0"/>
              <a:t>Lack of affordable housing</a:t>
            </a:r>
          </a:p>
          <a:p>
            <a:pPr>
              <a:lnSpc>
                <a:spcPct val="150000"/>
              </a:lnSpc>
            </a:pPr>
            <a:r>
              <a:rPr lang="en-US" sz="2400" dirty="0"/>
              <a:t>Rising prices (housing, food, gas, etc.)</a:t>
            </a:r>
          </a:p>
          <a:p>
            <a:pPr>
              <a:lnSpc>
                <a:spcPct val="150000"/>
              </a:lnSpc>
            </a:pPr>
            <a:r>
              <a:rPr lang="en-US" sz="2400" dirty="0"/>
              <a:t>Job loss/lack of job opportunities </a:t>
            </a:r>
          </a:p>
          <a:p>
            <a:pPr>
              <a:lnSpc>
                <a:spcPct val="150000"/>
              </a:lnSpc>
            </a:pPr>
            <a:r>
              <a:rPr lang="en-US" sz="2400" dirty="0"/>
              <a:t>Serious illness/healthcare expenses</a:t>
            </a:r>
          </a:p>
          <a:p>
            <a:pPr>
              <a:lnSpc>
                <a:spcPct val="150000"/>
              </a:lnSpc>
            </a:pPr>
            <a:r>
              <a:rPr lang="en-US" sz="2400" dirty="0"/>
              <a:t>Mental illness</a:t>
            </a:r>
          </a:p>
          <a:p>
            <a:pPr>
              <a:lnSpc>
                <a:spcPct val="150000"/>
              </a:lnSpc>
            </a:pPr>
            <a:r>
              <a:rPr lang="en-US" sz="2400" dirty="0"/>
              <a:t>Domestic violence</a:t>
            </a:r>
          </a:p>
          <a:p>
            <a:pPr>
              <a:lnSpc>
                <a:spcPct val="150000"/>
              </a:lnSpc>
            </a:pPr>
            <a:r>
              <a:rPr lang="en-US" sz="2400" dirty="0"/>
              <a:t>Family dysfunction</a:t>
            </a:r>
          </a:p>
          <a:p>
            <a:endParaRPr lang="en-US" dirty="0"/>
          </a:p>
        </p:txBody>
      </p:sp>
    </p:spTree>
    <p:extLst>
      <p:ext uri="{BB962C8B-B14F-4D97-AF65-F5344CB8AC3E}">
        <p14:creationId xmlns:p14="http://schemas.microsoft.com/office/powerpoint/2010/main" val="3360448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How does homelessness affect education?</a:t>
            </a:r>
          </a:p>
        </p:txBody>
      </p:sp>
      <p:sp>
        <p:nvSpPr>
          <p:cNvPr id="13315" name="Text Placeholder 2"/>
          <p:cNvSpPr>
            <a:spLocks noGrp="1"/>
          </p:cNvSpPr>
          <p:nvPr>
            <p:ph type="body" sz="quarter" idx="10"/>
          </p:nvPr>
        </p:nvSpPr>
        <p:spPr>
          <a:xfrm>
            <a:off x="609600" y="1600200"/>
            <a:ext cx="10871200" cy="4343400"/>
          </a:xfrm>
        </p:spPr>
        <p:txBody>
          <a:bodyPr/>
          <a:lstStyle/>
          <a:p>
            <a:pPr marL="0" indent="0">
              <a:buNone/>
            </a:pPr>
            <a:r>
              <a:rPr lang="en-US" altLang="en-US" dirty="0"/>
              <a:t>Students experiencing homelessness are more likely to:</a:t>
            </a:r>
          </a:p>
          <a:p>
            <a:pPr>
              <a:lnSpc>
                <a:spcPct val="150000"/>
              </a:lnSpc>
            </a:pPr>
            <a:r>
              <a:rPr lang="en-US" altLang="en-US" sz="2800" dirty="0"/>
              <a:t>Be chronically absent</a:t>
            </a:r>
          </a:p>
          <a:p>
            <a:pPr>
              <a:lnSpc>
                <a:spcPct val="150000"/>
              </a:lnSpc>
            </a:pPr>
            <a:r>
              <a:rPr lang="en-US" altLang="en-US" sz="2800" dirty="0"/>
              <a:t>Get lower grades</a:t>
            </a:r>
          </a:p>
          <a:p>
            <a:pPr>
              <a:lnSpc>
                <a:spcPct val="150000"/>
              </a:lnSpc>
            </a:pPr>
            <a:r>
              <a:rPr lang="en-US" altLang="en-US" sz="2800" dirty="0"/>
              <a:t>Score poorly on assessment tests</a:t>
            </a:r>
          </a:p>
          <a:p>
            <a:pPr>
              <a:lnSpc>
                <a:spcPct val="150000"/>
              </a:lnSpc>
            </a:pPr>
            <a:r>
              <a:rPr lang="en-US" altLang="en-US" sz="2800" dirty="0"/>
              <a:t>Have special education needs</a:t>
            </a:r>
          </a:p>
          <a:p>
            <a:pPr>
              <a:lnSpc>
                <a:spcPct val="150000"/>
              </a:lnSpc>
            </a:pPr>
            <a:r>
              <a:rPr lang="en-US" altLang="en-US" sz="2800" dirty="0"/>
              <a:t>Drop out of school</a:t>
            </a:r>
          </a:p>
        </p:txBody>
      </p:sp>
    </p:spTree>
    <p:extLst>
      <p:ext uri="{BB962C8B-B14F-4D97-AF65-F5344CB8AC3E}">
        <p14:creationId xmlns:p14="http://schemas.microsoft.com/office/powerpoint/2010/main" val="4012718196"/>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589ccea-3ba2-4c0c-a515-510e0f56592f">
      <UserInfo>
        <DisplayName>Graves, Amber</DisplayName>
        <AccountId>86</AccountId>
        <AccountType/>
      </UserInfo>
    </SharedWithUsers>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F2F6B283D0F1940B375B4845395C049" ma:contentTypeVersion="12" ma:contentTypeDescription="Create a new document." ma:contentTypeScope="" ma:versionID="36280ed91f61375594fea273fd44bb62">
  <xsd:schema xmlns:xsd="http://www.w3.org/2001/XMLSchema" xmlns:xs="http://www.w3.org/2001/XMLSchema" xmlns:p="http://schemas.microsoft.com/office/2006/metadata/properties" xmlns:ns1="http://schemas.microsoft.com/sharepoint/v3" xmlns:ns3="d80a4d8e-4e6b-4d9d-8f1a-ff0104432a35" xmlns:ns4="f589ccea-3ba2-4c0c-a515-510e0f56592f" targetNamespace="http://schemas.microsoft.com/office/2006/metadata/properties" ma:root="true" ma:fieldsID="6f521704c45c8cda87a858ced243b679" ns1:_="" ns3:_="" ns4:_="">
    <xsd:import namespace="http://schemas.microsoft.com/sharepoint/v3"/>
    <xsd:import namespace="d80a4d8e-4e6b-4d9d-8f1a-ff0104432a35"/>
    <xsd:import namespace="f589ccea-3ba2-4c0c-a515-510e0f56592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0a4d8e-4e6b-4d9d-8f1a-ff0104432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89ccea-3ba2-4c0c-a515-510e0f56592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52B623-36D6-4D19-B68C-AB32BD9292C5}">
  <ds:schemaRefs>
    <ds:schemaRef ds:uri="http://schemas.microsoft.com/office/2006/metadata/properties"/>
    <ds:schemaRef ds:uri="http://schemas.microsoft.com/sharepoint/v3"/>
    <ds:schemaRef ds:uri="http://purl.org/dc/terms/"/>
    <ds:schemaRef ds:uri="http://schemas.microsoft.com/office/2006/documentManagement/types"/>
    <ds:schemaRef ds:uri="d80a4d8e-4e6b-4d9d-8f1a-ff0104432a35"/>
    <ds:schemaRef ds:uri="http://purl.org/dc/dcmitype/"/>
    <ds:schemaRef ds:uri="http://schemas.microsoft.com/office/infopath/2007/PartnerControls"/>
    <ds:schemaRef ds:uri="http://purl.org/dc/elements/1.1/"/>
    <ds:schemaRef ds:uri="http://schemas.openxmlformats.org/package/2006/metadata/core-properties"/>
    <ds:schemaRef ds:uri="f589ccea-3ba2-4c0c-a515-510e0f56592f"/>
    <ds:schemaRef ds:uri="http://www.w3.org/XML/1998/namespace"/>
  </ds:schemaRefs>
</ds:datastoreItem>
</file>

<file path=customXml/itemProps2.xml><?xml version="1.0" encoding="utf-8"?>
<ds:datastoreItem xmlns:ds="http://schemas.openxmlformats.org/officeDocument/2006/customXml" ds:itemID="{8D686C0E-4B53-4BAF-B9F0-63B84ED6B8B4}">
  <ds:schemaRefs>
    <ds:schemaRef ds:uri="http://schemas.microsoft.com/sharepoint/v3/contenttype/forms"/>
  </ds:schemaRefs>
</ds:datastoreItem>
</file>

<file path=customXml/itemProps3.xml><?xml version="1.0" encoding="utf-8"?>
<ds:datastoreItem xmlns:ds="http://schemas.openxmlformats.org/officeDocument/2006/customXml" ds:itemID="{76C3B385-89B5-4004-9CF6-63B4E5DBAE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0a4d8e-4e6b-4d9d-8f1a-ff0104432a35"/>
    <ds:schemaRef ds:uri="f589ccea-3ba2-4c0c-a515-510e0f565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edu-aoe-power-point-presentation</Template>
  <TotalTime>2353</TotalTime>
  <Words>3929</Words>
  <Application>Microsoft Office PowerPoint</Application>
  <PresentationFormat>Widescreen</PresentationFormat>
  <Paragraphs>351</Paragraphs>
  <Slides>51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Franklin Gothic Book</vt:lpstr>
      <vt:lpstr>Palatino Linotype</vt:lpstr>
      <vt:lpstr>Custom Design</vt:lpstr>
      <vt:lpstr>Determining McKinney-Vento Eligibility &amp;  School Selection Rights</vt:lpstr>
      <vt:lpstr>For today’s presentation…</vt:lpstr>
      <vt:lpstr>Final Session</vt:lpstr>
      <vt:lpstr>Today’s topics</vt:lpstr>
      <vt:lpstr>Education &amp; Homelessness</vt:lpstr>
      <vt:lpstr>ESSA &amp; The McKinney-Vento Act</vt:lpstr>
      <vt:lpstr>ESSA &amp; The McKinney-Vento Act</vt:lpstr>
      <vt:lpstr>Common Causes of Homelessness</vt:lpstr>
      <vt:lpstr>How does homelessness affect education?</vt:lpstr>
      <vt:lpstr>Barriers to Education</vt:lpstr>
      <vt:lpstr>Understanding the McKinney-Vento Definition of Homeless</vt:lpstr>
      <vt:lpstr>McKinney-Vento Definition of Homeless</vt:lpstr>
      <vt:lpstr>Vermont Data</vt:lpstr>
      <vt:lpstr>Understanding the Definition</vt:lpstr>
      <vt:lpstr>Substandard housing</vt:lpstr>
      <vt:lpstr>Understanding “Doubled Up”</vt:lpstr>
      <vt:lpstr>“Sharing the housing of other persons…”</vt:lpstr>
      <vt:lpstr>“…due to loss of housing,…”</vt:lpstr>
      <vt:lpstr>“…economic hardship, or similar reason…”</vt:lpstr>
      <vt:lpstr>Considerations for Doubled Up Determinations</vt:lpstr>
      <vt:lpstr>Unaccompanied Homeless Youth (UHY)</vt:lpstr>
      <vt:lpstr>Unaccompanied Homeless Youth </vt:lpstr>
      <vt:lpstr>Example</vt:lpstr>
      <vt:lpstr>Example</vt:lpstr>
      <vt:lpstr>Example</vt:lpstr>
      <vt:lpstr>Example</vt:lpstr>
      <vt:lpstr>Example</vt:lpstr>
      <vt:lpstr>Example</vt:lpstr>
      <vt:lpstr>Making Determinations</vt:lpstr>
      <vt:lpstr>Role of the Liaison</vt:lpstr>
      <vt:lpstr>Strategies for Confirming Eligibility</vt:lpstr>
      <vt:lpstr>Strategies to Avoid</vt:lpstr>
      <vt:lpstr>FERPA</vt:lpstr>
      <vt:lpstr>Questions</vt:lpstr>
      <vt:lpstr>School Selection Rights</vt:lpstr>
      <vt:lpstr>School Stability</vt:lpstr>
      <vt:lpstr>School Selection Rights</vt:lpstr>
      <vt:lpstr>School of Origin</vt:lpstr>
      <vt:lpstr>School Selection Rights &amp; Best Interest</vt:lpstr>
      <vt:lpstr>Duration of Rights</vt:lpstr>
      <vt:lpstr>School of Origin – Preschool</vt:lpstr>
      <vt:lpstr>School of Origin – Receiving Schools</vt:lpstr>
      <vt:lpstr>School of Origin – Transportation </vt:lpstr>
      <vt:lpstr>School of Origin – Transportation </vt:lpstr>
      <vt:lpstr>School of Origin – Transportation </vt:lpstr>
      <vt:lpstr>Meeting Students’ Needs</vt:lpstr>
      <vt:lpstr>Example</vt:lpstr>
      <vt:lpstr>Example</vt:lpstr>
      <vt:lpstr>Example</vt:lpstr>
      <vt:lpstr>Questions</vt:lpstr>
      <vt:lpstr>Who to contact?</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Vermont Agency of Education</dc:creator>
  <cp:lastModifiedBy>Graves, Amber</cp:lastModifiedBy>
  <cp:revision>135</cp:revision>
  <cp:lastPrinted>2016-09-12T19:36:10Z</cp:lastPrinted>
  <dcterms:created xsi:type="dcterms:W3CDTF">2016-07-25T13:30:01Z</dcterms:created>
  <dcterms:modified xsi:type="dcterms:W3CDTF">2021-01-14T18:52:35Z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0x0101005F2F6B283D0F1940B375B4845395C049</vt:lpwstr>
  </property>
</Properties>
</file>