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46"/>
  </p:notesMasterIdLst>
  <p:handoutMasterIdLst>
    <p:handoutMasterId r:id="rId47"/>
  </p:handoutMasterIdLst>
  <p:sldIdLst>
    <p:sldId id="256" r:id="rId5"/>
    <p:sldId id="262" r:id="rId6"/>
    <p:sldId id="264" r:id="rId7"/>
    <p:sldId id="356" r:id="rId8"/>
    <p:sldId id="265" r:id="rId9"/>
    <p:sldId id="351" r:id="rId10"/>
    <p:sldId id="266" r:id="rId11"/>
    <p:sldId id="267" r:id="rId12"/>
    <p:sldId id="355" r:id="rId13"/>
    <p:sldId id="270" r:id="rId14"/>
    <p:sldId id="350" r:id="rId15"/>
    <p:sldId id="343" r:id="rId16"/>
    <p:sldId id="268" r:id="rId17"/>
    <p:sldId id="297" r:id="rId18"/>
    <p:sldId id="280" r:id="rId19"/>
    <p:sldId id="352" r:id="rId20"/>
    <p:sldId id="353" r:id="rId21"/>
    <p:sldId id="282" r:id="rId22"/>
    <p:sldId id="292" r:id="rId23"/>
    <p:sldId id="293" r:id="rId24"/>
    <p:sldId id="294" r:id="rId25"/>
    <p:sldId id="273" r:id="rId26"/>
    <p:sldId id="284" r:id="rId27"/>
    <p:sldId id="295" r:id="rId28"/>
    <p:sldId id="281" r:id="rId29"/>
    <p:sldId id="286" r:id="rId30"/>
    <p:sldId id="272" r:id="rId31"/>
    <p:sldId id="344" r:id="rId32"/>
    <p:sldId id="345" r:id="rId33"/>
    <p:sldId id="346" r:id="rId34"/>
    <p:sldId id="347" r:id="rId35"/>
    <p:sldId id="348" r:id="rId36"/>
    <p:sldId id="349" r:id="rId37"/>
    <p:sldId id="278" r:id="rId38"/>
    <p:sldId id="357" r:id="rId39"/>
    <p:sldId id="358" r:id="rId40"/>
    <p:sldId id="354" r:id="rId41"/>
    <p:sldId id="291" r:id="rId42"/>
    <p:sldId id="287" r:id="rId43"/>
    <p:sldId id="279" r:id="rId44"/>
    <p:sldId id="296" r:id="rId45"/>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2" autoAdjust="0"/>
    <p:restoredTop sz="86323" autoAdjust="0"/>
  </p:normalViewPr>
  <p:slideViewPr>
    <p:cSldViewPr>
      <p:cViewPr>
        <p:scale>
          <a:sx n="90" d="100"/>
          <a:sy n="90" d="100"/>
        </p:scale>
        <p:origin x="-78" y="324"/>
      </p:cViewPr>
      <p:guideLst/>
    </p:cSldViewPr>
  </p:slideViewPr>
  <p:outlineViewPr>
    <p:cViewPr>
      <p:scale>
        <a:sx n="33" d="100"/>
        <a:sy n="33" d="100"/>
      </p:scale>
      <p:origin x="0" y="-33510"/>
    </p:cViewPr>
  </p:outlin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1/14/2021</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1/14/2021</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2589902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5236274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 may want to have a written dispute procedure – must be in line with the SEAs procedure in order to ensure consistency between LEAs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38</a:t>
            </a:fld>
            <a:endParaRPr lang="en-US" altLang="en-US" dirty="0"/>
          </a:p>
        </p:txBody>
      </p:sp>
    </p:spTree>
    <p:extLst>
      <p:ext uri="{BB962C8B-B14F-4D97-AF65-F5344CB8AC3E}">
        <p14:creationId xmlns:p14="http://schemas.microsoft.com/office/powerpoint/2010/main" val="2758336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316169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eligibility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3625903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3028444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**Examples provided in the presentation are specific to the context of this training. All McKinney-Vento best interest determinations are made on a case-by-case basis**</a:t>
            </a:r>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11</a:t>
            </a:fld>
            <a:endParaRPr lang="en-US" altLang="en-US" dirty="0"/>
          </a:p>
        </p:txBody>
      </p:sp>
    </p:spTree>
    <p:extLst>
      <p:ext uri="{BB962C8B-B14F-4D97-AF65-F5344CB8AC3E}">
        <p14:creationId xmlns:p14="http://schemas.microsoft.com/office/powerpoint/2010/main" val="776097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12</a:t>
            </a:fld>
            <a:endParaRPr lang="en-US" altLang="en-US" dirty="0"/>
          </a:p>
        </p:txBody>
      </p:sp>
    </p:spTree>
    <p:extLst>
      <p:ext uri="{BB962C8B-B14F-4D97-AF65-F5344CB8AC3E}">
        <p14:creationId xmlns:p14="http://schemas.microsoft.com/office/powerpoint/2010/main" val="3994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1433106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2919099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ducation.vermont.gov/student-support/federal-programs/homeless-education"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SEA%20Appeal%20Procedure"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hyperlink" Target="https://nche.ed.gov/homeless-liaison-toolkit/" TargetMode="Externa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hyperlink" Target="mailto:katy.preston@vermont.gov"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altLang="en-US" dirty="0"/>
              <a:t>Best Interest Determinations</a:t>
            </a:r>
            <a:br>
              <a:rPr lang="en-US" altLang="en-US" dirty="0"/>
            </a:br>
            <a:r>
              <a:rPr lang="en-US" altLang="en-US" dirty="0"/>
              <a:t>&amp;</a:t>
            </a:r>
            <a:br>
              <a:rPr lang="en-US" altLang="en-US" dirty="0"/>
            </a:br>
            <a:r>
              <a:rPr lang="en-US" altLang="en-US" dirty="0"/>
              <a:t>Dispute Resolution</a:t>
            </a:r>
          </a:p>
        </p:txBody>
      </p:sp>
      <p:sp>
        <p:nvSpPr>
          <p:cNvPr id="3" name="Subtitle 2"/>
          <p:cNvSpPr>
            <a:spLocks noGrp="1"/>
          </p:cNvSpPr>
          <p:nvPr>
            <p:ph type="subTitle" idx="1"/>
          </p:nvPr>
        </p:nvSpPr>
        <p:spPr>
          <a:xfrm>
            <a:off x="914400" y="4244975"/>
            <a:ext cx="10363200" cy="1828800"/>
          </a:xfrm>
        </p:spPr>
        <p:txBody>
          <a:bodyPr rtlCol="0">
            <a:normAutofit/>
          </a:bodyPr>
          <a:lstStyle/>
          <a:p>
            <a:pPr fontAlgn="auto">
              <a:spcAft>
                <a:spcPts val="0"/>
              </a:spcAft>
              <a:defRPr/>
            </a:pPr>
            <a:r>
              <a:rPr lang="en-US" dirty="0">
                <a:solidFill>
                  <a:schemeClr val="tx1"/>
                </a:solidFill>
              </a:rPr>
              <a:t>August 2020</a:t>
            </a:r>
          </a:p>
          <a:p>
            <a:pPr fontAlgn="auto">
              <a:spcAft>
                <a:spcPts val="0"/>
              </a:spcAft>
              <a:defRPr/>
            </a:pPr>
            <a:r>
              <a:rPr lang="en-US" dirty="0">
                <a:solidFill>
                  <a:schemeClr val="tx1"/>
                </a:solidFill>
              </a:rPr>
              <a:t>Vermont Education for Homeless Children &amp; Youth</a:t>
            </a:r>
          </a:p>
          <a:p>
            <a:pPr fontAlgn="auto">
              <a:spcAft>
                <a:spcPts val="0"/>
              </a:spcAft>
              <a:defRPr/>
            </a:pPr>
            <a:endParaRPr lang="en-US" dirty="0"/>
          </a:p>
          <a:p>
            <a:pPr fontAlgn="auto">
              <a:spcAft>
                <a:spcPts val="0"/>
              </a:spcAft>
              <a:defRPr/>
            </a:pPr>
            <a:endParaRPr 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889CD-D2BC-4CC9-AF0B-3959E173928D}"/>
              </a:ext>
            </a:extLst>
          </p:cNvPr>
          <p:cNvSpPr>
            <a:spLocks noGrp="1"/>
          </p:cNvSpPr>
          <p:nvPr>
            <p:ph type="title"/>
          </p:nvPr>
        </p:nvSpPr>
        <p:spPr/>
        <p:txBody>
          <a:bodyPr/>
          <a:lstStyle/>
          <a:p>
            <a:r>
              <a:rPr lang="en-US" dirty="0"/>
              <a:t>Duration of Rights</a:t>
            </a:r>
          </a:p>
        </p:txBody>
      </p:sp>
      <p:sp>
        <p:nvSpPr>
          <p:cNvPr id="3" name="Text Placeholder 2">
            <a:extLst>
              <a:ext uri="{FF2B5EF4-FFF2-40B4-BE49-F238E27FC236}">
                <a16:creationId xmlns:a16="http://schemas.microsoft.com/office/drawing/2014/main" id="{5DA256BF-9C43-4436-B23D-44A9CE3A2F37}"/>
              </a:ext>
            </a:extLst>
          </p:cNvPr>
          <p:cNvSpPr>
            <a:spLocks noGrp="1"/>
          </p:cNvSpPr>
          <p:nvPr>
            <p:ph type="body" sz="quarter" idx="10"/>
          </p:nvPr>
        </p:nvSpPr>
        <p:spPr>
          <a:xfrm>
            <a:off x="609600" y="1447800"/>
            <a:ext cx="10871200" cy="4343400"/>
          </a:xfrm>
        </p:spPr>
        <p:txBody>
          <a:bodyPr/>
          <a:lstStyle/>
          <a:p>
            <a:pPr marL="0" indent="0">
              <a:spcBef>
                <a:spcPts val="2400"/>
              </a:spcBef>
              <a:buNone/>
            </a:pPr>
            <a:r>
              <a:rPr lang="en-US" sz="2800" dirty="0"/>
              <a:t>Homeless children and youth have the right to attend the school of origin for the duration of homelessness</a:t>
            </a:r>
          </a:p>
          <a:p>
            <a:pPr lvl="1">
              <a:spcBef>
                <a:spcPts val="2400"/>
              </a:spcBef>
            </a:pPr>
            <a:r>
              <a:rPr lang="en-US" sz="2400" dirty="0"/>
              <a:t>In any case in which a family becomes homeless between academic years or during an academic year</a:t>
            </a:r>
          </a:p>
          <a:p>
            <a:pPr lvl="1">
              <a:spcBef>
                <a:spcPts val="2400"/>
              </a:spcBef>
            </a:pPr>
            <a:r>
              <a:rPr lang="en-US" sz="2400" dirty="0"/>
              <a:t>For the remainder of the academic year, if the child or youth becomes permanently housed during an academic year</a:t>
            </a:r>
          </a:p>
          <a:p>
            <a:endParaRPr lang="en-US" dirty="0"/>
          </a:p>
        </p:txBody>
      </p:sp>
    </p:spTree>
    <p:extLst>
      <p:ext uri="{BB962C8B-B14F-4D97-AF65-F5344CB8AC3E}">
        <p14:creationId xmlns:p14="http://schemas.microsoft.com/office/powerpoint/2010/main" val="3715526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0689-B3F8-446A-BB6F-2C7D707B0482}"/>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7484EC01-8560-40F1-B408-417255CB1B29}"/>
              </a:ext>
            </a:extLst>
          </p:cNvPr>
          <p:cNvSpPr>
            <a:spLocks noGrp="1"/>
          </p:cNvSpPr>
          <p:nvPr>
            <p:ph type="body" sz="quarter" idx="10"/>
          </p:nvPr>
        </p:nvSpPr>
        <p:spPr/>
        <p:txBody>
          <a:bodyPr/>
          <a:lstStyle/>
          <a:p>
            <a:pPr marL="0" indent="0">
              <a:buNone/>
            </a:pPr>
            <a:r>
              <a:rPr lang="en-US" sz="2400" dirty="0"/>
              <a:t>The Moore family continued:</a:t>
            </a:r>
          </a:p>
          <a:p>
            <a:pPr marL="0" indent="0">
              <a:buNone/>
            </a:pPr>
            <a:r>
              <a:rPr lang="en-US" sz="2400" dirty="0"/>
              <a:t>Stephanie is enrolled in 7</a:t>
            </a:r>
            <a:r>
              <a:rPr lang="en-US" sz="2400" baseline="30000" dirty="0"/>
              <a:t>th</a:t>
            </a:r>
            <a:r>
              <a:rPr lang="en-US" sz="2400" dirty="0"/>
              <a:t> grade at her school of origin, with the LEA providing transportation to and from the school. It’s now October and you find out that the Moore family has secured an apartment and is now permanently housed. </a:t>
            </a:r>
          </a:p>
          <a:p>
            <a:pPr marL="0" indent="0">
              <a:buNone/>
            </a:pPr>
            <a:endParaRPr lang="en-US" sz="2400" dirty="0"/>
          </a:p>
          <a:p>
            <a:pPr marL="0" indent="0">
              <a:buNone/>
            </a:pPr>
            <a:r>
              <a:rPr lang="en-US" sz="2400" dirty="0"/>
              <a:t>Can Stephanie remain in her school of origin? For how long? </a:t>
            </a:r>
          </a:p>
        </p:txBody>
      </p:sp>
      <p:pic>
        <p:nvPicPr>
          <p:cNvPr id="4" name="Picture 3" descr="green check mark">
            <a:extLst>
              <a:ext uri="{FF2B5EF4-FFF2-40B4-BE49-F238E27FC236}">
                <a16:creationId xmlns:a16="http://schemas.microsoft.com/office/drawing/2014/main" id="{4EB4801A-4A8F-4025-8F60-A7E93EF528F4}"/>
              </a:ext>
            </a:extLst>
          </p:cNvPr>
          <p:cNvPicPr>
            <a:picLocks noChangeAspect="1"/>
          </p:cNvPicPr>
          <p:nvPr/>
        </p:nvPicPr>
        <p:blipFill rotWithShape="1">
          <a:blip r:embed="rId3"/>
          <a:srcRect l="25999" t="18889" r="26000" b="28889"/>
          <a:stretch/>
        </p:blipFill>
        <p:spPr>
          <a:xfrm>
            <a:off x="768096" y="4876800"/>
            <a:ext cx="304800" cy="358140"/>
          </a:xfrm>
          <a:prstGeom prst="rect">
            <a:avLst/>
          </a:prstGeom>
        </p:spPr>
      </p:pic>
      <p:sp>
        <p:nvSpPr>
          <p:cNvPr id="5" name="TextBox 4">
            <a:extLst>
              <a:ext uri="{FF2B5EF4-FFF2-40B4-BE49-F238E27FC236}">
                <a16:creationId xmlns:a16="http://schemas.microsoft.com/office/drawing/2014/main" id="{30058840-C004-4741-BDEC-CAE266E731F7}"/>
              </a:ext>
            </a:extLst>
          </p:cNvPr>
          <p:cNvSpPr txBox="1"/>
          <p:nvPr/>
        </p:nvSpPr>
        <p:spPr>
          <a:xfrm>
            <a:off x="1143000" y="4876800"/>
            <a:ext cx="9296400" cy="923330"/>
          </a:xfrm>
          <a:prstGeom prst="rect">
            <a:avLst/>
          </a:prstGeom>
          <a:noFill/>
        </p:spPr>
        <p:txBody>
          <a:bodyPr wrap="square" rtlCol="0">
            <a:spAutoFit/>
          </a:bodyPr>
          <a:lstStyle/>
          <a:p>
            <a:r>
              <a:rPr lang="en-US" dirty="0"/>
              <a:t>Stephanie remains eligible for all McKinney-Vento services until the end of the academic year in which she became permanently housed – she can remain in her school of origin until the end of the school year</a:t>
            </a:r>
          </a:p>
        </p:txBody>
      </p:sp>
    </p:spTree>
    <p:extLst>
      <p:ext uri="{BB962C8B-B14F-4D97-AF65-F5344CB8AC3E}">
        <p14:creationId xmlns:p14="http://schemas.microsoft.com/office/powerpoint/2010/main" val="133427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9F8B1-7993-4BFE-9311-088010E53BE3}"/>
              </a:ext>
            </a:extLst>
          </p:cNvPr>
          <p:cNvSpPr>
            <a:spLocks noGrp="1"/>
          </p:cNvSpPr>
          <p:nvPr>
            <p:ph type="title"/>
          </p:nvPr>
        </p:nvSpPr>
        <p:spPr/>
        <p:txBody>
          <a:bodyPr/>
          <a:lstStyle/>
          <a:p>
            <a:r>
              <a:rPr lang="en-US" dirty="0"/>
              <a:t>School Placement</a:t>
            </a:r>
          </a:p>
        </p:txBody>
      </p:sp>
      <p:sp>
        <p:nvSpPr>
          <p:cNvPr id="3" name="Text Placeholder 2">
            <a:extLst>
              <a:ext uri="{FF2B5EF4-FFF2-40B4-BE49-F238E27FC236}">
                <a16:creationId xmlns:a16="http://schemas.microsoft.com/office/drawing/2014/main" id="{D7AF6B3B-0C86-4C28-81EF-BC5B615C84D7}"/>
              </a:ext>
            </a:extLst>
          </p:cNvPr>
          <p:cNvSpPr>
            <a:spLocks noGrp="1"/>
          </p:cNvSpPr>
          <p:nvPr>
            <p:ph type="body" sz="quarter" idx="10"/>
          </p:nvPr>
        </p:nvSpPr>
        <p:spPr/>
        <p:txBody>
          <a:bodyPr/>
          <a:lstStyle/>
          <a:p>
            <a:r>
              <a:rPr lang="en-US" sz="2800" dirty="0"/>
              <a:t>LEAs must make school placement determinations based on the “best interest” of the homeless child or youth</a:t>
            </a:r>
          </a:p>
          <a:p>
            <a:endParaRPr lang="en-US" sz="2800" dirty="0"/>
          </a:p>
          <a:p>
            <a:r>
              <a:rPr lang="en-US" sz="2800" dirty="0"/>
              <a:t>Using this standard of best interest, LEAs must:</a:t>
            </a:r>
          </a:p>
          <a:p>
            <a:pPr lvl="1"/>
            <a:r>
              <a:rPr lang="en-US" sz="2400" dirty="0"/>
              <a:t>Continue the child’s or youth’s education in the school of origin</a:t>
            </a:r>
          </a:p>
          <a:p>
            <a:pPr lvl="1"/>
            <a:r>
              <a:rPr lang="en-US" sz="2400" dirty="0"/>
              <a:t>Enroll the child or youth in the local attendance area school</a:t>
            </a:r>
          </a:p>
        </p:txBody>
      </p:sp>
    </p:spTree>
    <p:extLst>
      <p:ext uri="{BB962C8B-B14F-4D97-AF65-F5344CB8AC3E}">
        <p14:creationId xmlns:p14="http://schemas.microsoft.com/office/powerpoint/2010/main" val="4177865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6DDCA-955D-47E0-BD8A-557085FE0734}"/>
              </a:ext>
            </a:extLst>
          </p:cNvPr>
          <p:cNvSpPr>
            <a:spLocks noGrp="1"/>
          </p:cNvSpPr>
          <p:nvPr>
            <p:ph type="title"/>
          </p:nvPr>
        </p:nvSpPr>
        <p:spPr/>
        <p:txBody>
          <a:bodyPr/>
          <a:lstStyle/>
          <a:p>
            <a:r>
              <a:rPr lang="en-US" dirty="0"/>
              <a:t>School of Origin &amp; Best Interest</a:t>
            </a:r>
          </a:p>
        </p:txBody>
      </p:sp>
      <p:sp>
        <p:nvSpPr>
          <p:cNvPr id="3" name="Text Placeholder 2">
            <a:extLst>
              <a:ext uri="{FF2B5EF4-FFF2-40B4-BE49-F238E27FC236}">
                <a16:creationId xmlns:a16="http://schemas.microsoft.com/office/drawing/2014/main" id="{6F39F123-36FD-4015-A706-4402DE7FEAC4}"/>
              </a:ext>
            </a:extLst>
          </p:cNvPr>
          <p:cNvSpPr>
            <a:spLocks noGrp="1"/>
          </p:cNvSpPr>
          <p:nvPr>
            <p:ph type="body" sz="quarter" idx="10"/>
          </p:nvPr>
        </p:nvSpPr>
        <p:spPr>
          <a:xfrm>
            <a:off x="609600" y="1524000"/>
            <a:ext cx="10871200" cy="4343400"/>
          </a:xfrm>
        </p:spPr>
        <p:txBody>
          <a:bodyPr/>
          <a:lstStyle/>
          <a:p>
            <a:r>
              <a:rPr lang="en-US" sz="2800" dirty="0"/>
              <a:t>The law assumes that keeping a student in the school of origin is in the best interest of the student</a:t>
            </a:r>
          </a:p>
          <a:p>
            <a:pPr marL="0" indent="0">
              <a:buNone/>
            </a:pPr>
            <a:endParaRPr lang="en-US" sz="2800" dirty="0"/>
          </a:p>
          <a:p>
            <a:r>
              <a:rPr lang="en-US" sz="2800" dirty="0"/>
              <a:t>The LEA must, </a:t>
            </a:r>
            <a:r>
              <a:rPr lang="en-US" sz="2800" b="1" dirty="0"/>
              <a:t>to the extent feasible</a:t>
            </a:r>
            <a:r>
              <a:rPr lang="en-US" sz="2800" dirty="0"/>
              <a:t>, keep a student experiencing homelessness in the school of origin, unless it is against the wishes of the parent/guardian or unaccompanied youth</a:t>
            </a:r>
          </a:p>
          <a:p>
            <a:pPr marL="457200" lvl="1" indent="0">
              <a:spcBef>
                <a:spcPts val="2400"/>
              </a:spcBef>
              <a:buNone/>
            </a:pPr>
            <a:endParaRPr lang="en-US" sz="2400" dirty="0"/>
          </a:p>
          <a:p>
            <a:pPr lvl="1">
              <a:spcBef>
                <a:spcPts val="2400"/>
              </a:spcBef>
            </a:pPr>
            <a:endParaRPr lang="en-US" sz="2400" dirty="0"/>
          </a:p>
          <a:p>
            <a:endParaRPr lang="en-US" dirty="0"/>
          </a:p>
        </p:txBody>
      </p:sp>
    </p:spTree>
    <p:extLst>
      <p:ext uri="{BB962C8B-B14F-4D97-AF65-F5344CB8AC3E}">
        <p14:creationId xmlns:p14="http://schemas.microsoft.com/office/powerpoint/2010/main" val="90928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32FF3-6AA1-4162-90B0-20D5DD9EEBB6}"/>
              </a:ext>
            </a:extLst>
          </p:cNvPr>
          <p:cNvSpPr>
            <a:spLocks noGrp="1"/>
          </p:cNvSpPr>
          <p:nvPr>
            <p:ph type="title"/>
          </p:nvPr>
        </p:nvSpPr>
        <p:spPr/>
        <p:txBody>
          <a:bodyPr/>
          <a:lstStyle/>
          <a:p>
            <a:r>
              <a:rPr lang="en-US" dirty="0"/>
              <a:t>“…to the extent feasible…”</a:t>
            </a:r>
          </a:p>
        </p:txBody>
      </p:sp>
      <p:sp>
        <p:nvSpPr>
          <p:cNvPr id="3" name="Text Placeholder 2">
            <a:extLst>
              <a:ext uri="{FF2B5EF4-FFF2-40B4-BE49-F238E27FC236}">
                <a16:creationId xmlns:a16="http://schemas.microsoft.com/office/drawing/2014/main" id="{468B8B6E-A035-4C73-B90D-87BC382D6111}"/>
              </a:ext>
            </a:extLst>
          </p:cNvPr>
          <p:cNvSpPr>
            <a:spLocks noGrp="1"/>
          </p:cNvSpPr>
          <p:nvPr>
            <p:ph type="body" sz="quarter" idx="10"/>
          </p:nvPr>
        </p:nvSpPr>
        <p:spPr>
          <a:xfrm>
            <a:off x="612648" y="1447800"/>
            <a:ext cx="10871200" cy="4343400"/>
          </a:xfrm>
        </p:spPr>
        <p:txBody>
          <a:bodyPr/>
          <a:lstStyle/>
          <a:p>
            <a:pPr marL="0" indent="0">
              <a:spcBef>
                <a:spcPts val="2400"/>
              </a:spcBef>
              <a:buNone/>
            </a:pPr>
            <a:r>
              <a:rPr lang="en-US" sz="2400" dirty="0"/>
              <a:t>What should be considered when determining the extent to which it is feasible to educate a child or youth experiencing homelessness in the school of origin?</a:t>
            </a:r>
          </a:p>
          <a:p>
            <a:pPr lvl="1">
              <a:spcBef>
                <a:spcPts val="2400"/>
              </a:spcBef>
            </a:pPr>
            <a:r>
              <a:rPr lang="en-US" sz="2400" dirty="0"/>
              <a:t>Student-centered, individualized factors related to the child’s or youth’s </a:t>
            </a:r>
            <a:r>
              <a:rPr lang="en-US" sz="2400" b="1" dirty="0"/>
              <a:t>best interest</a:t>
            </a:r>
          </a:p>
          <a:p>
            <a:pPr lvl="1">
              <a:spcBef>
                <a:spcPts val="2400"/>
              </a:spcBef>
            </a:pPr>
            <a:r>
              <a:rPr lang="en-US" sz="2400" dirty="0"/>
              <a:t>These can include factors related to the impact of mobility on:</a:t>
            </a:r>
            <a:endParaRPr lang="en-US" sz="2000" dirty="0"/>
          </a:p>
          <a:p>
            <a:pPr lvl="2">
              <a:spcBef>
                <a:spcPts val="2400"/>
              </a:spcBef>
            </a:pPr>
            <a:r>
              <a:rPr lang="en-US" sz="2000" dirty="0"/>
              <a:t>Achievement</a:t>
            </a:r>
          </a:p>
          <a:p>
            <a:pPr lvl="2">
              <a:spcBef>
                <a:spcPts val="2400"/>
              </a:spcBef>
            </a:pPr>
            <a:r>
              <a:rPr lang="en-US" sz="2000" dirty="0"/>
              <a:t>Education</a:t>
            </a:r>
          </a:p>
          <a:p>
            <a:pPr lvl="2">
              <a:spcBef>
                <a:spcPts val="2400"/>
              </a:spcBef>
            </a:pPr>
            <a:r>
              <a:rPr lang="en-US" sz="2000" dirty="0"/>
              <a:t>Health</a:t>
            </a:r>
          </a:p>
          <a:p>
            <a:pPr lvl="2">
              <a:spcBef>
                <a:spcPts val="2400"/>
              </a:spcBef>
            </a:pPr>
            <a:r>
              <a:rPr lang="en-US" sz="2000" dirty="0"/>
              <a:t>Safety</a:t>
            </a:r>
          </a:p>
        </p:txBody>
      </p:sp>
    </p:spTree>
    <p:extLst>
      <p:ext uri="{BB962C8B-B14F-4D97-AF65-F5344CB8AC3E}">
        <p14:creationId xmlns:p14="http://schemas.microsoft.com/office/powerpoint/2010/main" val="1159212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0669D-6A58-4E48-85D5-929C6B1C3BD8}"/>
              </a:ext>
            </a:extLst>
          </p:cNvPr>
          <p:cNvSpPr>
            <a:spLocks noGrp="1"/>
          </p:cNvSpPr>
          <p:nvPr>
            <p:ph type="title"/>
          </p:nvPr>
        </p:nvSpPr>
        <p:spPr/>
        <p:txBody>
          <a:bodyPr/>
          <a:lstStyle/>
          <a:p>
            <a:r>
              <a:rPr lang="en-US" dirty="0"/>
              <a:t>Factors to Consider</a:t>
            </a:r>
          </a:p>
        </p:txBody>
      </p:sp>
      <p:sp>
        <p:nvSpPr>
          <p:cNvPr id="3" name="Text Placeholder 2">
            <a:extLst>
              <a:ext uri="{FF2B5EF4-FFF2-40B4-BE49-F238E27FC236}">
                <a16:creationId xmlns:a16="http://schemas.microsoft.com/office/drawing/2014/main" id="{522B1965-035D-4013-90D6-6E28C027DA05}"/>
              </a:ext>
            </a:extLst>
          </p:cNvPr>
          <p:cNvSpPr>
            <a:spLocks noGrp="1"/>
          </p:cNvSpPr>
          <p:nvPr>
            <p:ph type="body" sz="quarter" idx="10"/>
          </p:nvPr>
        </p:nvSpPr>
        <p:spPr>
          <a:xfrm>
            <a:off x="609600" y="1447800"/>
            <a:ext cx="10871200" cy="4343400"/>
          </a:xfrm>
        </p:spPr>
        <p:txBody>
          <a:bodyPr/>
          <a:lstStyle/>
          <a:p>
            <a:pPr marL="0" indent="0">
              <a:buNone/>
            </a:pPr>
            <a:r>
              <a:rPr lang="en-US" sz="2800" dirty="0"/>
              <a:t>Factors must be student-centered and individualized</a:t>
            </a:r>
          </a:p>
          <a:p>
            <a:pPr lvl="1">
              <a:lnSpc>
                <a:spcPct val="150000"/>
              </a:lnSpc>
            </a:pPr>
            <a:r>
              <a:rPr lang="en-US" sz="2400" dirty="0"/>
              <a:t>Student’s age</a:t>
            </a:r>
          </a:p>
          <a:p>
            <a:pPr lvl="1">
              <a:lnSpc>
                <a:spcPct val="150000"/>
              </a:lnSpc>
            </a:pPr>
            <a:r>
              <a:rPr lang="en-US" sz="2400" dirty="0"/>
              <a:t>Distance of the commute/impact on student’s education</a:t>
            </a:r>
          </a:p>
          <a:p>
            <a:pPr lvl="1">
              <a:lnSpc>
                <a:spcPct val="150000"/>
              </a:lnSpc>
            </a:pPr>
            <a:r>
              <a:rPr lang="en-US" sz="2400" dirty="0"/>
              <a:t>Safety concerns</a:t>
            </a:r>
          </a:p>
          <a:p>
            <a:pPr lvl="1">
              <a:lnSpc>
                <a:spcPct val="150000"/>
              </a:lnSpc>
            </a:pPr>
            <a:r>
              <a:rPr lang="en-US" sz="2400" dirty="0"/>
              <a:t>Student’s need for special instruction</a:t>
            </a:r>
          </a:p>
          <a:p>
            <a:pPr lvl="1">
              <a:lnSpc>
                <a:spcPct val="150000"/>
              </a:lnSpc>
            </a:pPr>
            <a:r>
              <a:rPr lang="en-US" sz="2400" dirty="0"/>
              <a:t>Length of anticipated stay in a temporary shelter</a:t>
            </a:r>
          </a:p>
          <a:p>
            <a:pPr lvl="1">
              <a:lnSpc>
                <a:spcPct val="150000"/>
              </a:lnSpc>
            </a:pPr>
            <a:r>
              <a:rPr lang="en-US" sz="2400" dirty="0"/>
              <a:t>Time remaining in the school year</a:t>
            </a:r>
          </a:p>
          <a:p>
            <a:pPr lvl="1">
              <a:lnSpc>
                <a:spcPct val="150000"/>
              </a:lnSpc>
            </a:pPr>
            <a:r>
              <a:rPr lang="en-US" sz="2400" dirty="0"/>
              <a:t>Placement of siblings</a:t>
            </a:r>
          </a:p>
        </p:txBody>
      </p:sp>
    </p:spTree>
    <p:extLst>
      <p:ext uri="{BB962C8B-B14F-4D97-AF65-F5344CB8AC3E}">
        <p14:creationId xmlns:p14="http://schemas.microsoft.com/office/powerpoint/2010/main" val="256868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18BA2-C086-4C57-BE70-9803B9B59754}"/>
              </a:ext>
            </a:extLst>
          </p:cNvPr>
          <p:cNvSpPr>
            <a:spLocks noGrp="1"/>
          </p:cNvSpPr>
          <p:nvPr>
            <p:ph type="title"/>
          </p:nvPr>
        </p:nvSpPr>
        <p:spPr/>
        <p:txBody>
          <a:bodyPr/>
          <a:lstStyle/>
          <a:p>
            <a:r>
              <a:rPr lang="en-US" dirty="0"/>
              <a:t>Special Considerations for Preschool-age Children</a:t>
            </a:r>
          </a:p>
        </p:txBody>
      </p:sp>
      <p:sp>
        <p:nvSpPr>
          <p:cNvPr id="3" name="Text Placeholder 2">
            <a:extLst>
              <a:ext uri="{FF2B5EF4-FFF2-40B4-BE49-F238E27FC236}">
                <a16:creationId xmlns:a16="http://schemas.microsoft.com/office/drawing/2014/main" id="{B4DBEE26-7DA1-4F66-AC89-2C84AE2E6178}"/>
              </a:ext>
            </a:extLst>
          </p:cNvPr>
          <p:cNvSpPr>
            <a:spLocks noGrp="1"/>
          </p:cNvSpPr>
          <p:nvPr>
            <p:ph type="body" sz="quarter" idx="10"/>
          </p:nvPr>
        </p:nvSpPr>
        <p:spPr/>
        <p:txBody>
          <a:bodyPr/>
          <a:lstStyle/>
          <a:p>
            <a:r>
              <a:rPr lang="en-US" sz="2800" dirty="0"/>
              <a:t>School and program stability is critically important for this particularly vulnerable population</a:t>
            </a:r>
          </a:p>
          <a:p>
            <a:r>
              <a:rPr lang="en-US" sz="2800" dirty="0"/>
              <a:t>LEAs may consider the following additional factors for preschool-age children:</a:t>
            </a:r>
          </a:p>
          <a:p>
            <a:pPr lvl="1"/>
            <a:r>
              <a:rPr lang="en-US" sz="2400" dirty="0"/>
              <a:t>Child’s attachment to preschool teachers &amp; staff</a:t>
            </a:r>
          </a:p>
          <a:p>
            <a:pPr lvl="1"/>
            <a:r>
              <a:rPr lang="en-US" sz="2400" dirty="0"/>
              <a:t>Impact of school climate on the child, including the school’s safety</a:t>
            </a:r>
          </a:p>
          <a:p>
            <a:pPr lvl="1"/>
            <a:r>
              <a:rPr lang="en-US" sz="2400" dirty="0"/>
              <a:t>Availability and quality of services to meet the child’s comprehensive needs</a:t>
            </a:r>
          </a:p>
          <a:p>
            <a:pPr lvl="2"/>
            <a:r>
              <a:rPr lang="en-US" sz="2000" dirty="0"/>
              <a:t>Access to early childhood mental health consultants</a:t>
            </a:r>
          </a:p>
          <a:p>
            <a:pPr lvl="1"/>
            <a:r>
              <a:rPr lang="en-US" sz="2400" dirty="0"/>
              <a:t>Travel time to and from school</a:t>
            </a:r>
          </a:p>
        </p:txBody>
      </p:sp>
    </p:spTree>
    <p:extLst>
      <p:ext uri="{BB962C8B-B14F-4D97-AF65-F5344CB8AC3E}">
        <p14:creationId xmlns:p14="http://schemas.microsoft.com/office/powerpoint/2010/main" val="2238453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AA4C-C93D-4EE7-AC1F-FA7914F3B92A}"/>
              </a:ext>
            </a:extLst>
          </p:cNvPr>
          <p:cNvSpPr>
            <a:spLocks noGrp="1"/>
          </p:cNvSpPr>
          <p:nvPr>
            <p:ph type="title"/>
          </p:nvPr>
        </p:nvSpPr>
        <p:spPr/>
        <p:txBody>
          <a:bodyPr/>
          <a:lstStyle/>
          <a:p>
            <a:r>
              <a:rPr lang="en-US" dirty="0"/>
              <a:t>Role of Liaison</a:t>
            </a:r>
          </a:p>
        </p:txBody>
      </p:sp>
      <p:sp>
        <p:nvSpPr>
          <p:cNvPr id="3" name="Text Placeholder 2">
            <a:extLst>
              <a:ext uri="{FF2B5EF4-FFF2-40B4-BE49-F238E27FC236}">
                <a16:creationId xmlns:a16="http://schemas.microsoft.com/office/drawing/2014/main" id="{E5322C2A-4311-4B86-84AA-5701C039D36D}"/>
              </a:ext>
            </a:extLst>
          </p:cNvPr>
          <p:cNvSpPr>
            <a:spLocks noGrp="1"/>
          </p:cNvSpPr>
          <p:nvPr>
            <p:ph type="body" sz="quarter" idx="10"/>
          </p:nvPr>
        </p:nvSpPr>
        <p:spPr/>
        <p:txBody>
          <a:bodyPr/>
          <a:lstStyle/>
          <a:p>
            <a:r>
              <a:rPr lang="en-US" dirty="0"/>
              <a:t>Ensure that homeless parents/guardians and youth understand all school selection options</a:t>
            </a:r>
          </a:p>
          <a:p>
            <a:r>
              <a:rPr lang="en-US" dirty="0"/>
              <a:t>Reinforce the important of school stability and educational continuity</a:t>
            </a:r>
          </a:p>
          <a:p>
            <a:r>
              <a:rPr lang="en-US" dirty="0"/>
              <a:t>Discuss with the parents/guardians or youth their unique circumstances</a:t>
            </a:r>
          </a:p>
          <a:p>
            <a:r>
              <a:rPr lang="en-US" dirty="0"/>
              <a:t>Assist them with making the most appropriate choice</a:t>
            </a:r>
          </a:p>
        </p:txBody>
      </p:sp>
    </p:spTree>
    <p:extLst>
      <p:ext uri="{BB962C8B-B14F-4D97-AF65-F5344CB8AC3E}">
        <p14:creationId xmlns:p14="http://schemas.microsoft.com/office/powerpoint/2010/main" val="1747629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CDB8-C097-47F9-9A47-A4657EEFC64B}"/>
              </a:ext>
            </a:extLst>
          </p:cNvPr>
          <p:cNvSpPr>
            <a:spLocks noGrp="1"/>
          </p:cNvSpPr>
          <p:nvPr>
            <p:ph type="title"/>
          </p:nvPr>
        </p:nvSpPr>
        <p:spPr/>
        <p:txBody>
          <a:bodyPr/>
          <a:lstStyle/>
          <a:p>
            <a:r>
              <a:rPr lang="en-US" dirty="0"/>
              <a:t>Questions to Consider</a:t>
            </a:r>
          </a:p>
        </p:txBody>
      </p:sp>
      <p:sp>
        <p:nvSpPr>
          <p:cNvPr id="3" name="Text Placeholder 2">
            <a:extLst>
              <a:ext uri="{FF2B5EF4-FFF2-40B4-BE49-F238E27FC236}">
                <a16:creationId xmlns:a16="http://schemas.microsoft.com/office/drawing/2014/main" id="{2D12DB67-A317-4F2E-95EB-0E4C61AD01F2}"/>
              </a:ext>
            </a:extLst>
          </p:cNvPr>
          <p:cNvSpPr>
            <a:spLocks noGrp="1"/>
          </p:cNvSpPr>
          <p:nvPr>
            <p:ph type="body" sz="quarter" idx="10"/>
          </p:nvPr>
        </p:nvSpPr>
        <p:spPr>
          <a:xfrm>
            <a:off x="609600" y="1447800"/>
            <a:ext cx="10871200" cy="4343400"/>
          </a:xfrm>
        </p:spPr>
        <p:txBody>
          <a:bodyPr/>
          <a:lstStyle/>
          <a:p>
            <a:pPr>
              <a:lnSpc>
                <a:spcPct val="150000"/>
              </a:lnSpc>
            </a:pPr>
            <a:r>
              <a:rPr lang="en-US" sz="2400" dirty="0"/>
              <a:t>Are there safety issues to consider?</a:t>
            </a:r>
          </a:p>
          <a:p>
            <a:pPr>
              <a:lnSpc>
                <a:spcPct val="150000"/>
              </a:lnSpc>
            </a:pPr>
            <a:r>
              <a:rPr lang="en-US" sz="2400" dirty="0"/>
              <a:t>How permanent does the family’s current living arrangement appear to be?</a:t>
            </a:r>
          </a:p>
          <a:p>
            <a:pPr>
              <a:lnSpc>
                <a:spcPct val="150000"/>
              </a:lnSpc>
            </a:pPr>
            <a:r>
              <a:rPr lang="en-US" sz="2400" dirty="0"/>
              <a:t>How deep are the student’s ties to the current school?</a:t>
            </a:r>
          </a:p>
          <a:p>
            <a:pPr>
              <a:lnSpc>
                <a:spcPct val="150000"/>
              </a:lnSpc>
            </a:pPr>
            <a:r>
              <a:rPr lang="en-US" sz="2400" dirty="0"/>
              <a:t>How strong is the child academically?</a:t>
            </a:r>
          </a:p>
          <a:p>
            <a:pPr>
              <a:lnSpc>
                <a:spcPct val="150000"/>
              </a:lnSpc>
            </a:pPr>
            <a:r>
              <a:rPr lang="en-US" sz="2400" dirty="0"/>
              <a:t>How anxious does the student seem about the transition? </a:t>
            </a:r>
          </a:p>
          <a:p>
            <a:pPr>
              <a:lnSpc>
                <a:spcPct val="150000"/>
              </a:lnSpc>
            </a:pPr>
            <a:r>
              <a:rPr lang="en-US" sz="2400" dirty="0"/>
              <a:t>How do the programs/activities offered at the schools compare?</a:t>
            </a:r>
          </a:p>
          <a:p>
            <a:pPr>
              <a:lnSpc>
                <a:spcPct val="150000"/>
              </a:lnSpc>
            </a:pPr>
            <a:r>
              <a:rPr lang="en-US" sz="2400" dirty="0"/>
              <a:t>How would the length of the commute to the school of origin impact the student’s education?</a:t>
            </a:r>
          </a:p>
          <a:p>
            <a:endParaRPr lang="en-US" dirty="0"/>
          </a:p>
        </p:txBody>
      </p:sp>
    </p:spTree>
    <p:extLst>
      <p:ext uri="{BB962C8B-B14F-4D97-AF65-F5344CB8AC3E}">
        <p14:creationId xmlns:p14="http://schemas.microsoft.com/office/powerpoint/2010/main" val="1740138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hool of origin vs local school example consideration checklist.">
            <a:extLst>
              <a:ext uri="{FF2B5EF4-FFF2-40B4-BE49-F238E27FC236}">
                <a16:creationId xmlns:a16="http://schemas.microsoft.com/office/drawing/2014/main" id="{7ED178FA-E0C2-4856-893D-C478FAB829A1}"/>
              </a:ext>
            </a:extLst>
          </p:cNvPr>
          <p:cNvPicPr>
            <a:picLocks noChangeAspect="1"/>
          </p:cNvPicPr>
          <p:nvPr/>
        </p:nvPicPr>
        <p:blipFill rotWithShape="1">
          <a:blip r:embed="rId2"/>
          <a:srcRect b="1811"/>
          <a:stretch/>
        </p:blipFill>
        <p:spPr>
          <a:xfrm>
            <a:off x="1566785" y="1371601"/>
            <a:ext cx="9058429" cy="4648200"/>
          </a:xfrm>
          <a:prstGeom prst="rect">
            <a:avLst/>
          </a:prstGeom>
        </p:spPr>
      </p:pic>
      <p:sp>
        <p:nvSpPr>
          <p:cNvPr id="6" name="Title 5">
            <a:extLst>
              <a:ext uri="{FF2B5EF4-FFF2-40B4-BE49-F238E27FC236}">
                <a16:creationId xmlns:a16="http://schemas.microsoft.com/office/drawing/2014/main" id="{ED495D49-D2D5-4D85-9BEF-83FF7DCDB3AB}"/>
              </a:ext>
            </a:extLst>
          </p:cNvPr>
          <p:cNvSpPr>
            <a:spLocks noGrp="1"/>
          </p:cNvSpPr>
          <p:nvPr>
            <p:ph type="title"/>
          </p:nvPr>
        </p:nvSpPr>
        <p:spPr/>
        <p:txBody>
          <a:bodyPr/>
          <a:lstStyle/>
          <a:p>
            <a:r>
              <a:rPr lang="en-US" dirty="0"/>
              <a:t>Guiding the Conversation</a:t>
            </a:r>
          </a:p>
        </p:txBody>
      </p:sp>
    </p:spTree>
    <p:extLst>
      <p:ext uri="{BB962C8B-B14F-4D97-AF65-F5344CB8AC3E}">
        <p14:creationId xmlns:p14="http://schemas.microsoft.com/office/powerpoint/2010/main" val="3775593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today’s presentation…</a:t>
            </a:r>
          </a:p>
        </p:txBody>
      </p:sp>
      <p:sp>
        <p:nvSpPr>
          <p:cNvPr id="3" name="Text Placeholder 2"/>
          <p:cNvSpPr>
            <a:spLocks noGrp="1"/>
          </p:cNvSpPr>
          <p:nvPr>
            <p:ph type="body" sz="quarter" idx="10"/>
          </p:nvPr>
        </p:nvSpPr>
        <p:spPr>
          <a:xfrm>
            <a:off x="609600" y="1447800"/>
            <a:ext cx="10668000" cy="4724400"/>
          </a:xfrm>
        </p:spPr>
        <p:txBody>
          <a:bodyPr/>
          <a:lstStyle/>
          <a:p>
            <a:pPr>
              <a:lnSpc>
                <a:spcPct val="150000"/>
              </a:lnSpc>
            </a:pPr>
            <a:r>
              <a:rPr lang="en-US" sz="2800" dirty="0"/>
              <a:t>Please mute your microphone</a:t>
            </a:r>
          </a:p>
          <a:p>
            <a:pPr>
              <a:lnSpc>
                <a:spcPct val="150000"/>
              </a:lnSpc>
            </a:pPr>
            <a:r>
              <a:rPr lang="en-US" sz="2800" dirty="0"/>
              <a:t>Please turn off your web cam</a:t>
            </a:r>
          </a:p>
          <a:p>
            <a:pPr>
              <a:lnSpc>
                <a:spcPct val="150000"/>
              </a:lnSpc>
            </a:pPr>
            <a:r>
              <a:rPr lang="en-US" sz="2800" dirty="0"/>
              <a:t>Feel free to ask questions in the chat box</a:t>
            </a:r>
          </a:p>
          <a:p>
            <a:pPr>
              <a:lnSpc>
                <a:spcPct val="150000"/>
              </a:lnSpc>
            </a:pPr>
            <a:r>
              <a:rPr lang="en-US" sz="2800" dirty="0"/>
              <a:t>This session will be recorded and posted to the website:</a:t>
            </a:r>
          </a:p>
          <a:p>
            <a:pPr marL="457200" lvl="1" indent="0">
              <a:lnSpc>
                <a:spcPct val="150000"/>
              </a:lnSpc>
              <a:buNone/>
            </a:pPr>
            <a:r>
              <a:rPr lang="en-US" sz="2000" dirty="0">
                <a:hlinkClick r:id="rId3"/>
              </a:rPr>
              <a:t>https://education.vermont.gov/student-support/federal-programs/homeless-education</a:t>
            </a:r>
            <a:endParaRPr lang="en-US" sz="2000" dirty="0"/>
          </a:p>
          <a:p>
            <a:pPr>
              <a:lnSpc>
                <a:spcPct val="150000"/>
              </a:lnSpc>
            </a:pPr>
            <a:endParaRPr lang="en-US" sz="2800" dirty="0"/>
          </a:p>
          <a:p>
            <a:endParaRPr lang="en-US" dirty="0"/>
          </a:p>
        </p:txBody>
      </p:sp>
    </p:spTree>
    <p:extLst>
      <p:ext uri="{BB962C8B-B14F-4D97-AF65-F5344CB8AC3E}">
        <p14:creationId xmlns:p14="http://schemas.microsoft.com/office/powerpoint/2010/main" val="1798515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hool of origin vs local school example consideration checklist.">
            <a:extLst>
              <a:ext uri="{FF2B5EF4-FFF2-40B4-BE49-F238E27FC236}">
                <a16:creationId xmlns:a16="http://schemas.microsoft.com/office/drawing/2014/main" id="{99E2DE0F-DF54-4491-806F-34C33D17AEFC}"/>
              </a:ext>
            </a:extLst>
          </p:cNvPr>
          <p:cNvPicPr>
            <a:picLocks noChangeAspect="1"/>
          </p:cNvPicPr>
          <p:nvPr/>
        </p:nvPicPr>
        <p:blipFill>
          <a:blip r:embed="rId2"/>
          <a:stretch>
            <a:fillRect/>
          </a:stretch>
        </p:blipFill>
        <p:spPr>
          <a:xfrm>
            <a:off x="1600200" y="990600"/>
            <a:ext cx="8767763" cy="5173602"/>
          </a:xfrm>
          <a:prstGeom prst="rect">
            <a:avLst/>
          </a:prstGeom>
        </p:spPr>
      </p:pic>
      <p:pic>
        <p:nvPicPr>
          <p:cNvPr id="7" name="Picture 6" descr="school of origin vs local school example consideration checklist.">
            <a:extLst>
              <a:ext uri="{FF2B5EF4-FFF2-40B4-BE49-F238E27FC236}">
                <a16:creationId xmlns:a16="http://schemas.microsoft.com/office/drawing/2014/main" id="{02252C5E-B52D-43F8-BDBF-CFED4270E943}"/>
              </a:ext>
            </a:extLst>
          </p:cNvPr>
          <p:cNvPicPr>
            <a:picLocks noChangeAspect="1"/>
          </p:cNvPicPr>
          <p:nvPr/>
        </p:nvPicPr>
        <p:blipFill>
          <a:blip r:embed="rId3"/>
          <a:stretch>
            <a:fillRect/>
          </a:stretch>
        </p:blipFill>
        <p:spPr>
          <a:xfrm>
            <a:off x="1581546" y="632499"/>
            <a:ext cx="8805073" cy="385533"/>
          </a:xfrm>
          <a:prstGeom prst="rect">
            <a:avLst/>
          </a:prstGeom>
        </p:spPr>
      </p:pic>
    </p:spTree>
    <p:extLst>
      <p:ext uri="{BB962C8B-B14F-4D97-AF65-F5344CB8AC3E}">
        <p14:creationId xmlns:p14="http://schemas.microsoft.com/office/powerpoint/2010/main" val="3721577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5387D-586F-4DA2-83F7-A3FE83294CE2}"/>
              </a:ext>
            </a:extLst>
          </p:cNvPr>
          <p:cNvSpPr>
            <a:spLocks noGrp="1"/>
          </p:cNvSpPr>
          <p:nvPr>
            <p:ph type="title"/>
          </p:nvPr>
        </p:nvSpPr>
        <p:spPr/>
        <p:txBody>
          <a:bodyPr/>
          <a:lstStyle/>
          <a:p>
            <a:r>
              <a:rPr lang="en-US" dirty="0"/>
              <a:t>Determining Best Interest</a:t>
            </a:r>
          </a:p>
        </p:txBody>
      </p:sp>
      <p:sp>
        <p:nvSpPr>
          <p:cNvPr id="3" name="Text Placeholder 2">
            <a:extLst>
              <a:ext uri="{FF2B5EF4-FFF2-40B4-BE49-F238E27FC236}">
                <a16:creationId xmlns:a16="http://schemas.microsoft.com/office/drawing/2014/main" id="{D2BB234D-7572-4DA8-9BAB-CD4E139D42BC}"/>
              </a:ext>
            </a:extLst>
          </p:cNvPr>
          <p:cNvSpPr>
            <a:spLocks noGrp="1"/>
          </p:cNvSpPr>
          <p:nvPr>
            <p:ph type="body" sz="quarter" idx="10"/>
          </p:nvPr>
        </p:nvSpPr>
        <p:spPr/>
        <p:txBody>
          <a:bodyPr/>
          <a:lstStyle/>
          <a:p>
            <a:pPr marL="0" indent="0">
              <a:buNone/>
            </a:pPr>
            <a:r>
              <a:rPr lang="en-US" sz="2800" dirty="0"/>
              <a:t>In determining best interest, the LEA must:</a:t>
            </a:r>
          </a:p>
          <a:p>
            <a:pPr lvl="1"/>
            <a:r>
              <a:rPr lang="en-US" sz="2400" dirty="0"/>
              <a:t>Presume that keeping the student in the school of origin is in the student’s best interest</a:t>
            </a:r>
          </a:p>
          <a:p>
            <a:pPr lvl="1"/>
            <a:r>
              <a:rPr lang="en-US" sz="2400" dirty="0"/>
              <a:t>Consider student-centered factors, including the impact of mobility on achievement, education, health, and safety</a:t>
            </a:r>
          </a:p>
          <a:p>
            <a:pPr lvl="1"/>
            <a:r>
              <a:rPr lang="en-US" sz="2400" dirty="0"/>
              <a:t>Give priority to the request of the parent/guardian or unaccompanied youth</a:t>
            </a:r>
          </a:p>
        </p:txBody>
      </p:sp>
    </p:spTree>
    <p:extLst>
      <p:ext uri="{BB962C8B-B14F-4D97-AF65-F5344CB8AC3E}">
        <p14:creationId xmlns:p14="http://schemas.microsoft.com/office/powerpoint/2010/main" val="4387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49AD8-FD43-4A06-BE1C-2C69E1E0EFDF}"/>
              </a:ext>
            </a:extLst>
          </p:cNvPr>
          <p:cNvSpPr>
            <a:spLocks noGrp="1"/>
          </p:cNvSpPr>
          <p:nvPr>
            <p:ph type="title"/>
          </p:nvPr>
        </p:nvSpPr>
        <p:spPr/>
        <p:txBody>
          <a:bodyPr/>
          <a:lstStyle/>
          <a:p>
            <a:r>
              <a:rPr lang="en-US" dirty="0"/>
              <a:t>Best Interest Determination</a:t>
            </a:r>
          </a:p>
        </p:txBody>
      </p:sp>
      <p:sp>
        <p:nvSpPr>
          <p:cNvPr id="3" name="Text Placeholder 2">
            <a:extLst>
              <a:ext uri="{FF2B5EF4-FFF2-40B4-BE49-F238E27FC236}">
                <a16:creationId xmlns:a16="http://schemas.microsoft.com/office/drawing/2014/main" id="{BC790E6C-B51D-40E3-A7FE-8745E0305481}"/>
              </a:ext>
            </a:extLst>
          </p:cNvPr>
          <p:cNvSpPr>
            <a:spLocks noGrp="1"/>
          </p:cNvSpPr>
          <p:nvPr>
            <p:ph type="body" sz="quarter" idx="10"/>
          </p:nvPr>
        </p:nvSpPr>
        <p:spPr/>
        <p:txBody>
          <a:bodyPr/>
          <a:lstStyle/>
          <a:p>
            <a:r>
              <a:rPr lang="en-US" sz="2400" dirty="0">
                <a:solidFill>
                  <a:srgbClr val="333333"/>
                </a:solidFill>
              </a:rPr>
              <a:t>If, after conducting the best interest determination, the liaison determines that it is in the student’s best interest to attend the </a:t>
            </a:r>
            <a:r>
              <a:rPr lang="en-US" sz="2400" b="1" dirty="0">
                <a:solidFill>
                  <a:srgbClr val="333333"/>
                </a:solidFill>
              </a:rPr>
              <a:t>school of origin</a:t>
            </a:r>
            <a:r>
              <a:rPr lang="en-US" sz="2400" dirty="0">
                <a:solidFill>
                  <a:srgbClr val="333333"/>
                </a:solidFill>
              </a:rPr>
              <a:t>:</a:t>
            </a:r>
          </a:p>
          <a:p>
            <a:pPr lvl="1"/>
            <a:r>
              <a:rPr lang="en-US" sz="2000" dirty="0"/>
              <a:t>The LEA must provide transportation as requested by the parent/guardian or unaccompanied youth</a:t>
            </a:r>
          </a:p>
          <a:p>
            <a:pPr lvl="1"/>
            <a:endParaRPr lang="en-US" sz="2000" dirty="0"/>
          </a:p>
          <a:p>
            <a:r>
              <a:rPr lang="en-US" sz="2400" dirty="0">
                <a:solidFill>
                  <a:srgbClr val="333333"/>
                </a:solidFill>
              </a:rPr>
              <a:t>If, after conducting the best interest determination, the liaison determines that it is in the student’s best interest to attend the </a:t>
            </a:r>
            <a:r>
              <a:rPr lang="en-US" sz="2400" b="1" dirty="0">
                <a:solidFill>
                  <a:srgbClr val="333333"/>
                </a:solidFill>
              </a:rPr>
              <a:t>local school</a:t>
            </a:r>
            <a:r>
              <a:rPr lang="en-US" sz="2400" dirty="0">
                <a:solidFill>
                  <a:srgbClr val="333333"/>
                </a:solidFill>
              </a:rPr>
              <a:t>: </a:t>
            </a:r>
          </a:p>
          <a:p>
            <a:pPr lvl="1"/>
            <a:r>
              <a:rPr lang="en-US" sz="2000" dirty="0">
                <a:solidFill>
                  <a:srgbClr val="333333"/>
                </a:solidFill>
              </a:rPr>
              <a:t>The local liaison should work with the liaison in that LEA to facilitate the transfer of records, etc. </a:t>
            </a:r>
          </a:p>
        </p:txBody>
      </p:sp>
    </p:spTree>
    <p:extLst>
      <p:ext uri="{BB962C8B-B14F-4D97-AF65-F5344CB8AC3E}">
        <p14:creationId xmlns:p14="http://schemas.microsoft.com/office/powerpoint/2010/main" val="3433107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245AF-09A3-4B6F-918B-DA1E31D5A0CA}"/>
              </a:ext>
            </a:extLst>
          </p:cNvPr>
          <p:cNvSpPr>
            <a:spLocks noGrp="1"/>
          </p:cNvSpPr>
          <p:nvPr>
            <p:ph type="title"/>
          </p:nvPr>
        </p:nvSpPr>
        <p:spPr/>
        <p:txBody>
          <a:bodyPr/>
          <a:lstStyle/>
          <a:p>
            <a:r>
              <a:rPr lang="en-US" dirty="0"/>
              <a:t>Best Interest Determination</a:t>
            </a:r>
          </a:p>
        </p:txBody>
      </p:sp>
      <p:sp>
        <p:nvSpPr>
          <p:cNvPr id="3" name="Text Placeholder 2">
            <a:extLst>
              <a:ext uri="{FF2B5EF4-FFF2-40B4-BE49-F238E27FC236}">
                <a16:creationId xmlns:a16="http://schemas.microsoft.com/office/drawing/2014/main" id="{39B414B3-3772-4B78-A9C8-FD3C9F6C7C84}"/>
              </a:ext>
            </a:extLst>
          </p:cNvPr>
          <p:cNvSpPr>
            <a:spLocks noGrp="1"/>
          </p:cNvSpPr>
          <p:nvPr>
            <p:ph type="body" sz="quarter" idx="10"/>
          </p:nvPr>
        </p:nvSpPr>
        <p:spPr/>
        <p:txBody>
          <a:bodyPr/>
          <a:lstStyle/>
          <a:p>
            <a:r>
              <a:rPr lang="en-US" sz="2800" dirty="0">
                <a:solidFill>
                  <a:srgbClr val="333333"/>
                </a:solidFill>
              </a:rPr>
              <a:t>If, after conducting the best interest determination, the local liaison determines that it is not in the student’s best interest to attend the school of origin or the school requested by the parent, guardian, or unaccompanied youth, the LEA must provide: </a:t>
            </a:r>
          </a:p>
          <a:p>
            <a:pPr lvl="1">
              <a:lnSpc>
                <a:spcPct val="150000"/>
              </a:lnSpc>
            </a:pPr>
            <a:r>
              <a:rPr lang="en-US" sz="2400" dirty="0">
                <a:solidFill>
                  <a:srgbClr val="333333"/>
                </a:solidFill>
              </a:rPr>
              <a:t>written explanation of the reasons for its determination</a:t>
            </a:r>
          </a:p>
          <a:p>
            <a:pPr lvl="1">
              <a:lnSpc>
                <a:spcPct val="150000"/>
              </a:lnSpc>
            </a:pPr>
            <a:r>
              <a:rPr lang="en-US" sz="2400" dirty="0">
                <a:solidFill>
                  <a:srgbClr val="333333"/>
                </a:solidFill>
              </a:rPr>
              <a:t>information regarding the right to appeal the decision</a:t>
            </a:r>
            <a:endParaRPr lang="en-US" sz="2400" dirty="0"/>
          </a:p>
        </p:txBody>
      </p:sp>
    </p:spTree>
    <p:extLst>
      <p:ext uri="{BB962C8B-B14F-4D97-AF65-F5344CB8AC3E}">
        <p14:creationId xmlns:p14="http://schemas.microsoft.com/office/powerpoint/2010/main" val="2932275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5526B-EFC1-4720-BD5A-9D4D6CCFC8C7}"/>
              </a:ext>
            </a:extLst>
          </p:cNvPr>
          <p:cNvSpPr>
            <a:spLocks noGrp="1"/>
          </p:cNvSpPr>
          <p:nvPr>
            <p:ph type="title"/>
          </p:nvPr>
        </p:nvSpPr>
        <p:spPr/>
        <p:txBody>
          <a:bodyPr/>
          <a:lstStyle/>
          <a:p>
            <a:r>
              <a:rPr lang="en-US" dirty="0"/>
              <a:t>Questions?</a:t>
            </a:r>
          </a:p>
        </p:txBody>
      </p:sp>
      <p:pic>
        <p:nvPicPr>
          <p:cNvPr id="4" name="Picture 2" descr="Download Free png background-Question-mark-transparent - DLPNG.com">
            <a:extLst>
              <a:ext uri="{FF2B5EF4-FFF2-40B4-BE49-F238E27FC236}">
                <a16:creationId xmlns:a16="http://schemas.microsoft.com/office/drawing/2014/main" id="{56C20BF3-1147-42D2-915C-3460FA0A96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75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3B4B8-06D2-4260-95E4-ACF4DB592A48}"/>
              </a:ext>
            </a:extLst>
          </p:cNvPr>
          <p:cNvSpPr>
            <a:spLocks noGrp="1"/>
          </p:cNvSpPr>
          <p:nvPr>
            <p:ph type="ctrTitle"/>
          </p:nvPr>
        </p:nvSpPr>
        <p:spPr/>
        <p:txBody>
          <a:bodyPr/>
          <a:lstStyle/>
          <a:p>
            <a:r>
              <a:rPr lang="en-US" dirty="0"/>
              <a:t>Dispute Resolution</a:t>
            </a:r>
          </a:p>
        </p:txBody>
      </p:sp>
    </p:spTree>
    <p:extLst>
      <p:ext uri="{BB962C8B-B14F-4D97-AF65-F5344CB8AC3E}">
        <p14:creationId xmlns:p14="http://schemas.microsoft.com/office/powerpoint/2010/main" val="3156659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5D726-E76C-431F-89BA-8AF6033F124C}"/>
              </a:ext>
            </a:extLst>
          </p:cNvPr>
          <p:cNvSpPr>
            <a:spLocks noGrp="1"/>
          </p:cNvSpPr>
          <p:nvPr>
            <p:ph type="title"/>
          </p:nvPr>
        </p:nvSpPr>
        <p:spPr/>
        <p:txBody>
          <a:bodyPr/>
          <a:lstStyle/>
          <a:p>
            <a:r>
              <a:rPr lang="en-US" dirty="0"/>
              <a:t>Dispute Resolution Procedure</a:t>
            </a:r>
          </a:p>
        </p:txBody>
      </p:sp>
      <p:sp>
        <p:nvSpPr>
          <p:cNvPr id="3" name="Text Placeholder 2">
            <a:extLst>
              <a:ext uri="{FF2B5EF4-FFF2-40B4-BE49-F238E27FC236}">
                <a16:creationId xmlns:a16="http://schemas.microsoft.com/office/drawing/2014/main" id="{1DFBB358-7684-4DBE-8A74-574636879124}"/>
              </a:ext>
            </a:extLst>
          </p:cNvPr>
          <p:cNvSpPr>
            <a:spLocks noGrp="1"/>
          </p:cNvSpPr>
          <p:nvPr>
            <p:ph type="body" sz="quarter" idx="10"/>
          </p:nvPr>
        </p:nvSpPr>
        <p:spPr/>
        <p:txBody>
          <a:bodyPr/>
          <a:lstStyle/>
          <a:p>
            <a:r>
              <a:rPr lang="en-US" sz="2400" dirty="0"/>
              <a:t>Every State must have a procedure for the prompt resolution of disputes</a:t>
            </a:r>
          </a:p>
          <a:p>
            <a:endParaRPr lang="en-US" sz="2400" dirty="0"/>
          </a:p>
          <a:p>
            <a:r>
              <a:rPr lang="en-US" sz="2400" dirty="0"/>
              <a:t>Intended to represent each party’s view for objective consideration so disagreements can be solved quickly and in accordance with the McKinney-Vento Act</a:t>
            </a:r>
          </a:p>
          <a:p>
            <a:pPr marL="0" indent="0">
              <a:buNone/>
            </a:pPr>
            <a:endParaRPr lang="en-US" sz="2400" dirty="0"/>
          </a:p>
          <a:p>
            <a:r>
              <a:rPr lang="en-US" sz="2400" dirty="0"/>
              <a:t>Some LEAs may also have their own written policy for resolving disputes at the local level – must be consistent with the State dispute resolution policy</a:t>
            </a:r>
          </a:p>
          <a:p>
            <a:endParaRPr lang="en-US" sz="2400" dirty="0"/>
          </a:p>
          <a:p>
            <a:r>
              <a:rPr lang="en-US" sz="1800" dirty="0">
                <a:hlinkClick r:id="rId3" action="ppaction://hlinkfile"/>
              </a:rPr>
              <a:t>SEA Appeal Procedure</a:t>
            </a:r>
            <a:endParaRPr lang="en-US" sz="1800" dirty="0"/>
          </a:p>
        </p:txBody>
      </p:sp>
    </p:spTree>
    <p:extLst>
      <p:ext uri="{BB962C8B-B14F-4D97-AF65-F5344CB8AC3E}">
        <p14:creationId xmlns:p14="http://schemas.microsoft.com/office/powerpoint/2010/main" val="2506942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7B24C-8EC7-4369-AE9B-BA50A82971F2}"/>
              </a:ext>
            </a:extLst>
          </p:cNvPr>
          <p:cNvSpPr>
            <a:spLocks noGrp="1"/>
          </p:cNvSpPr>
          <p:nvPr>
            <p:ph type="title"/>
          </p:nvPr>
        </p:nvSpPr>
        <p:spPr/>
        <p:txBody>
          <a:bodyPr/>
          <a:lstStyle/>
          <a:p>
            <a:r>
              <a:rPr lang="en-US" dirty="0"/>
              <a:t>Dispute Resolution</a:t>
            </a:r>
          </a:p>
        </p:txBody>
      </p:sp>
      <p:sp>
        <p:nvSpPr>
          <p:cNvPr id="3" name="Text Placeholder 2">
            <a:extLst>
              <a:ext uri="{FF2B5EF4-FFF2-40B4-BE49-F238E27FC236}">
                <a16:creationId xmlns:a16="http://schemas.microsoft.com/office/drawing/2014/main" id="{93BFA9C8-0D5C-4941-A711-B05E2C0A4304}"/>
              </a:ext>
            </a:extLst>
          </p:cNvPr>
          <p:cNvSpPr>
            <a:spLocks noGrp="1"/>
          </p:cNvSpPr>
          <p:nvPr>
            <p:ph type="body" sz="quarter" idx="10"/>
          </p:nvPr>
        </p:nvSpPr>
        <p:spPr/>
        <p:txBody>
          <a:bodyPr/>
          <a:lstStyle/>
          <a:p>
            <a:pPr marL="0" indent="0">
              <a:spcBef>
                <a:spcPts val="1200"/>
              </a:spcBef>
              <a:buNone/>
            </a:pPr>
            <a:r>
              <a:rPr lang="en-US" sz="2800" dirty="0"/>
              <a:t>If a dispute arises over eligibility, school selection or enrollment:</a:t>
            </a:r>
          </a:p>
          <a:p>
            <a:pPr lvl="1">
              <a:spcBef>
                <a:spcPts val="1200"/>
              </a:spcBef>
            </a:pPr>
            <a:r>
              <a:rPr lang="en-US" sz="2000" dirty="0"/>
              <a:t>The student must immediately be enrolled in the school in which enrollment is sought, pending final resolution of the dispute, including all available appeals</a:t>
            </a:r>
          </a:p>
          <a:p>
            <a:pPr lvl="2">
              <a:lnSpc>
                <a:spcPct val="150000"/>
              </a:lnSpc>
              <a:spcBef>
                <a:spcPts val="1200"/>
              </a:spcBef>
            </a:pPr>
            <a:r>
              <a:rPr lang="en-US" sz="1800" dirty="0"/>
              <a:t>Students have the right to participate fully in school</a:t>
            </a:r>
          </a:p>
          <a:p>
            <a:pPr lvl="2">
              <a:lnSpc>
                <a:spcPct val="150000"/>
              </a:lnSpc>
            </a:pPr>
            <a:r>
              <a:rPr lang="en-US" sz="1800" dirty="0">
                <a:solidFill>
                  <a:srgbClr val="333333"/>
                </a:solidFill>
              </a:rPr>
              <a:t>Students must receive all services for which they are eligible</a:t>
            </a:r>
          </a:p>
          <a:p>
            <a:pPr lvl="2">
              <a:lnSpc>
                <a:spcPct val="150000"/>
              </a:lnSpc>
            </a:pPr>
            <a:r>
              <a:rPr lang="en-US" sz="1800" dirty="0">
                <a:solidFill>
                  <a:srgbClr val="333333"/>
                </a:solidFill>
              </a:rPr>
              <a:t>Students must receive transportation, as needed, to and from the school of origin </a:t>
            </a:r>
            <a:endParaRPr lang="en-US" sz="2000" dirty="0"/>
          </a:p>
          <a:p>
            <a:pPr lvl="1"/>
            <a:r>
              <a:rPr lang="en-US" sz="2000" dirty="0"/>
              <a:t>The parent, guardian, or unaccompanied youth must be provided with a written explanation of :</a:t>
            </a:r>
          </a:p>
          <a:p>
            <a:pPr lvl="2">
              <a:lnSpc>
                <a:spcPct val="150000"/>
              </a:lnSpc>
            </a:pPr>
            <a:r>
              <a:rPr lang="en-US" sz="1800" dirty="0"/>
              <a:t>any decision related to the dispute </a:t>
            </a:r>
          </a:p>
          <a:p>
            <a:pPr lvl="2">
              <a:lnSpc>
                <a:spcPct val="150000"/>
              </a:lnSpc>
            </a:pPr>
            <a:r>
              <a:rPr lang="en-US" sz="1800" dirty="0"/>
              <a:t>the rights of the parent, guardian, or unaccompanied youth to appeal the decision</a:t>
            </a:r>
          </a:p>
          <a:p>
            <a:endParaRPr lang="en-US" dirty="0"/>
          </a:p>
        </p:txBody>
      </p:sp>
    </p:spTree>
    <p:extLst>
      <p:ext uri="{BB962C8B-B14F-4D97-AF65-F5344CB8AC3E}">
        <p14:creationId xmlns:p14="http://schemas.microsoft.com/office/powerpoint/2010/main" val="2253009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263A3-B059-4E76-B140-850E81449435}"/>
              </a:ext>
            </a:extLst>
          </p:cNvPr>
          <p:cNvSpPr>
            <a:spLocks noGrp="1"/>
          </p:cNvSpPr>
          <p:nvPr>
            <p:ph type="title"/>
          </p:nvPr>
        </p:nvSpPr>
        <p:spPr/>
        <p:txBody>
          <a:bodyPr/>
          <a:lstStyle/>
          <a:p>
            <a:r>
              <a:rPr lang="en-US" dirty="0"/>
              <a:t>Written Notification &amp; Rights to Appeal</a:t>
            </a:r>
          </a:p>
        </p:txBody>
      </p:sp>
      <p:sp>
        <p:nvSpPr>
          <p:cNvPr id="3" name="Text Placeholder 2">
            <a:extLst>
              <a:ext uri="{FF2B5EF4-FFF2-40B4-BE49-F238E27FC236}">
                <a16:creationId xmlns:a16="http://schemas.microsoft.com/office/drawing/2014/main" id="{67536127-5334-4084-A258-1F176AD13282}"/>
              </a:ext>
            </a:extLst>
          </p:cNvPr>
          <p:cNvSpPr>
            <a:spLocks noGrp="1"/>
          </p:cNvSpPr>
          <p:nvPr>
            <p:ph type="body" sz="quarter" idx="10"/>
          </p:nvPr>
        </p:nvSpPr>
        <p:spPr/>
        <p:txBody>
          <a:bodyPr/>
          <a:lstStyle/>
          <a:p>
            <a:pPr marL="0" indent="0">
              <a:buNone/>
            </a:pPr>
            <a:r>
              <a:rPr lang="en-US" sz="2000" dirty="0"/>
              <a:t>Parents/guardians or youth must be provided with a written explanation of any decisions related to eligibility, or school selection or enrollment made by the LEA or SEA </a:t>
            </a:r>
          </a:p>
          <a:p>
            <a:endParaRPr lang="en-US" sz="2000" dirty="0"/>
          </a:p>
          <a:p>
            <a:r>
              <a:rPr lang="en-US" sz="2000" dirty="0"/>
              <a:t>Explanation about the reason for the decision should include </a:t>
            </a:r>
            <a:r>
              <a:rPr lang="en-US" sz="1200" dirty="0"/>
              <a:t>(USED Non-Regs):</a:t>
            </a:r>
            <a:endParaRPr lang="en-US" sz="2000" dirty="0"/>
          </a:p>
          <a:p>
            <a:pPr lvl="1"/>
            <a:r>
              <a:rPr lang="en-US" sz="1800" dirty="0"/>
              <a:t>Description of the action that is proposed or refused</a:t>
            </a:r>
          </a:p>
          <a:p>
            <a:pPr lvl="1"/>
            <a:r>
              <a:rPr lang="en-US" sz="1800" dirty="0"/>
              <a:t>Explanation of why the action is being proposed or refused</a:t>
            </a:r>
          </a:p>
          <a:p>
            <a:pPr lvl="1"/>
            <a:r>
              <a:rPr lang="en-US" sz="1800" dirty="0"/>
              <a:t>A description of any other options the school considered</a:t>
            </a:r>
          </a:p>
          <a:p>
            <a:pPr lvl="1"/>
            <a:r>
              <a:rPr lang="en-US" sz="1800" dirty="0"/>
              <a:t>The reasons these other options were rejected</a:t>
            </a:r>
          </a:p>
          <a:p>
            <a:pPr lvl="1"/>
            <a:r>
              <a:rPr lang="en-US" sz="1800" dirty="0"/>
              <a:t>A description of any other factors relevant to the school’s decision and information related to the eligibility or best interest determination including the facts, witnesses, and evidence relied upon</a:t>
            </a:r>
            <a:endParaRPr lang="en-US" sz="2000" dirty="0"/>
          </a:p>
          <a:p>
            <a:r>
              <a:rPr lang="en-US" sz="2000" dirty="0"/>
              <a:t>Rights to appeal &amp; relevant timelines</a:t>
            </a:r>
          </a:p>
          <a:p>
            <a:r>
              <a:rPr lang="en-US" sz="2000" dirty="0"/>
              <a:t>Contact information for local liaison &amp; State Coordinator</a:t>
            </a:r>
          </a:p>
          <a:p>
            <a:endParaRPr lang="en-US" sz="2000" dirty="0"/>
          </a:p>
          <a:p>
            <a:pPr marL="0" indent="0">
              <a:buNone/>
            </a:pPr>
            <a:r>
              <a:rPr lang="en-US" sz="2000" dirty="0">
                <a:hlinkClick r:id="rId2"/>
              </a:rPr>
              <a:t>https://nche.ed.gov/homeless-liaison-toolkit/</a:t>
            </a:r>
            <a:endParaRPr lang="en-US" sz="2000" dirty="0"/>
          </a:p>
        </p:txBody>
      </p:sp>
    </p:spTree>
    <p:extLst>
      <p:ext uri="{BB962C8B-B14F-4D97-AF65-F5344CB8AC3E}">
        <p14:creationId xmlns:p14="http://schemas.microsoft.com/office/powerpoint/2010/main" val="1329667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mple document of written notice to parents blank template">
            <a:extLst>
              <a:ext uri="{FF2B5EF4-FFF2-40B4-BE49-F238E27FC236}">
                <a16:creationId xmlns:a16="http://schemas.microsoft.com/office/drawing/2014/main" id="{1D29258C-BA3C-4590-A70A-E63ECED89D41}"/>
              </a:ext>
            </a:extLst>
          </p:cNvPr>
          <p:cNvPicPr>
            <a:picLocks noChangeAspect="1"/>
          </p:cNvPicPr>
          <p:nvPr/>
        </p:nvPicPr>
        <p:blipFill rotWithShape="1">
          <a:blip r:embed="rId2"/>
          <a:srcRect b="9091"/>
          <a:stretch/>
        </p:blipFill>
        <p:spPr>
          <a:xfrm>
            <a:off x="2324100" y="1295400"/>
            <a:ext cx="7543800" cy="4893276"/>
          </a:xfrm>
          <a:prstGeom prst="rect">
            <a:avLst/>
          </a:prstGeom>
        </p:spPr>
      </p:pic>
      <p:sp>
        <p:nvSpPr>
          <p:cNvPr id="5" name="Title 4">
            <a:extLst>
              <a:ext uri="{FF2B5EF4-FFF2-40B4-BE49-F238E27FC236}">
                <a16:creationId xmlns:a16="http://schemas.microsoft.com/office/drawing/2014/main" id="{66009F0E-54E0-47C3-8CFD-151546205C14}"/>
              </a:ext>
            </a:extLst>
          </p:cNvPr>
          <p:cNvSpPr>
            <a:spLocks noGrp="1"/>
          </p:cNvSpPr>
          <p:nvPr>
            <p:ph type="title"/>
          </p:nvPr>
        </p:nvSpPr>
        <p:spPr/>
        <p:txBody>
          <a:bodyPr/>
          <a:lstStyle/>
          <a:p>
            <a:r>
              <a:rPr lang="en-US" dirty="0"/>
              <a:t>Written Notification to Parents</a:t>
            </a:r>
          </a:p>
        </p:txBody>
      </p:sp>
    </p:spTree>
    <p:extLst>
      <p:ext uri="{BB962C8B-B14F-4D97-AF65-F5344CB8AC3E}">
        <p14:creationId xmlns:p14="http://schemas.microsoft.com/office/powerpoint/2010/main" val="3942005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sp>
        <p:nvSpPr>
          <p:cNvPr id="3" name="Text Placeholder 2"/>
          <p:cNvSpPr>
            <a:spLocks noGrp="1"/>
          </p:cNvSpPr>
          <p:nvPr>
            <p:ph type="body" sz="quarter" idx="10"/>
          </p:nvPr>
        </p:nvSpPr>
        <p:spPr>
          <a:xfrm>
            <a:off x="711200" y="1447800"/>
            <a:ext cx="10871200" cy="4343400"/>
          </a:xfrm>
        </p:spPr>
        <p:txBody>
          <a:bodyPr/>
          <a:lstStyle/>
          <a:p>
            <a:pPr lvl="0">
              <a:lnSpc>
                <a:spcPct val="150000"/>
              </a:lnSpc>
            </a:pPr>
            <a:r>
              <a:rPr lang="en-US" sz="2400" dirty="0"/>
              <a:t>Review</a:t>
            </a:r>
          </a:p>
          <a:p>
            <a:pPr lvl="1">
              <a:lnSpc>
                <a:spcPct val="150000"/>
              </a:lnSpc>
            </a:pPr>
            <a:r>
              <a:rPr lang="en-US" sz="2000" dirty="0"/>
              <a:t>McKinney-Vento Definition of Homelessness</a:t>
            </a:r>
          </a:p>
          <a:p>
            <a:pPr lvl="1">
              <a:lnSpc>
                <a:spcPct val="150000"/>
              </a:lnSpc>
            </a:pPr>
            <a:r>
              <a:rPr lang="en-US" sz="2000" dirty="0"/>
              <a:t>School of origin &amp; local attendance area school</a:t>
            </a:r>
          </a:p>
          <a:p>
            <a:pPr lvl="0">
              <a:lnSpc>
                <a:spcPct val="150000"/>
              </a:lnSpc>
            </a:pPr>
            <a:r>
              <a:rPr lang="en-US" sz="2400" dirty="0"/>
              <a:t>Determining Best Interest</a:t>
            </a:r>
          </a:p>
          <a:p>
            <a:pPr lvl="1">
              <a:lnSpc>
                <a:spcPct val="150000"/>
              </a:lnSpc>
            </a:pPr>
            <a:r>
              <a:rPr lang="en-US" sz="2000" dirty="0"/>
              <a:t>Student rights &amp; LEA requirements</a:t>
            </a:r>
          </a:p>
          <a:p>
            <a:pPr lvl="1">
              <a:lnSpc>
                <a:spcPct val="150000"/>
              </a:lnSpc>
            </a:pPr>
            <a:r>
              <a:rPr lang="en-US" sz="2000" dirty="0"/>
              <a:t>Strategies &amp; questions to ask</a:t>
            </a:r>
          </a:p>
          <a:p>
            <a:pPr lvl="0">
              <a:lnSpc>
                <a:spcPct val="150000"/>
              </a:lnSpc>
            </a:pPr>
            <a:r>
              <a:rPr lang="en-US" sz="2400" dirty="0"/>
              <a:t>Dispute Resolution Process</a:t>
            </a:r>
          </a:p>
        </p:txBody>
      </p:sp>
    </p:spTree>
    <p:extLst>
      <p:ext uri="{BB962C8B-B14F-4D97-AF65-F5344CB8AC3E}">
        <p14:creationId xmlns:p14="http://schemas.microsoft.com/office/powerpoint/2010/main" val="32787288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1B88-5F4F-4F86-9927-5AAC8E843CAD}"/>
              </a:ext>
            </a:extLst>
          </p:cNvPr>
          <p:cNvSpPr>
            <a:spLocks noGrp="1"/>
          </p:cNvSpPr>
          <p:nvPr>
            <p:ph type="title"/>
          </p:nvPr>
        </p:nvSpPr>
        <p:spPr/>
        <p:txBody>
          <a:bodyPr/>
          <a:lstStyle/>
          <a:p>
            <a:r>
              <a:rPr lang="en-US" dirty="0"/>
              <a:t>Written Notification to Parents</a:t>
            </a:r>
          </a:p>
        </p:txBody>
      </p:sp>
      <p:pic>
        <p:nvPicPr>
          <p:cNvPr id="4" name="Picture 3" descr="template blank continued">
            <a:extLst>
              <a:ext uri="{FF2B5EF4-FFF2-40B4-BE49-F238E27FC236}">
                <a16:creationId xmlns:a16="http://schemas.microsoft.com/office/drawing/2014/main" id="{D0AB4006-03CD-4C5E-A459-0ADE04AD42D1}"/>
              </a:ext>
            </a:extLst>
          </p:cNvPr>
          <p:cNvPicPr>
            <a:picLocks noChangeAspect="1"/>
          </p:cNvPicPr>
          <p:nvPr/>
        </p:nvPicPr>
        <p:blipFill>
          <a:blip r:embed="rId2"/>
          <a:stretch>
            <a:fillRect/>
          </a:stretch>
        </p:blipFill>
        <p:spPr>
          <a:xfrm>
            <a:off x="2278323" y="1828800"/>
            <a:ext cx="7635353" cy="4178808"/>
          </a:xfrm>
          <a:prstGeom prst="rect">
            <a:avLst/>
          </a:prstGeom>
        </p:spPr>
      </p:pic>
    </p:spTree>
    <p:extLst>
      <p:ext uri="{BB962C8B-B14F-4D97-AF65-F5344CB8AC3E}">
        <p14:creationId xmlns:p14="http://schemas.microsoft.com/office/powerpoint/2010/main" val="1240655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9F930-84E2-4C2E-8C57-415883D96A9D}"/>
              </a:ext>
            </a:extLst>
          </p:cNvPr>
          <p:cNvSpPr>
            <a:spLocks noGrp="1"/>
          </p:cNvSpPr>
          <p:nvPr>
            <p:ph type="title"/>
          </p:nvPr>
        </p:nvSpPr>
        <p:spPr/>
        <p:txBody>
          <a:bodyPr/>
          <a:lstStyle/>
          <a:p>
            <a:r>
              <a:rPr lang="en-US" dirty="0"/>
              <a:t>Written Notification of Decision</a:t>
            </a:r>
          </a:p>
        </p:txBody>
      </p:sp>
      <p:pic>
        <p:nvPicPr>
          <p:cNvPr id="4" name="Picture 3" descr="written notification of decision blank template ">
            <a:extLst>
              <a:ext uri="{FF2B5EF4-FFF2-40B4-BE49-F238E27FC236}">
                <a16:creationId xmlns:a16="http://schemas.microsoft.com/office/drawing/2014/main" id="{0B5A132C-DE1B-4C0D-9846-2DAD0A69AE69}"/>
              </a:ext>
            </a:extLst>
          </p:cNvPr>
          <p:cNvPicPr>
            <a:picLocks noChangeAspect="1"/>
          </p:cNvPicPr>
          <p:nvPr/>
        </p:nvPicPr>
        <p:blipFill rotWithShape="1">
          <a:blip r:embed="rId2"/>
          <a:srcRect t="3967" b="18710"/>
          <a:stretch/>
        </p:blipFill>
        <p:spPr>
          <a:xfrm>
            <a:off x="2819400" y="1600200"/>
            <a:ext cx="6553200" cy="4790512"/>
          </a:xfrm>
          <a:prstGeom prst="rect">
            <a:avLst/>
          </a:prstGeom>
        </p:spPr>
      </p:pic>
    </p:spTree>
    <p:extLst>
      <p:ext uri="{BB962C8B-B14F-4D97-AF65-F5344CB8AC3E}">
        <p14:creationId xmlns:p14="http://schemas.microsoft.com/office/powerpoint/2010/main" val="3306412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53D0A-3F59-42B3-8EFB-4AB6242B7EB0}"/>
              </a:ext>
            </a:extLst>
          </p:cNvPr>
          <p:cNvSpPr>
            <a:spLocks noGrp="1"/>
          </p:cNvSpPr>
          <p:nvPr>
            <p:ph type="title"/>
          </p:nvPr>
        </p:nvSpPr>
        <p:spPr/>
        <p:txBody>
          <a:bodyPr/>
          <a:lstStyle/>
          <a:p>
            <a:r>
              <a:rPr lang="en-US" dirty="0"/>
              <a:t>Written Notification of Decision</a:t>
            </a:r>
          </a:p>
        </p:txBody>
      </p:sp>
      <p:pic>
        <p:nvPicPr>
          <p:cNvPr id="4" name="Picture 3" descr="NCHE Written Notification of Decision Template continued.">
            <a:extLst>
              <a:ext uri="{FF2B5EF4-FFF2-40B4-BE49-F238E27FC236}">
                <a16:creationId xmlns:a16="http://schemas.microsoft.com/office/drawing/2014/main" id="{42B1DF01-38E3-4F04-91A5-E25C980C950B}"/>
              </a:ext>
            </a:extLst>
          </p:cNvPr>
          <p:cNvPicPr>
            <a:picLocks noChangeAspect="1"/>
          </p:cNvPicPr>
          <p:nvPr/>
        </p:nvPicPr>
        <p:blipFill>
          <a:blip r:embed="rId2"/>
          <a:stretch>
            <a:fillRect/>
          </a:stretch>
        </p:blipFill>
        <p:spPr>
          <a:xfrm>
            <a:off x="2133600" y="1600200"/>
            <a:ext cx="7924800" cy="4738893"/>
          </a:xfrm>
          <a:prstGeom prst="rect">
            <a:avLst/>
          </a:prstGeom>
        </p:spPr>
      </p:pic>
    </p:spTree>
    <p:extLst>
      <p:ext uri="{BB962C8B-B14F-4D97-AF65-F5344CB8AC3E}">
        <p14:creationId xmlns:p14="http://schemas.microsoft.com/office/powerpoint/2010/main" val="3785029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6F91B-0EA4-4D1C-A8D1-9693FE58AE6A}"/>
              </a:ext>
            </a:extLst>
          </p:cNvPr>
          <p:cNvSpPr>
            <a:spLocks noGrp="1"/>
          </p:cNvSpPr>
          <p:nvPr>
            <p:ph type="title"/>
          </p:nvPr>
        </p:nvSpPr>
        <p:spPr/>
        <p:txBody>
          <a:bodyPr/>
          <a:lstStyle/>
          <a:p>
            <a:r>
              <a:rPr lang="en-US" dirty="0"/>
              <a:t>Dispute Process</a:t>
            </a:r>
          </a:p>
        </p:txBody>
      </p:sp>
      <p:sp>
        <p:nvSpPr>
          <p:cNvPr id="3" name="Text Placeholder 2">
            <a:extLst>
              <a:ext uri="{FF2B5EF4-FFF2-40B4-BE49-F238E27FC236}">
                <a16:creationId xmlns:a16="http://schemas.microsoft.com/office/drawing/2014/main" id="{2FE175ED-BF0F-4CF9-99A1-D86F9D412E4F}"/>
              </a:ext>
            </a:extLst>
          </p:cNvPr>
          <p:cNvSpPr>
            <a:spLocks noGrp="1"/>
          </p:cNvSpPr>
          <p:nvPr>
            <p:ph type="body" sz="quarter" idx="10"/>
          </p:nvPr>
        </p:nvSpPr>
        <p:spPr>
          <a:xfrm>
            <a:off x="609600" y="1447800"/>
            <a:ext cx="10871200" cy="4343400"/>
          </a:xfrm>
        </p:spPr>
        <p:txBody>
          <a:bodyPr/>
          <a:lstStyle/>
          <a:p>
            <a:r>
              <a:rPr lang="en-US" sz="2400" dirty="0"/>
              <a:t>Ensure that any written notice:</a:t>
            </a:r>
          </a:p>
          <a:p>
            <a:pPr lvl="1"/>
            <a:r>
              <a:rPr lang="en-US" sz="2000" dirty="0"/>
              <a:t>Includes all relevant information</a:t>
            </a:r>
          </a:p>
          <a:p>
            <a:pPr lvl="1"/>
            <a:r>
              <a:rPr lang="en-US" sz="2000" dirty="0"/>
              <a:t>Is as brief and simply stated as possible</a:t>
            </a:r>
          </a:p>
          <a:p>
            <a:pPr lvl="1"/>
            <a:r>
              <a:rPr lang="en-US" sz="2000" dirty="0"/>
              <a:t>Is accessible/written in a manner understandable to all parents/guardians or youth</a:t>
            </a:r>
          </a:p>
          <a:p>
            <a:r>
              <a:rPr lang="en-US" sz="2400" dirty="0"/>
              <a:t>Ensure that the dispute process is as informal and accessible as possible while allowing impartial and complete review</a:t>
            </a:r>
          </a:p>
          <a:p>
            <a:r>
              <a:rPr lang="en-US" sz="2400" dirty="0"/>
              <a:t>Parents should be able to initiate the dispute process directly at the school, as well as directly with the liaison</a:t>
            </a:r>
          </a:p>
          <a:p>
            <a:r>
              <a:rPr lang="en-US" sz="2400" dirty="0"/>
              <a:t>If parents or youth have access to email, the LEA should provide notices by email, followed by written notice in person or by mail</a:t>
            </a:r>
          </a:p>
          <a:p>
            <a:endParaRPr lang="en-US" dirty="0"/>
          </a:p>
        </p:txBody>
      </p:sp>
    </p:spTree>
    <p:extLst>
      <p:ext uri="{BB962C8B-B14F-4D97-AF65-F5344CB8AC3E}">
        <p14:creationId xmlns:p14="http://schemas.microsoft.com/office/powerpoint/2010/main" val="29295181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F84AD-AA0B-4014-9755-92C1C50D4D76}"/>
              </a:ext>
            </a:extLst>
          </p:cNvPr>
          <p:cNvSpPr>
            <a:spLocks noGrp="1"/>
          </p:cNvSpPr>
          <p:nvPr>
            <p:ph type="ctrTitle"/>
          </p:nvPr>
        </p:nvSpPr>
        <p:spPr/>
        <p:txBody>
          <a:bodyPr/>
          <a:lstStyle/>
          <a:p>
            <a:r>
              <a:rPr lang="en-US" dirty="0"/>
              <a:t>Vermont Dispute Resolution Process</a:t>
            </a:r>
          </a:p>
        </p:txBody>
      </p:sp>
    </p:spTree>
    <p:extLst>
      <p:ext uri="{BB962C8B-B14F-4D97-AF65-F5344CB8AC3E}">
        <p14:creationId xmlns:p14="http://schemas.microsoft.com/office/powerpoint/2010/main" val="3814824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ligibility Dispute process flow chart">
            <a:extLst>
              <a:ext uri="{FF2B5EF4-FFF2-40B4-BE49-F238E27FC236}">
                <a16:creationId xmlns:a16="http://schemas.microsoft.com/office/drawing/2014/main" id="{5D79E2BA-51CB-43F7-89DA-1C7D3CAD4053}"/>
              </a:ext>
            </a:extLst>
          </p:cNvPr>
          <p:cNvPicPr>
            <a:picLocks noChangeAspect="1"/>
          </p:cNvPicPr>
          <p:nvPr/>
        </p:nvPicPr>
        <p:blipFill>
          <a:blip r:embed="rId2"/>
          <a:stretch>
            <a:fillRect/>
          </a:stretch>
        </p:blipFill>
        <p:spPr>
          <a:xfrm>
            <a:off x="914400" y="227802"/>
            <a:ext cx="9729787" cy="6011073"/>
          </a:xfrm>
          <a:prstGeom prst="rect">
            <a:avLst/>
          </a:prstGeom>
        </p:spPr>
      </p:pic>
    </p:spTree>
    <p:extLst>
      <p:ext uri="{BB962C8B-B14F-4D97-AF65-F5344CB8AC3E}">
        <p14:creationId xmlns:p14="http://schemas.microsoft.com/office/powerpoint/2010/main" val="2786287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ontinued flow chart with arrows to explain dispute process.">
            <a:extLst>
              <a:ext uri="{FF2B5EF4-FFF2-40B4-BE49-F238E27FC236}">
                <a16:creationId xmlns:a16="http://schemas.microsoft.com/office/drawing/2014/main" id="{2CCC87F6-9E08-41C2-BD51-738CF2E01B1E}"/>
              </a:ext>
            </a:extLst>
          </p:cNvPr>
          <p:cNvPicPr>
            <a:picLocks noChangeAspect="1"/>
          </p:cNvPicPr>
          <p:nvPr/>
        </p:nvPicPr>
        <p:blipFill>
          <a:blip r:embed="rId2"/>
          <a:stretch>
            <a:fillRect/>
          </a:stretch>
        </p:blipFill>
        <p:spPr>
          <a:xfrm>
            <a:off x="0" y="152400"/>
            <a:ext cx="9087037" cy="6400800"/>
          </a:xfrm>
          <a:prstGeom prst="rect">
            <a:avLst/>
          </a:prstGeom>
        </p:spPr>
      </p:pic>
    </p:spTree>
    <p:extLst>
      <p:ext uri="{BB962C8B-B14F-4D97-AF65-F5344CB8AC3E}">
        <p14:creationId xmlns:p14="http://schemas.microsoft.com/office/powerpoint/2010/main" val="3695061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0AD8A-205B-4076-B683-9F61429A33E1}"/>
              </a:ext>
            </a:extLst>
          </p:cNvPr>
          <p:cNvSpPr>
            <a:spLocks noGrp="1"/>
          </p:cNvSpPr>
          <p:nvPr>
            <p:ph type="title"/>
          </p:nvPr>
        </p:nvSpPr>
        <p:spPr/>
        <p:txBody>
          <a:bodyPr/>
          <a:lstStyle/>
          <a:p>
            <a:r>
              <a:rPr lang="en-US" dirty="0" err="1"/>
              <a:t>SEA-Level</a:t>
            </a:r>
            <a:r>
              <a:rPr lang="en-US" dirty="0"/>
              <a:t> Appeals</a:t>
            </a:r>
          </a:p>
        </p:txBody>
      </p:sp>
      <p:sp>
        <p:nvSpPr>
          <p:cNvPr id="3" name="Text Placeholder 2">
            <a:extLst>
              <a:ext uri="{FF2B5EF4-FFF2-40B4-BE49-F238E27FC236}">
                <a16:creationId xmlns:a16="http://schemas.microsoft.com/office/drawing/2014/main" id="{8B06A474-463D-4E95-90AF-36ADFCEECC0A}"/>
              </a:ext>
            </a:extLst>
          </p:cNvPr>
          <p:cNvSpPr>
            <a:spLocks noGrp="1"/>
          </p:cNvSpPr>
          <p:nvPr>
            <p:ph type="body" sz="quarter" idx="10"/>
          </p:nvPr>
        </p:nvSpPr>
        <p:spPr/>
        <p:txBody>
          <a:bodyPr/>
          <a:lstStyle/>
          <a:p>
            <a:r>
              <a:rPr lang="en-US" sz="2400" dirty="0"/>
              <a:t>Timelines:</a:t>
            </a:r>
          </a:p>
          <a:p>
            <a:pPr lvl="1"/>
            <a:r>
              <a:rPr lang="en-US" sz="2000" dirty="0"/>
              <a:t>5 days after written notification from the school board to appeal to the SEA</a:t>
            </a:r>
          </a:p>
          <a:p>
            <a:pPr lvl="1"/>
            <a:r>
              <a:rPr lang="en-US" sz="2000" dirty="0"/>
              <a:t>SEA will provide a written receipt within 10 days to the family/youth and the superintendent</a:t>
            </a:r>
          </a:p>
          <a:p>
            <a:pPr lvl="1"/>
            <a:r>
              <a:rPr lang="en-US" sz="2000" dirty="0"/>
              <a:t>30 days to investigate and make recommendation to Secretary</a:t>
            </a:r>
          </a:p>
          <a:p>
            <a:pPr lvl="1"/>
            <a:r>
              <a:rPr lang="en-US" sz="2000" dirty="0"/>
              <a:t>If extension is needed, all parties will be notified</a:t>
            </a:r>
          </a:p>
          <a:p>
            <a:r>
              <a:rPr lang="en-US" sz="2400" dirty="0"/>
              <a:t>Appeals can be either emailed or mailed </a:t>
            </a:r>
          </a:p>
          <a:p>
            <a:r>
              <a:rPr lang="en-US" sz="2400" dirty="0"/>
              <a:t>Appeals should be addressed to the Secretary of Education (can be mailed/emailed to SC)</a:t>
            </a:r>
          </a:p>
          <a:p>
            <a:r>
              <a:rPr lang="en-US" sz="2400" dirty="0"/>
              <a:t>Any communication during the dispute should include all parties</a:t>
            </a:r>
          </a:p>
          <a:p>
            <a:pPr lvl="1"/>
            <a:endParaRPr lang="en-US" dirty="0"/>
          </a:p>
        </p:txBody>
      </p:sp>
    </p:spTree>
    <p:extLst>
      <p:ext uri="{BB962C8B-B14F-4D97-AF65-F5344CB8AC3E}">
        <p14:creationId xmlns:p14="http://schemas.microsoft.com/office/powerpoint/2010/main" val="2364749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C518F-2E8A-42EF-B48F-2C6BECE9471C}"/>
              </a:ext>
            </a:extLst>
          </p:cNvPr>
          <p:cNvSpPr>
            <a:spLocks noGrp="1"/>
          </p:cNvSpPr>
          <p:nvPr>
            <p:ph type="title"/>
          </p:nvPr>
        </p:nvSpPr>
        <p:spPr/>
        <p:txBody>
          <a:bodyPr/>
          <a:lstStyle/>
          <a:p>
            <a:r>
              <a:rPr lang="en-US" dirty="0"/>
              <a:t>LEA Strategies</a:t>
            </a:r>
          </a:p>
        </p:txBody>
      </p:sp>
      <p:sp>
        <p:nvSpPr>
          <p:cNvPr id="3" name="Text Placeholder 2">
            <a:extLst>
              <a:ext uri="{FF2B5EF4-FFF2-40B4-BE49-F238E27FC236}">
                <a16:creationId xmlns:a16="http://schemas.microsoft.com/office/drawing/2014/main" id="{E1AA9FB9-EFD1-45AB-9A25-DC86C75EF861}"/>
              </a:ext>
            </a:extLst>
          </p:cNvPr>
          <p:cNvSpPr>
            <a:spLocks noGrp="1"/>
          </p:cNvSpPr>
          <p:nvPr>
            <p:ph type="body" sz="quarter" idx="10"/>
          </p:nvPr>
        </p:nvSpPr>
        <p:spPr>
          <a:xfrm>
            <a:off x="609600" y="1447800"/>
            <a:ext cx="10871200" cy="4343400"/>
          </a:xfrm>
        </p:spPr>
        <p:txBody>
          <a:bodyPr/>
          <a:lstStyle/>
          <a:p>
            <a:r>
              <a:rPr lang="en-US" sz="2400" dirty="0"/>
              <a:t>Provide parents/youth with assistance in the dispute process:</a:t>
            </a:r>
          </a:p>
          <a:p>
            <a:pPr lvl="1"/>
            <a:r>
              <a:rPr lang="en-US" sz="2000" dirty="0"/>
              <a:t>Ensure that they understand the dispute resolution timeline/deadlines</a:t>
            </a:r>
          </a:p>
          <a:p>
            <a:pPr lvl="1"/>
            <a:r>
              <a:rPr lang="en-US" sz="2000" dirty="0"/>
              <a:t>Offer to assist in gathering information</a:t>
            </a:r>
          </a:p>
          <a:p>
            <a:pPr lvl="1"/>
            <a:r>
              <a:rPr lang="en-US" sz="2000" dirty="0"/>
              <a:t>Minimize inconvenience</a:t>
            </a:r>
          </a:p>
          <a:p>
            <a:r>
              <a:rPr lang="en-US" sz="2400" dirty="0"/>
              <a:t>Gather information respectfully and in accordance with FERPA </a:t>
            </a:r>
          </a:p>
          <a:p>
            <a:r>
              <a:rPr lang="en-US" sz="2400" dirty="0"/>
              <a:t>Keep documentation of all dispute-related communications</a:t>
            </a:r>
          </a:p>
          <a:p>
            <a:r>
              <a:rPr lang="en-US" sz="2400" dirty="0"/>
              <a:t>Ensure that the student is enrolled and fully participating in the school selected for the duration of the dispute process</a:t>
            </a:r>
          </a:p>
          <a:p>
            <a:r>
              <a:rPr lang="en-US" sz="2400" dirty="0"/>
              <a:t>Follow up with the parent/guardian/youth and the involved school after the decision to assist with implementation, as needed</a:t>
            </a:r>
          </a:p>
        </p:txBody>
      </p:sp>
    </p:spTree>
    <p:extLst>
      <p:ext uri="{BB962C8B-B14F-4D97-AF65-F5344CB8AC3E}">
        <p14:creationId xmlns:p14="http://schemas.microsoft.com/office/powerpoint/2010/main" val="41657588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FABEE-B1F2-4937-9DD1-51E29C9C4326}"/>
              </a:ext>
            </a:extLst>
          </p:cNvPr>
          <p:cNvSpPr>
            <a:spLocks noGrp="1"/>
          </p:cNvSpPr>
          <p:nvPr>
            <p:ph type="title"/>
          </p:nvPr>
        </p:nvSpPr>
        <p:spPr/>
        <p:txBody>
          <a:bodyPr/>
          <a:lstStyle/>
          <a:p>
            <a:r>
              <a:rPr lang="en-US" dirty="0"/>
              <a:t>LEA Strategies</a:t>
            </a:r>
          </a:p>
        </p:txBody>
      </p:sp>
      <p:sp>
        <p:nvSpPr>
          <p:cNvPr id="3" name="Text Placeholder 2">
            <a:extLst>
              <a:ext uri="{FF2B5EF4-FFF2-40B4-BE49-F238E27FC236}">
                <a16:creationId xmlns:a16="http://schemas.microsoft.com/office/drawing/2014/main" id="{64146926-8275-4A0F-B81F-22AB2DBAD570}"/>
              </a:ext>
            </a:extLst>
          </p:cNvPr>
          <p:cNvSpPr>
            <a:spLocks noGrp="1"/>
          </p:cNvSpPr>
          <p:nvPr>
            <p:ph type="body" sz="quarter" idx="10"/>
          </p:nvPr>
        </p:nvSpPr>
        <p:spPr>
          <a:xfrm>
            <a:off x="711200" y="1447800"/>
            <a:ext cx="10871200" cy="4343400"/>
          </a:xfrm>
        </p:spPr>
        <p:txBody>
          <a:bodyPr/>
          <a:lstStyle/>
          <a:p>
            <a:pPr marL="0" indent="0">
              <a:buNone/>
            </a:pPr>
            <a:r>
              <a:rPr lang="en-US" sz="2800" dirty="0"/>
              <a:t>Strategies to avoid disputes:</a:t>
            </a:r>
          </a:p>
          <a:p>
            <a:pPr lvl="1"/>
            <a:r>
              <a:rPr lang="en-US" sz="2400" dirty="0"/>
              <a:t>Training the appropriate school staff on the McKinney-Vento Act</a:t>
            </a:r>
          </a:p>
          <a:p>
            <a:pPr lvl="1"/>
            <a:r>
              <a:rPr lang="en-US" sz="2400" dirty="0"/>
              <a:t>Communicating in person with parents, guardians, and/or youth </a:t>
            </a:r>
          </a:p>
          <a:p>
            <a:pPr lvl="1"/>
            <a:r>
              <a:rPr lang="en-US" sz="2400" dirty="0"/>
              <a:t>Training staff on trauma-informed approaches to working with families and youth in homeless situations</a:t>
            </a:r>
          </a:p>
          <a:p>
            <a:pPr lvl="1"/>
            <a:endParaRPr lang="en-US" dirty="0"/>
          </a:p>
        </p:txBody>
      </p:sp>
    </p:spTree>
    <p:extLst>
      <p:ext uri="{BB962C8B-B14F-4D97-AF65-F5344CB8AC3E}">
        <p14:creationId xmlns:p14="http://schemas.microsoft.com/office/powerpoint/2010/main" val="3519596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E4E296-5F90-4A79-94C3-8FC332B75F14}"/>
              </a:ext>
            </a:extLst>
          </p:cNvPr>
          <p:cNvSpPr>
            <a:spLocks noGrp="1"/>
          </p:cNvSpPr>
          <p:nvPr>
            <p:ph type="ctrTitle"/>
          </p:nvPr>
        </p:nvSpPr>
        <p:spPr/>
        <p:txBody>
          <a:bodyPr/>
          <a:lstStyle/>
          <a:p>
            <a:r>
              <a:rPr lang="en-US" dirty="0"/>
              <a:t>McKinney-Vento Definition &amp; School Selection Rights</a:t>
            </a:r>
          </a:p>
        </p:txBody>
      </p:sp>
    </p:spTree>
    <p:extLst>
      <p:ext uri="{BB962C8B-B14F-4D97-AF65-F5344CB8AC3E}">
        <p14:creationId xmlns:p14="http://schemas.microsoft.com/office/powerpoint/2010/main" val="30644644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61B25-F3AA-450E-BCC4-EF462866D94E}"/>
              </a:ext>
            </a:extLst>
          </p:cNvPr>
          <p:cNvSpPr>
            <a:spLocks noGrp="1"/>
          </p:cNvSpPr>
          <p:nvPr>
            <p:ph type="title"/>
          </p:nvPr>
        </p:nvSpPr>
        <p:spPr/>
        <p:txBody>
          <a:bodyPr/>
          <a:lstStyle/>
          <a:p>
            <a:r>
              <a:rPr lang="en-US" dirty="0"/>
              <a:t>Questions</a:t>
            </a:r>
          </a:p>
        </p:txBody>
      </p:sp>
      <p:pic>
        <p:nvPicPr>
          <p:cNvPr id="4" name="Picture 2" descr="Download Free png background-Question-mark-transparent - DLPNG.com">
            <a:extLst>
              <a:ext uri="{FF2B5EF4-FFF2-40B4-BE49-F238E27FC236}">
                <a16:creationId xmlns:a16="http://schemas.microsoft.com/office/drawing/2014/main" id="{B1427E89-2D0A-4EBB-B5BE-034C72368C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8578" y="1447800"/>
            <a:ext cx="6294844" cy="4167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2374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09BA-614F-41F9-AFF9-E3F6381B9968}"/>
              </a:ext>
            </a:extLst>
          </p:cNvPr>
          <p:cNvSpPr>
            <a:spLocks noGrp="1"/>
          </p:cNvSpPr>
          <p:nvPr>
            <p:ph type="title"/>
          </p:nvPr>
        </p:nvSpPr>
        <p:spPr/>
        <p:txBody>
          <a:bodyPr/>
          <a:lstStyle/>
          <a:p>
            <a:r>
              <a:rPr lang="en-US" dirty="0"/>
              <a:t>Who to Contact</a:t>
            </a:r>
          </a:p>
        </p:txBody>
      </p:sp>
      <p:sp>
        <p:nvSpPr>
          <p:cNvPr id="3" name="Text Placeholder 2">
            <a:extLst>
              <a:ext uri="{FF2B5EF4-FFF2-40B4-BE49-F238E27FC236}">
                <a16:creationId xmlns:a16="http://schemas.microsoft.com/office/drawing/2014/main" id="{E04949A1-1191-4D8F-95DC-EBE23596D10C}"/>
              </a:ext>
            </a:extLst>
          </p:cNvPr>
          <p:cNvSpPr>
            <a:spLocks noGrp="1"/>
          </p:cNvSpPr>
          <p:nvPr>
            <p:ph type="body" sz="quarter" idx="10"/>
          </p:nvPr>
        </p:nvSpPr>
        <p:spPr/>
        <p:txBody>
          <a:bodyPr/>
          <a:lstStyle/>
          <a:p>
            <a:r>
              <a:rPr lang="en-US" dirty="0"/>
              <a:t>Katy Preston, State Coordinator for Homeless Education, </a:t>
            </a:r>
            <a:r>
              <a:rPr lang="en-US" dirty="0">
                <a:hlinkClick r:id="rId2"/>
              </a:rPr>
              <a:t>katy.preston@vermont.gov</a:t>
            </a:r>
            <a:endParaRPr lang="en-US" dirty="0"/>
          </a:p>
          <a:p>
            <a:pPr marL="0" indent="0">
              <a:buNone/>
            </a:pPr>
            <a:endParaRPr lang="en-US" dirty="0"/>
          </a:p>
          <a:p>
            <a:r>
              <a:rPr lang="en-US" dirty="0"/>
              <a:t>Other resources:</a:t>
            </a:r>
          </a:p>
          <a:p>
            <a:pPr lvl="1"/>
            <a:r>
              <a:rPr lang="en-US" dirty="0"/>
              <a:t>National Center for Homeless Education (NCHE)</a:t>
            </a:r>
          </a:p>
          <a:p>
            <a:pPr lvl="1"/>
            <a:r>
              <a:rPr lang="en-US" dirty="0" err="1"/>
              <a:t>SchoolHouse</a:t>
            </a:r>
            <a:r>
              <a:rPr lang="en-US" dirty="0"/>
              <a:t> Connection</a:t>
            </a:r>
          </a:p>
        </p:txBody>
      </p:sp>
    </p:spTree>
    <p:extLst>
      <p:ext uri="{BB962C8B-B14F-4D97-AF65-F5344CB8AC3E}">
        <p14:creationId xmlns:p14="http://schemas.microsoft.com/office/powerpoint/2010/main" val="3886895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FF65E-C71F-49B4-B37D-4F9920E6840A}"/>
              </a:ext>
            </a:extLst>
          </p:cNvPr>
          <p:cNvSpPr>
            <a:spLocks noGrp="1"/>
          </p:cNvSpPr>
          <p:nvPr>
            <p:ph type="title"/>
          </p:nvPr>
        </p:nvSpPr>
        <p:spPr/>
        <p:txBody>
          <a:bodyPr/>
          <a:lstStyle/>
          <a:p>
            <a:r>
              <a:rPr lang="en-US" dirty="0"/>
              <a:t>McKinney-Vento Definition of Homeless</a:t>
            </a:r>
          </a:p>
        </p:txBody>
      </p:sp>
      <p:sp>
        <p:nvSpPr>
          <p:cNvPr id="3" name="Text Placeholder 2">
            <a:extLst>
              <a:ext uri="{FF2B5EF4-FFF2-40B4-BE49-F238E27FC236}">
                <a16:creationId xmlns:a16="http://schemas.microsoft.com/office/drawing/2014/main" id="{D6972203-4A31-44A8-AE43-09FFF1B728FB}"/>
              </a:ext>
            </a:extLst>
          </p:cNvPr>
          <p:cNvSpPr>
            <a:spLocks noGrp="1"/>
          </p:cNvSpPr>
          <p:nvPr>
            <p:ph type="body" sz="quarter" idx="10"/>
          </p:nvPr>
        </p:nvSpPr>
        <p:spPr/>
        <p:txBody>
          <a:bodyPr/>
          <a:lstStyle/>
          <a:p>
            <a:pPr marL="0" indent="0">
              <a:buNone/>
            </a:pPr>
            <a:r>
              <a:rPr lang="en-US" sz="2400" dirty="0"/>
              <a:t>Children or youth who lack a fixed, regular, and adequate nighttime residence, including children and youth:</a:t>
            </a:r>
          </a:p>
          <a:p>
            <a:pPr lvl="1"/>
            <a:r>
              <a:rPr lang="en-US" sz="2000" dirty="0"/>
              <a:t>Sharing the housing of other persons due to loss of housing, economic hardship, or a similar reason</a:t>
            </a:r>
          </a:p>
          <a:p>
            <a:pPr lvl="1"/>
            <a:r>
              <a:rPr lang="en-US" sz="2000" dirty="0"/>
              <a:t>Living in motels, hotels, trailer parks, or camping grounds due to the lack of alternative adequate accommodations</a:t>
            </a:r>
          </a:p>
          <a:p>
            <a:pPr lvl="1"/>
            <a:r>
              <a:rPr lang="en-US" sz="2000" dirty="0"/>
              <a:t>Living in emergency or transitional shelters, or are abandoned in hospitals</a:t>
            </a:r>
          </a:p>
          <a:p>
            <a:pPr lvl="1"/>
            <a:r>
              <a:rPr lang="en-US" sz="2000" dirty="0"/>
              <a:t>Living in a public or private place, not designed for or ordinarily used as regular sleeping accommodation for human beings</a:t>
            </a:r>
          </a:p>
          <a:p>
            <a:pPr lvl="1"/>
            <a:r>
              <a:rPr lang="en-US" sz="2000" dirty="0"/>
              <a:t>Living in cars, parks, public spaces, abandoned buildings, substandard housing, bus or train stations, or similar settings</a:t>
            </a:r>
          </a:p>
          <a:p>
            <a:pPr lvl="1"/>
            <a:r>
              <a:rPr lang="en-US" sz="2000" dirty="0"/>
              <a:t>Migratory children living in the above circumstances</a:t>
            </a:r>
          </a:p>
          <a:p>
            <a:pPr marL="0" indent="0">
              <a:buNone/>
            </a:pPr>
            <a:endParaRPr lang="en-US" dirty="0"/>
          </a:p>
        </p:txBody>
      </p:sp>
    </p:spTree>
    <p:extLst>
      <p:ext uri="{BB962C8B-B14F-4D97-AF65-F5344CB8AC3E}">
        <p14:creationId xmlns:p14="http://schemas.microsoft.com/office/powerpoint/2010/main" val="2576661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0A494-38BD-40B8-ACEE-C477202EC143}"/>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26CE939F-15EF-4B6B-BB0E-AA92CAEAF372}"/>
              </a:ext>
            </a:extLst>
          </p:cNvPr>
          <p:cNvSpPr>
            <a:spLocks noGrp="1"/>
          </p:cNvSpPr>
          <p:nvPr>
            <p:ph type="body" sz="quarter" idx="10"/>
          </p:nvPr>
        </p:nvSpPr>
        <p:spPr/>
        <p:txBody>
          <a:bodyPr/>
          <a:lstStyle/>
          <a:p>
            <a:pPr marL="0" indent="0">
              <a:buNone/>
            </a:pPr>
            <a:r>
              <a:rPr lang="en-US" sz="2400" dirty="0"/>
              <a:t>It’s August and the Moore family is trying to enroll their daughter in your school. Their daughter, Stephanie, is entering 7</a:t>
            </a:r>
            <a:r>
              <a:rPr lang="en-US" sz="2400" baseline="30000" dirty="0"/>
              <a:t>th</a:t>
            </a:r>
            <a:r>
              <a:rPr lang="en-US" sz="2400" dirty="0"/>
              <a:t> grade. The family explains that they have been living in a shelter since May. The family is still in the shelter and is not sure when they will be able to get permanent housing. </a:t>
            </a:r>
          </a:p>
          <a:p>
            <a:pPr marL="0" indent="0">
              <a:buNone/>
            </a:pPr>
            <a:endParaRPr lang="en-US" sz="2400" dirty="0"/>
          </a:p>
          <a:p>
            <a:pPr marL="0" indent="0">
              <a:buNone/>
            </a:pPr>
            <a:r>
              <a:rPr lang="en-US" sz="2400" dirty="0"/>
              <a:t>Is Stephanie eligible for McKinney-Vento? </a:t>
            </a:r>
          </a:p>
        </p:txBody>
      </p:sp>
      <p:pic>
        <p:nvPicPr>
          <p:cNvPr id="5" name="Picture 4" descr="green check mark ">
            <a:extLst>
              <a:ext uri="{FF2B5EF4-FFF2-40B4-BE49-F238E27FC236}">
                <a16:creationId xmlns:a16="http://schemas.microsoft.com/office/drawing/2014/main" id="{A1508BC9-F978-49A7-BEAC-376697B0B07B}"/>
              </a:ext>
            </a:extLst>
          </p:cNvPr>
          <p:cNvPicPr>
            <a:picLocks noChangeAspect="1"/>
          </p:cNvPicPr>
          <p:nvPr/>
        </p:nvPicPr>
        <p:blipFill rotWithShape="1">
          <a:blip r:embed="rId3"/>
          <a:srcRect l="25999" t="18889" r="26000" b="28889"/>
          <a:stretch/>
        </p:blipFill>
        <p:spPr>
          <a:xfrm>
            <a:off x="1143000" y="4712066"/>
            <a:ext cx="304800" cy="358140"/>
          </a:xfrm>
          <a:prstGeom prst="rect">
            <a:avLst/>
          </a:prstGeom>
        </p:spPr>
      </p:pic>
      <p:sp>
        <p:nvSpPr>
          <p:cNvPr id="6" name="TextBox 5">
            <a:extLst>
              <a:ext uri="{FF2B5EF4-FFF2-40B4-BE49-F238E27FC236}">
                <a16:creationId xmlns:a16="http://schemas.microsoft.com/office/drawing/2014/main" id="{EB24CE5F-A269-4F20-8718-BAD383E1EC35}"/>
              </a:ext>
            </a:extLst>
          </p:cNvPr>
          <p:cNvSpPr txBox="1"/>
          <p:nvPr/>
        </p:nvSpPr>
        <p:spPr>
          <a:xfrm>
            <a:off x="1447800" y="4712066"/>
            <a:ext cx="3962400" cy="369332"/>
          </a:xfrm>
          <a:prstGeom prst="rect">
            <a:avLst/>
          </a:prstGeom>
          <a:noFill/>
        </p:spPr>
        <p:txBody>
          <a:bodyPr wrap="square" rtlCol="0">
            <a:spAutoFit/>
          </a:bodyPr>
          <a:lstStyle/>
          <a:p>
            <a:r>
              <a:rPr lang="en-US" dirty="0"/>
              <a:t>Living in a shelter</a:t>
            </a:r>
          </a:p>
        </p:txBody>
      </p:sp>
    </p:spTree>
    <p:extLst>
      <p:ext uri="{BB962C8B-B14F-4D97-AF65-F5344CB8AC3E}">
        <p14:creationId xmlns:p14="http://schemas.microsoft.com/office/powerpoint/2010/main" val="303113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B6E7F-3C7F-4462-BC67-FDF96503ABE5}"/>
              </a:ext>
            </a:extLst>
          </p:cNvPr>
          <p:cNvSpPr>
            <a:spLocks noGrp="1"/>
          </p:cNvSpPr>
          <p:nvPr>
            <p:ph type="title"/>
          </p:nvPr>
        </p:nvSpPr>
        <p:spPr/>
        <p:txBody>
          <a:bodyPr/>
          <a:lstStyle/>
          <a:p>
            <a:r>
              <a:rPr lang="en-US" dirty="0"/>
              <a:t>School of Origin</a:t>
            </a:r>
          </a:p>
        </p:txBody>
      </p:sp>
      <p:sp>
        <p:nvSpPr>
          <p:cNvPr id="3" name="Text Placeholder 2">
            <a:extLst>
              <a:ext uri="{FF2B5EF4-FFF2-40B4-BE49-F238E27FC236}">
                <a16:creationId xmlns:a16="http://schemas.microsoft.com/office/drawing/2014/main" id="{1B41F7B5-650C-4269-B1AC-79BB3DF36AAF}"/>
              </a:ext>
            </a:extLst>
          </p:cNvPr>
          <p:cNvSpPr>
            <a:spLocks noGrp="1"/>
          </p:cNvSpPr>
          <p:nvPr>
            <p:ph type="body" sz="quarter" idx="10"/>
          </p:nvPr>
        </p:nvSpPr>
        <p:spPr>
          <a:xfrm>
            <a:off x="660400" y="1828800"/>
            <a:ext cx="10871200" cy="4343400"/>
          </a:xfrm>
        </p:spPr>
        <p:txBody>
          <a:bodyPr/>
          <a:lstStyle/>
          <a:p>
            <a:pPr marL="114300" indent="0" algn="ctr">
              <a:spcBef>
                <a:spcPts val="1200"/>
              </a:spcBef>
              <a:buNone/>
            </a:pPr>
            <a:r>
              <a:rPr lang="en-US" dirty="0"/>
              <a:t>The school that a child or youth attended when permanently housed, </a:t>
            </a:r>
          </a:p>
          <a:p>
            <a:pPr marL="114300" indent="0" algn="ctr">
              <a:spcBef>
                <a:spcPts val="1200"/>
              </a:spcBef>
              <a:buNone/>
            </a:pPr>
            <a:r>
              <a:rPr lang="en-US" b="1" dirty="0"/>
              <a:t>or</a:t>
            </a:r>
          </a:p>
          <a:p>
            <a:pPr marL="114300" indent="0" algn="ctr">
              <a:spcBef>
                <a:spcPts val="1200"/>
              </a:spcBef>
              <a:buNone/>
            </a:pPr>
            <a:r>
              <a:rPr lang="en-US" dirty="0"/>
              <a:t>The school in which the child or youth was last enrolled</a:t>
            </a:r>
          </a:p>
          <a:p>
            <a:endParaRPr lang="en-US" dirty="0"/>
          </a:p>
        </p:txBody>
      </p:sp>
    </p:spTree>
    <p:extLst>
      <p:ext uri="{BB962C8B-B14F-4D97-AF65-F5344CB8AC3E}">
        <p14:creationId xmlns:p14="http://schemas.microsoft.com/office/powerpoint/2010/main" val="1450171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B81E-10DB-4B98-8CFB-ED81D1A9527C}"/>
              </a:ext>
            </a:extLst>
          </p:cNvPr>
          <p:cNvSpPr>
            <a:spLocks noGrp="1"/>
          </p:cNvSpPr>
          <p:nvPr>
            <p:ph type="title"/>
          </p:nvPr>
        </p:nvSpPr>
        <p:spPr/>
        <p:txBody>
          <a:bodyPr/>
          <a:lstStyle/>
          <a:p>
            <a:r>
              <a:rPr lang="en-US" dirty="0"/>
              <a:t>School of Local Attendance Area</a:t>
            </a:r>
          </a:p>
        </p:txBody>
      </p:sp>
      <p:sp>
        <p:nvSpPr>
          <p:cNvPr id="3" name="Text Placeholder 2">
            <a:extLst>
              <a:ext uri="{FF2B5EF4-FFF2-40B4-BE49-F238E27FC236}">
                <a16:creationId xmlns:a16="http://schemas.microsoft.com/office/drawing/2014/main" id="{8AEBB059-65F4-4893-B817-26B4AADFFD5D}"/>
              </a:ext>
            </a:extLst>
          </p:cNvPr>
          <p:cNvSpPr>
            <a:spLocks noGrp="1"/>
          </p:cNvSpPr>
          <p:nvPr>
            <p:ph type="body" sz="quarter" idx="10"/>
          </p:nvPr>
        </p:nvSpPr>
        <p:spPr>
          <a:xfrm>
            <a:off x="660400" y="1905000"/>
            <a:ext cx="10871200" cy="4343400"/>
          </a:xfrm>
        </p:spPr>
        <p:txBody>
          <a:bodyPr/>
          <a:lstStyle/>
          <a:p>
            <a:pPr marL="0" indent="0" algn="ctr">
              <a:buNone/>
            </a:pPr>
            <a:r>
              <a:rPr lang="en-US" dirty="0"/>
              <a:t>Any public school that non-homeless students who live in the attendance area in which the child or youth is actually living are eligible to attend</a:t>
            </a:r>
          </a:p>
          <a:p>
            <a:pPr algn="ctr"/>
            <a:endParaRPr lang="en-US" dirty="0"/>
          </a:p>
        </p:txBody>
      </p:sp>
    </p:spTree>
    <p:extLst>
      <p:ext uri="{BB962C8B-B14F-4D97-AF65-F5344CB8AC3E}">
        <p14:creationId xmlns:p14="http://schemas.microsoft.com/office/powerpoint/2010/main" val="73626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60B1E-2A8B-4D40-883A-387DCE726C32}"/>
              </a:ext>
            </a:extLst>
          </p:cNvPr>
          <p:cNvSpPr>
            <a:spLocks noGrp="1"/>
          </p:cNvSpPr>
          <p:nvPr>
            <p:ph type="title"/>
          </p:nvPr>
        </p:nvSpPr>
        <p:spPr/>
        <p:txBody>
          <a:bodyPr/>
          <a:lstStyle/>
          <a:p>
            <a:r>
              <a:rPr lang="en-US" dirty="0"/>
              <a:t>Example</a:t>
            </a:r>
          </a:p>
        </p:txBody>
      </p:sp>
      <p:sp>
        <p:nvSpPr>
          <p:cNvPr id="3" name="Text Placeholder 2">
            <a:extLst>
              <a:ext uri="{FF2B5EF4-FFF2-40B4-BE49-F238E27FC236}">
                <a16:creationId xmlns:a16="http://schemas.microsoft.com/office/drawing/2014/main" id="{FC78C022-1A56-4613-9914-555191A33E19}"/>
              </a:ext>
            </a:extLst>
          </p:cNvPr>
          <p:cNvSpPr>
            <a:spLocks noGrp="1"/>
          </p:cNvSpPr>
          <p:nvPr>
            <p:ph type="body" sz="quarter" idx="10"/>
          </p:nvPr>
        </p:nvSpPr>
        <p:spPr>
          <a:xfrm>
            <a:off x="711200" y="1600200"/>
            <a:ext cx="10871200" cy="3205287"/>
          </a:xfrm>
        </p:spPr>
        <p:txBody>
          <a:bodyPr/>
          <a:lstStyle/>
          <a:p>
            <a:pPr marL="0" indent="0">
              <a:buNone/>
            </a:pPr>
            <a:r>
              <a:rPr lang="en-US" sz="2400" dirty="0"/>
              <a:t>The Moore family continued:</a:t>
            </a:r>
          </a:p>
          <a:p>
            <a:pPr marL="0" indent="0">
              <a:buNone/>
            </a:pPr>
            <a:r>
              <a:rPr lang="en-US" sz="2400" dirty="0"/>
              <a:t>Mr. Moore explains that Stephanie was able to stay in her elementary school last year under McKinney-Vento, even though the shelter where they are staying is in a different district. She has completed the final grade in her elementary school and her parents would like her to continue into 7</a:t>
            </a:r>
            <a:r>
              <a:rPr lang="en-US" sz="2400" baseline="30000" dirty="0"/>
              <a:t>th</a:t>
            </a:r>
            <a:r>
              <a:rPr lang="en-US" sz="2400" dirty="0"/>
              <a:t> grade with her peers. That school is also not within the attendance area of the shelter. </a:t>
            </a:r>
          </a:p>
          <a:p>
            <a:pPr marL="0" indent="0">
              <a:buNone/>
            </a:pPr>
            <a:endParaRPr lang="en-US" sz="2400" dirty="0"/>
          </a:p>
          <a:p>
            <a:pPr marL="0" indent="0">
              <a:buNone/>
            </a:pPr>
            <a:r>
              <a:rPr lang="en-US" sz="2400" dirty="0"/>
              <a:t>Where can Stephanie enroll? </a:t>
            </a:r>
          </a:p>
        </p:txBody>
      </p:sp>
      <p:pic>
        <p:nvPicPr>
          <p:cNvPr id="4" name="Picture 3" descr="green check mark">
            <a:extLst>
              <a:ext uri="{FF2B5EF4-FFF2-40B4-BE49-F238E27FC236}">
                <a16:creationId xmlns:a16="http://schemas.microsoft.com/office/drawing/2014/main" id="{5CF9B1BC-2649-433F-8BEE-958DC70B59A9}"/>
              </a:ext>
            </a:extLst>
          </p:cNvPr>
          <p:cNvPicPr>
            <a:picLocks noChangeAspect="1"/>
          </p:cNvPicPr>
          <p:nvPr/>
        </p:nvPicPr>
        <p:blipFill rotWithShape="1">
          <a:blip r:embed="rId3"/>
          <a:srcRect l="25999" t="18889" r="26000" b="28889"/>
          <a:stretch/>
        </p:blipFill>
        <p:spPr>
          <a:xfrm>
            <a:off x="838200" y="5160579"/>
            <a:ext cx="304800" cy="358140"/>
          </a:xfrm>
          <a:prstGeom prst="rect">
            <a:avLst/>
          </a:prstGeom>
        </p:spPr>
      </p:pic>
      <p:sp>
        <p:nvSpPr>
          <p:cNvPr id="5" name="TextBox 4">
            <a:extLst>
              <a:ext uri="{FF2B5EF4-FFF2-40B4-BE49-F238E27FC236}">
                <a16:creationId xmlns:a16="http://schemas.microsoft.com/office/drawing/2014/main" id="{B80DA596-3D05-4017-9218-CC7E40494F9F}"/>
              </a:ext>
            </a:extLst>
          </p:cNvPr>
          <p:cNvSpPr txBox="1"/>
          <p:nvPr/>
        </p:nvSpPr>
        <p:spPr>
          <a:xfrm>
            <a:off x="1143000" y="5016484"/>
            <a:ext cx="9677400" cy="646331"/>
          </a:xfrm>
          <a:prstGeom prst="rect">
            <a:avLst/>
          </a:prstGeom>
          <a:noFill/>
        </p:spPr>
        <p:txBody>
          <a:bodyPr wrap="square" rtlCol="0">
            <a:spAutoFit/>
          </a:bodyPr>
          <a:lstStyle/>
          <a:p>
            <a:r>
              <a:rPr lang="en-US" dirty="0"/>
              <a:t>School of origin definition includes receiving schools, so the middle school that is receiving students from Stephanie’s elementary school is an option</a:t>
            </a:r>
          </a:p>
        </p:txBody>
      </p:sp>
      <p:pic>
        <p:nvPicPr>
          <p:cNvPr id="6" name="Picture 5" descr="green check mark">
            <a:extLst>
              <a:ext uri="{FF2B5EF4-FFF2-40B4-BE49-F238E27FC236}">
                <a16:creationId xmlns:a16="http://schemas.microsoft.com/office/drawing/2014/main" id="{B3A57025-B582-4E03-BCCF-8B91AC716ACB}"/>
              </a:ext>
            </a:extLst>
          </p:cNvPr>
          <p:cNvPicPr>
            <a:picLocks noChangeAspect="1"/>
          </p:cNvPicPr>
          <p:nvPr/>
        </p:nvPicPr>
        <p:blipFill rotWithShape="1">
          <a:blip r:embed="rId3"/>
          <a:srcRect l="25999" t="18889" r="26000" b="28889"/>
          <a:stretch/>
        </p:blipFill>
        <p:spPr>
          <a:xfrm>
            <a:off x="816864" y="5729716"/>
            <a:ext cx="304800" cy="358140"/>
          </a:xfrm>
          <a:prstGeom prst="rect">
            <a:avLst/>
          </a:prstGeom>
        </p:spPr>
      </p:pic>
      <p:sp>
        <p:nvSpPr>
          <p:cNvPr id="7" name="TextBox 6">
            <a:extLst>
              <a:ext uri="{FF2B5EF4-FFF2-40B4-BE49-F238E27FC236}">
                <a16:creationId xmlns:a16="http://schemas.microsoft.com/office/drawing/2014/main" id="{F70796B6-3227-41FB-8359-67EC5E5B57E0}"/>
              </a:ext>
            </a:extLst>
          </p:cNvPr>
          <p:cNvSpPr txBox="1"/>
          <p:nvPr/>
        </p:nvSpPr>
        <p:spPr>
          <a:xfrm>
            <a:off x="1143000" y="5729716"/>
            <a:ext cx="8763000" cy="369332"/>
          </a:xfrm>
          <a:prstGeom prst="rect">
            <a:avLst/>
          </a:prstGeom>
          <a:noFill/>
        </p:spPr>
        <p:txBody>
          <a:bodyPr wrap="square" rtlCol="0">
            <a:spAutoFit/>
          </a:bodyPr>
          <a:lstStyle/>
          <a:p>
            <a:r>
              <a:rPr lang="en-US" dirty="0"/>
              <a:t>School of local attendance area: school that serves the attendance area of the shelter</a:t>
            </a:r>
          </a:p>
        </p:txBody>
      </p:sp>
    </p:spTree>
    <p:extLst>
      <p:ext uri="{BB962C8B-B14F-4D97-AF65-F5344CB8AC3E}">
        <p14:creationId xmlns:p14="http://schemas.microsoft.com/office/powerpoint/2010/main" val="110393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589ccea-3ba2-4c0c-a515-510e0f56592f">
      <UserInfo>
        <DisplayName>Graves, Amber</DisplayName>
        <AccountId>86</AccountId>
        <AccountType/>
      </UserInfo>
    </SharedWithUsers>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2" ma:contentTypeDescription="Create a new document." ma:contentTypeScope="" ma:versionID="36280ed91f61375594fea273fd44bb62">
  <xsd:schema xmlns:xsd="http://www.w3.org/2001/XMLSchema" xmlns:xs="http://www.w3.org/2001/XMLSchema" xmlns:p="http://schemas.microsoft.com/office/2006/metadata/properties" xmlns:ns1="http://schemas.microsoft.com/sharepoint/v3" xmlns:ns3="d80a4d8e-4e6b-4d9d-8f1a-ff0104432a35" xmlns:ns4="f589ccea-3ba2-4c0c-a515-510e0f56592f" targetNamespace="http://schemas.microsoft.com/office/2006/metadata/properties" ma:root="true" ma:fieldsID="6f521704c45c8cda87a858ced243b679" ns1:_="" ns3:_="" ns4:_="">
    <xsd:import namespace="http://schemas.microsoft.com/sharepoint/v3"/>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7E9B85-914A-405D-88D4-26B53C8E1B18}">
  <ds:schemaRefs>
    <ds:schemaRef ds:uri="http://schemas.microsoft.com/office/2006/metadata/properties"/>
    <ds:schemaRef ds:uri="http://schemas.microsoft.com/sharepoint/v3"/>
    <ds:schemaRef ds:uri="http://purl.org/dc/terms/"/>
    <ds:schemaRef ds:uri="f589ccea-3ba2-4c0c-a515-510e0f56592f"/>
    <ds:schemaRef ds:uri="d80a4d8e-4e6b-4d9d-8f1a-ff0104432a35"/>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175E5DA-09D7-486E-A459-7D5FFC1A600D}">
  <ds:schemaRefs>
    <ds:schemaRef ds:uri="http://schemas.microsoft.com/sharepoint/v3/contenttype/forms"/>
  </ds:schemaRefs>
</ds:datastoreItem>
</file>

<file path=customXml/itemProps3.xml><?xml version="1.0" encoding="utf-8"?>
<ds:datastoreItem xmlns:ds="http://schemas.openxmlformats.org/officeDocument/2006/customXml" ds:itemID="{6054EC02-4EB9-4B1C-B606-42329DFD2C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4003</TotalTime>
  <Words>2074</Words>
  <Application>Microsoft Office PowerPoint</Application>
  <PresentationFormat>Widescreen</PresentationFormat>
  <Paragraphs>210</Paragraphs>
  <Slides>41</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Franklin Gothic Book</vt:lpstr>
      <vt:lpstr>Palatino Linotype</vt:lpstr>
      <vt:lpstr>Custom Design</vt:lpstr>
      <vt:lpstr>Best Interest Determinations &amp; Dispute Resolution</vt:lpstr>
      <vt:lpstr>For today’s presentation…</vt:lpstr>
      <vt:lpstr>Today’s topics</vt:lpstr>
      <vt:lpstr>McKinney-Vento Definition &amp; School Selection Rights</vt:lpstr>
      <vt:lpstr>McKinney-Vento Definition of Homeless</vt:lpstr>
      <vt:lpstr>Example</vt:lpstr>
      <vt:lpstr>School of Origin</vt:lpstr>
      <vt:lpstr>School of Local Attendance Area</vt:lpstr>
      <vt:lpstr>Example</vt:lpstr>
      <vt:lpstr>Duration of Rights</vt:lpstr>
      <vt:lpstr>Example</vt:lpstr>
      <vt:lpstr>School Placement</vt:lpstr>
      <vt:lpstr>School of Origin &amp; Best Interest</vt:lpstr>
      <vt:lpstr>“…to the extent feasible…”</vt:lpstr>
      <vt:lpstr>Factors to Consider</vt:lpstr>
      <vt:lpstr>Special Considerations for Preschool-age Children</vt:lpstr>
      <vt:lpstr>Role of Liaison</vt:lpstr>
      <vt:lpstr>Questions to Consider</vt:lpstr>
      <vt:lpstr>Guiding the Conversation</vt:lpstr>
      <vt:lpstr>PowerPoint Presentation</vt:lpstr>
      <vt:lpstr>Determining Best Interest</vt:lpstr>
      <vt:lpstr>Best Interest Determination</vt:lpstr>
      <vt:lpstr>Best Interest Determination</vt:lpstr>
      <vt:lpstr>Questions?</vt:lpstr>
      <vt:lpstr>Dispute Resolution</vt:lpstr>
      <vt:lpstr>Dispute Resolution Procedure</vt:lpstr>
      <vt:lpstr>Dispute Resolution</vt:lpstr>
      <vt:lpstr>Written Notification &amp; Rights to Appeal</vt:lpstr>
      <vt:lpstr>Written Notification to Parents</vt:lpstr>
      <vt:lpstr>Written Notification to Parents</vt:lpstr>
      <vt:lpstr>Written Notification of Decision</vt:lpstr>
      <vt:lpstr>Written Notification of Decision</vt:lpstr>
      <vt:lpstr>Dispute Process</vt:lpstr>
      <vt:lpstr>Vermont Dispute Resolution Process</vt:lpstr>
      <vt:lpstr>PowerPoint Presentation</vt:lpstr>
      <vt:lpstr>PowerPoint Presentation</vt:lpstr>
      <vt:lpstr>SEA-Level Appeals</vt:lpstr>
      <vt:lpstr>LEA Strategies</vt:lpstr>
      <vt:lpstr>LEA Strategies</vt:lpstr>
      <vt:lpstr>Questions</vt:lpstr>
      <vt:lpstr>Who to Contact</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Graves, Amber</cp:lastModifiedBy>
  <cp:revision>115</cp:revision>
  <cp:lastPrinted>2016-09-12T19:36:10Z</cp:lastPrinted>
  <dcterms:created xsi:type="dcterms:W3CDTF">2016-07-25T13:30:01Z</dcterms:created>
  <dcterms:modified xsi:type="dcterms:W3CDTF">2021-01-14T19:00:03Z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