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63"/>
  </p:notesMasterIdLst>
  <p:handoutMasterIdLst>
    <p:handoutMasterId r:id="rId64"/>
  </p:handoutMasterIdLst>
  <p:sldIdLst>
    <p:sldId id="256" r:id="rId5"/>
    <p:sldId id="262" r:id="rId6"/>
    <p:sldId id="261" r:id="rId7"/>
    <p:sldId id="264" r:id="rId8"/>
    <p:sldId id="265" r:id="rId9"/>
    <p:sldId id="290" r:id="rId10"/>
    <p:sldId id="277" r:id="rId11"/>
    <p:sldId id="279" r:id="rId12"/>
    <p:sldId id="280" r:id="rId13"/>
    <p:sldId id="305" r:id="rId14"/>
    <p:sldId id="287" r:id="rId15"/>
    <p:sldId id="332" r:id="rId16"/>
    <p:sldId id="306" r:id="rId17"/>
    <p:sldId id="260" r:id="rId18"/>
    <p:sldId id="295" r:id="rId19"/>
    <p:sldId id="301" r:id="rId20"/>
    <p:sldId id="263" r:id="rId21"/>
    <p:sldId id="307" r:id="rId22"/>
    <p:sldId id="257" r:id="rId23"/>
    <p:sldId id="289" r:id="rId24"/>
    <p:sldId id="266" r:id="rId25"/>
    <p:sldId id="267" r:id="rId26"/>
    <p:sldId id="319" r:id="rId27"/>
    <p:sldId id="268" r:id="rId28"/>
    <p:sldId id="320" r:id="rId29"/>
    <p:sldId id="278" r:id="rId30"/>
    <p:sldId id="309" r:id="rId31"/>
    <p:sldId id="336" r:id="rId32"/>
    <p:sldId id="308" r:id="rId33"/>
    <p:sldId id="322" r:id="rId34"/>
    <p:sldId id="324" r:id="rId35"/>
    <p:sldId id="325" r:id="rId36"/>
    <p:sldId id="296" r:id="rId37"/>
    <p:sldId id="326" r:id="rId38"/>
    <p:sldId id="323" r:id="rId39"/>
    <p:sldId id="271" r:id="rId40"/>
    <p:sldId id="269" r:id="rId41"/>
    <p:sldId id="281" r:id="rId42"/>
    <p:sldId id="299" r:id="rId43"/>
    <p:sldId id="300" r:id="rId44"/>
    <p:sldId id="311" r:id="rId45"/>
    <p:sldId id="312" r:id="rId46"/>
    <p:sldId id="333" r:id="rId47"/>
    <p:sldId id="315" r:id="rId48"/>
    <p:sldId id="316" r:id="rId49"/>
    <p:sldId id="335" r:id="rId50"/>
    <p:sldId id="334" r:id="rId51"/>
    <p:sldId id="304" r:id="rId52"/>
    <p:sldId id="327" r:id="rId53"/>
    <p:sldId id="284" r:id="rId54"/>
    <p:sldId id="329" r:id="rId55"/>
    <p:sldId id="313" r:id="rId56"/>
    <p:sldId id="314" r:id="rId57"/>
    <p:sldId id="302" r:id="rId58"/>
    <p:sldId id="328" r:id="rId59"/>
    <p:sldId id="331" r:id="rId60"/>
    <p:sldId id="273" r:id="rId61"/>
    <p:sldId id="275" r:id="rId62"/>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0" autoAdjust="0"/>
    <p:restoredTop sz="86478" autoAdjust="0"/>
  </p:normalViewPr>
  <p:slideViewPr>
    <p:cSldViewPr>
      <p:cViewPr varScale="1">
        <p:scale>
          <a:sx n="62" d="100"/>
          <a:sy n="62" d="100"/>
        </p:scale>
        <p:origin x="90" y="984"/>
      </p:cViewPr>
      <p:guideLst/>
    </p:cSldViewPr>
  </p:slideViewPr>
  <p:outlineViewPr>
    <p:cViewPr>
      <p:scale>
        <a:sx n="33" d="100"/>
        <a:sy n="33" d="100"/>
      </p:scale>
      <p:origin x="0" y="-64494"/>
    </p:cViewPr>
  </p:outlineViewPr>
  <p:notesTextViewPr>
    <p:cViewPr>
      <p:scale>
        <a:sx n="1" d="1"/>
        <a:sy n="1" d="1"/>
      </p:scale>
      <p:origin x="0" y="0"/>
    </p:cViewPr>
  </p:notesTextViewPr>
  <p:notesViewPr>
    <p:cSldViewPr>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Percentage of homeless children/youth</a:t>
            </a:r>
            <a:r>
              <a:rPr lang="en-US" sz="1600" baseline="0" dirty="0"/>
              <a:t> enrolled in public schools by type of primary nighttime residence: </a:t>
            </a:r>
            <a:r>
              <a:rPr lang="en-US" sz="1600" dirty="0"/>
              <a:t>SY 2016-2017</a:t>
            </a:r>
          </a:p>
          <a:p>
            <a:pPr>
              <a:defRPr sz="1600"/>
            </a:pPr>
            <a:r>
              <a:rPr lang="en-US" sz="1600" dirty="0"/>
              <a:t>Total students identified:</a:t>
            </a:r>
            <a:r>
              <a:rPr lang="en-US" sz="1600" baseline="0" dirty="0"/>
              <a:t> 1,097</a:t>
            </a:r>
            <a:endParaRPr lang="en-US"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FE1-47E3-89F7-DBC72C6A58B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FE1-47E3-89F7-DBC72C6A58B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FE1-47E3-89F7-DBC72C6A58B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FE1-47E3-89F7-DBC72C6A58BA}"/>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Sheet1!$A$4:$A$7</c:f>
              <c:strCache>
                <c:ptCount val="4"/>
                <c:pt idx="0">
                  <c:v>Unsheltered</c:v>
                </c:pt>
                <c:pt idx="1">
                  <c:v>Hotels/Motels</c:v>
                </c:pt>
                <c:pt idx="2">
                  <c:v>Shelters, transitional housing</c:v>
                </c:pt>
                <c:pt idx="3">
                  <c:v>Doubled up</c:v>
                </c:pt>
              </c:strCache>
            </c:strRef>
          </c:cat>
          <c:val>
            <c:numRef>
              <c:f>Sheet1!$B$4:$B$7</c:f>
              <c:numCache>
                <c:formatCode>0.0%</c:formatCode>
                <c:ptCount val="4"/>
                <c:pt idx="0">
                  <c:v>7.6999999999999999E-2</c:v>
                </c:pt>
                <c:pt idx="1">
                  <c:v>0.2</c:v>
                </c:pt>
                <c:pt idx="2">
                  <c:v>0.17199999999999999</c:v>
                </c:pt>
                <c:pt idx="3">
                  <c:v>0.55100000000000005</c:v>
                </c:pt>
              </c:numCache>
            </c:numRef>
          </c:val>
          <c:extLst>
            <c:ext xmlns:c16="http://schemas.microsoft.com/office/drawing/2014/chart" uri="{C3380CC4-5D6E-409C-BE32-E72D297353CC}">
              <c16:uniqueId val="{00000008-7FE1-47E3-89F7-DBC72C6A58BA}"/>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9.3877227903359506E-2"/>
          <c:y val="0.90618889435695538"/>
          <c:w val="0.81063681161641465"/>
          <c:h val="7.818610564304462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sz="1800" b="1" dirty="0">
                <a:solidFill>
                  <a:schemeClr val="tx1"/>
                </a:solidFill>
              </a:rPr>
              <a:t>2016-2017 On-time</a:t>
            </a:r>
            <a:r>
              <a:rPr lang="en-US" sz="1800" b="1" baseline="0" dirty="0">
                <a:solidFill>
                  <a:schemeClr val="tx1"/>
                </a:solidFill>
              </a:rPr>
              <a:t> High School Graduation Rates</a:t>
            </a:r>
            <a:endParaRPr lang="en-US" sz="1800" b="1" dirty="0">
              <a:solidFill>
                <a:schemeClr val="tx1"/>
              </a:solidFill>
            </a:endParaRPr>
          </a:p>
        </c:rich>
      </c:tx>
      <c:layout>
        <c:manualLayout>
          <c:xMode val="edge"/>
          <c:yMode val="edge"/>
          <c:x val="0.24087923541587944"/>
          <c:y val="2.310201847993096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rgbClr val="93309B"/>
            </a:solidFill>
            <a:ln>
              <a:noFill/>
            </a:ln>
            <a:effectLst/>
          </c:spPr>
          <c:invertIfNegative val="0"/>
          <c:cat>
            <c:strRef>
              <c:f>Sheet1!$A$1:$A$3</c:f>
              <c:strCache>
                <c:ptCount val="3"/>
                <c:pt idx="0">
                  <c:v>Homeless</c:v>
                </c:pt>
                <c:pt idx="1">
                  <c:v>Low-income</c:v>
                </c:pt>
                <c:pt idx="2">
                  <c:v>National average</c:v>
                </c:pt>
              </c:strCache>
            </c:strRef>
          </c:cat>
          <c:val>
            <c:numRef>
              <c:f>Sheet1!$B$1:$B$3</c:f>
              <c:numCache>
                <c:formatCode>General</c:formatCode>
                <c:ptCount val="3"/>
                <c:pt idx="0">
                  <c:v>64</c:v>
                </c:pt>
                <c:pt idx="1">
                  <c:v>77.599999999999994</c:v>
                </c:pt>
                <c:pt idx="2">
                  <c:v>84.1</c:v>
                </c:pt>
              </c:numCache>
            </c:numRef>
          </c:val>
          <c:extLst>
            <c:ext xmlns:c16="http://schemas.microsoft.com/office/drawing/2014/chart" uri="{C3380CC4-5D6E-409C-BE32-E72D297353CC}">
              <c16:uniqueId val="{00000000-9A05-4B17-B441-83841CA68163}"/>
            </c:ext>
          </c:extLst>
        </c:ser>
        <c:dLbls>
          <c:showLegendKey val="0"/>
          <c:showVal val="0"/>
          <c:showCatName val="0"/>
          <c:showSerName val="0"/>
          <c:showPercent val="0"/>
          <c:showBubbleSize val="0"/>
        </c:dLbls>
        <c:gapWidth val="219"/>
        <c:overlap val="-27"/>
        <c:axId val="1135907679"/>
        <c:axId val="1135782303"/>
      </c:barChart>
      <c:catAx>
        <c:axId val="1135907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1135782303"/>
        <c:crosses val="autoZero"/>
        <c:auto val="1"/>
        <c:lblAlgn val="ctr"/>
        <c:lblOffset val="100"/>
        <c:noMultiLvlLbl val="0"/>
      </c:catAx>
      <c:valAx>
        <c:axId val="11357823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3590767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1/14/2021</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1/14/2021</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gradnation.americaspromise.org/report/dont-call-them-dropout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profiles.nche.seiservices.com/ConsolidatedStateProfile.aspx"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14</a:t>
            </a:fld>
            <a:endParaRPr lang="en-US" altLang="en-US" dirty="0"/>
          </a:p>
        </p:txBody>
      </p:sp>
    </p:spTree>
    <p:extLst>
      <p:ext uri="{BB962C8B-B14F-4D97-AF65-F5344CB8AC3E}">
        <p14:creationId xmlns:p14="http://schemas.microsoft.com/office/powerpoint/2010/main" val="2550893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0"/>
              </a:spcBef>
              <a:spcAft>
                <a:spcPts val="0"/>
              </a:spcAft>
              <a:buClr>
                <a:schemeClr val="dk2"/>
              </a:buClr>
              <a:buSzPts val="1100"/>
              <a:buFont typeface="Arial"/>
              <a:buNone/>
            </a:pPr>
            <a:r>
              <a:rPr lang="en-US" sz="1200" dirty="0">
                <a:solidFill>
                  <a:schemeClr val="dk2"/>
                </a:solidFill>
                <a:latin typeface="+mn-lt"/>
                <a:ea typeface="Calibri"/>
                <a:cs typeface="Calibri"/>
                <a:sym typeface="Calibri"/>
              </a:rPr>
              <a:t>Bullet 1 source: Hidden in Plain Sight:  Ingram, Erin, Bridgeland, John, Reed, Bruce, Atwell, Matthew. (2016). </a:t>
            </a:r>
            <a:r>
              <a:rPr lang="en-US" sz="1200" i="1" dirty="0">
                <a:solidFill>
                  <a:schemeClr val="dk2"/>
                </a:solidFill>
                <a:latin typeface="+mn-lt"/>
                <a:ea typeface="Calibri"/>
                <a:cs typeface="Calibri"/>
                <a:sym typeface="Calibri"/>
              </a:rPr>
              <a:t>Hidden in Plain Sight: Homeless Students in America’s Public Schools</a:t>
            </a:r>
            <a:r>
              <a:rPr lang="en-US" sz="1200" dirty="0">
                <a:solidFill>
                  <a:schemeClr val="dk2"/>
                </a:solidFill>
                <a:latin typeface="+mn-lt"/>
                <a:ea typeface="Calibri"/>
                <a:cs typeface="Calibri"/>
                <a:sym typeface="Calibri"/>
              </a:rPr>
              <a:t>.</a:t>
            </a:r>
          </a:p>
          <a:p>
            <a:pPr marL="0" lvl="0" indent="0" algn="l" rtl="0">
              <a:lnSpc>
                <a:spcPct val="115000"/>
              </a:lnSpc>
              <a:spcBef>
                <a:spcPts val="0"/>
              </a:spcBef>
              <a:spcAft>
                <a:spcPts val="0"/>
              </a:spcAft>
              <a:buClr>
                <a:schemeClr val="dk2"/>
              </a:buClr>
              <a:buSzPts val="1100"/>
              <a:buFont typeface="Arial"/>
              <a:buNone/>
            </a:pPr>
            <a:r>
              <a:rPr lang="en-US" sz="1200" dirty="0">
                <a:solidFill>
                  <a:schemeClr val="dk2"/>
                </a:solidFill>
                <a:latin typeface="+mn-lt"/>
                <a:ea typeface="Calibri"/>
                <a:cs typeface="Calibri"/>
                <a:sym typeface="Calibri"/>
              </a:rPr>
              <a:t>Bullet 2 source: America’s Promise Alliance Center for Promise. (2014). </a:t>
            </a:r>
            <a:r>
              <a:rPr lang="en-US" sz="1200" i="1" dirty="0">
                <a:solidFill>
                  <a:schemeClr val="dk2"/>
                </a:solidFill>
                <a:latin typeface="+mn-lt"/>
                <a:ea typeface="Calibri"/>
                <a:cs typeface="Calibri"/>
                <a:sym typeface="Calibri"/>
              </a:rPr>
              <a:t>Don’t Call Them Dropouts</a:t>
            </a:r>
            <a:r>
              <a:rPr lang="en-US" sz="1200" dirty="0">
                <a:solidFill>
                  <a:schemeClr val="dk2"/>
                </a:solidFill>
                <a:latin typeface="+mn-lt"/>
                <a:ea typeface="Calibri"/>
                <a:cs typeface="Calibri"/>
                <a:sym typeface="Calibri"/>
              </a:rPr>
              <a:t>.</a:t>
            </a:r>
            <a:r>
              <a:rPr lang="en-US" sz="1200" dirty="0">
                <a:solidFill>
                  <a:schemeClr val="dk2"/>
                </a:solidFill>
                <a:uFill>
                  <a:noFill/>
                </a:uFill>
                <a:latin typeface="+mn-lt"/>
                <a:ea typeface="Calibri"/>
                <a:cs typeface="Calibri"/>
                <a:sym typeface="Calibri"/>
                <a:hlinkClick r:id="rId3"/>
              </a:rPr>
              <a:t> </a:t>
            </a:r>
            <a:r>
              <a:rPr lang="en-US" sz="1200" u="sng" dirty="0">
                <a:solidFill>
                  <a:schemeClr val="hlink"/>
                </a:solidFill>
                <a:latin typeface="+mn-lt"/>
                <a:ea typeface="Calibri"/>
                <a:cs typeface="Calibri"/>
                <a:sym typeface="Calibri"/>
                <a:hlinkClick r:id="rId3"/>
              </a:rPr>
              <a:t>http://gradnation.americaspromise.org/report/dont-call-them-dropouts</a:t>
            </a:r>
            <a:r>
              <a:rPr lang="en-US" sz="1200" dirty="0">
                <a:solidFill>
                  <a:schemeClr val="dk2"/>
                </a:solidFill>
                <a:latin typeface="+mn-lt"/>
                <a:ea typeface="Calibri"/>
                <a:cs typeface="Calibri"/>
                <a:sym typeface="Calibri"/>
              </a:rPr>
              <a:t>. Attendance Works. https://www.attendanceworks.org/research/homelessness/. </a:t>
            </a:r>
            <a:r>
              <a:rPr lang="en-US" sz="1200" dirty="0" err="1">
                <a:solidFill>
                  <a:schemeClr val="dk2"/>
                </a:solidFill>
                <a:latin typeface="+mn-lt"/>
                <a:ea typeface="Calibri"/>
                <a:cs typeface="Calibri"/>
                <a:sym typeface="Calibri"/>
              </a:rPr>
              <a:t>SchoolHouse</a:t>
            </a:r>
            <a:r>
              <a:rPr lang="en-US" sz="1200" dirty="0">
                <a:solidFill>
                  <a:schemeClr val="dk2"/>
                </a:solidFill>
                <a:latin typeface="+mn-lt"/>
                <a:ea typeface="Calibri"/>
                <a:cs typeface="Calibri"/>
                <a:sym typeface="Calibri"/>
              </a:rPr>
              <a:t> Connection (2018). Positive School Discipline Practices for Students Experiencing Homelessness. https://www.schoolhouseconnection.org/positive-school-discipline-practices-for-students-experiencing-homelessness/ </a:t>
            </a:r>
          </a:p>
          <a:p>
            <a:pPr marL="0" lvl="0" indent="0" algn="l" rtl="0">
              <a:lnSpc>
                <a:spcPct val="115000"/>
              </a:lnSpc>
              <a:spcBef>
                <a:spcPts val="0"/>
              </a:spcBef>
              <a:spcAft>
                <a:spcPts val="0"/>
              </a:spcAft>
              <a:buClr>
                <a:schemeClr val="dk2"/>
              </a:buClr>
              <a:buSzPts val="1100"/>
              <a:buFont typeface="Arial"/>
              <a:buNone/>
            </a:pPr>
            <a:r>
              <a:rPr lang="en-US" sz="1200" dirty="0">
                <a:solidFill>
                  <a:schemeClr val="dk2"/>
                </a:solidFill>
                <a:latin typeface="+mn-lt"/>
                <a:ea typeface="Calibri"/>
                <a:cs typeface="Calibri"/>
                <a:sym typeface="Calibri"/>
              </a:rPr>
              <a:t>Bullet 3 source: </a:t>
            </a:r>
            <a:r>
              <a:rPr lang="en-US" sz="1200" dirty="0" err="1">
                <a:solidFill>
                  <a:schemeClr val="dk2"/>
                </a:solidFill>
                <a:latin typeface="+mn-lt"/>
                <a:ea typeface="Calibri"/>
                <a:cs typeface="Calibri"/>
                <a:sym typeface="Calibri"/>
              </a:rPr>
              <a:t>Obradovic</a:t>
            </a:r>
            <a:r>
              <a:rPr lang="en-US" sz="1200" dirty="0">
                <a:solidFill>
                  <a:schemeClr val="dk2"/>
                </a:solidFill>
                <a:latin typeface="+mn-lt"/>
                <a:ea typeface="Calibri"/>
                <a:cs typeface="Calibri"/>
                <a:sym typeface="Calibri"/>
              </a:rPr>
              <a:t>, J. ,</a:t>
            </a:r>
            <a:r>
              <a:rPr lang="en-US" sz="1200" dirty="0" err="1">
                <a:solidFill>
                  <a:schemeClr val="dk2"/>
                </a:solidFill>
                <a:latin typeface="+mn-lt"/>
                <a:ea typeface="Calibri"/>
                <a:cs typeface="Calibri"/>
                <a:sym typeface="Calibri"/>
              </a:rPr>
              <a:t>Cutuli</a:t>
            </a:r>
            <a:r>
              <a:rPr lang="en-US" sz="1200" dirty="0">
                <a:solidFill>
                  <a:schemeClr val="dk2"/>
                </a:solidFill>
                <a:latin typeface="+mn-lt"/>
                <a:ea typeface="Calibri"/>
                <a:cs typeface="Calibri"/>
                <a:sym typeface="Calibri"/>
              </a:rPr>
              <a:t>, J.J., Long, J.D., Heistad, D., Chan, C.K., </a:t>
            </a:r>
            <a:r>
              <a:rPr lang="en-US" sz="1200" dirty="0" err="1">
                <a:solidFill>
                  <a:schemeClr val="dk2"/>
                </a:solidFill>
                <a:latin typeface="+mn-lt"/>
                <a:ea typeface="Calibri"/>
                <a:cs typeface="Calibri"/>
                <a:sym typeface="Calibri"/>
              </a:rPr>
              <a:t>Hinz</a:t>
            </a:r>
            <a:r>
              <a:rPr lang="en-US" sz="1200" dirty="0">
                <a:solidFill>
                  <a:schemeClr val="dk2"/>
                </a:solidFill>
                <a:latin typeface="+mn-lt"/>
                <a:ea typeface="Calibri"/>
                <a:cs typeface="Calibri"/>
                <a:sym typeface="Calibri"/>
              </a:rPr>
              <a:t>, E., </a:t>
            </a:r>
            <a:r>
              <a:rPr lang="en-US" sz="1200" dirty="0" err="1">
                <a:solidFill>
                  <a:schemeClr val="dk2"/>
                </a:solidFill>
                <a:latin typeface="+mn-lt"/>
                <a:ea typeface="Calibri"/>
                <a:cs typeface="Calibri"/>
                <a:sym typeface="Calibri"/>
              </a:rPr>
              <a:t>Masten</a:t>
            </a:r>
            <a:r>
              <a:rPr lang="en-US" sz="1200" dirty="0">
                <a:solidFill>
                  <a:schemeClr val="dk2"/>
                </a:solidFill>
                <a:latin typeface="+mn-lt"/>
                <a:ea typeface="Calibri"/>
                <a:cs typeface="Calibri"/>
                <a:sym typeface="Calibri"/>
              </a:rPr>
              <a:t>, A. (2009). “Academic Achievement of homeless and highly mobile children in an urban school district: Longitudinal evidence on risk, growth, and resilience.” </a:t>
            </a:r>
            <a:r>
              <a:rPr lang="en-US" sz="1200" i="1" dirty="0">
                <a:solidFill>
                  <a:schemeClr val="dk2"/>
                </a:solidFill>
                <a:latin typeface="+mn-lt"/>
                <a:ea typeface="Calibri"/>
                <a:cs typeface="Calibri"/>
                <a:sym typeface="Calibri"/>
              </a:rPr>
              <a:t>Development and Psychopathology, 21</a:t>
            </a:r>
            <a:r>
              <a:rPr lang="en-US" sz="1200" dirty="0">
                <a:solidFill>
                  <a:schemeClr val="dk2"/>
                </a:solidFill>
                <a:latin typeface="+mn-lt"/>
                <a:ea typeface="Calibri"/>
                <a:cs typeface="Calibri"/>
                <a:sym typeface="Calibri"/>
              </a:rPr>
              <a:t>(2), 493-518.</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7990707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17</a:t>
            </a:fld>
            <a:endParaRPr lang="en-US" altLang="en-US" dirty="0"/>
          </a:p>
        </p:txBody>
      </p:sp>
    </p:spTree>
    <p:extLst>
      <p:ext uri="{BB962C8B-B14F-4D97-AF65-F5344CB8AC3E}">
        <p14:creationId xmlns:p14="http://schemas.microsoft.com/office/powerpoint/2010/main" val="428165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18</a:t>
            </a:fld>
            <a:endParaRPr lang="en-US" altLang="en-US" dirty="0"/>
          </a:p>
        </p:txBody>
      </p:sp>
    </p:spTree>
    <p:extLst>
      <p:ext uri="{BB962C8B-B14F-4D97-AF65-F5344CB8AC3E}">
        <p14:creationId xmlns:p14="http://schemas.microsoft.com/office/powerpoint/2010/main" val="3006739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dirty="0"/>
              <a:t>Survey results from youth age 18-25</a:t>
            </a:r>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Lack of a high school diploma or GED is the top risk factor for young adult homelessness: </a:t>
            </a:r>
            <a:r>
              <a:rPr lang="en-US" b="1" dirty="0">
                <a:solidFill>
                  <a:srgbClr val="8A2F89"/>
                </a:solidFill>
              </a:rPr>
              <a:t>346% more  likely</a:t>
            </a:r>
            <a:r>
              <a:rPr lang="en-US" dirty="0"/>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s-ES" dirty="0" err="1"/>
              <a:t>Being</a:t>
            </a:r>
            <a:r>
              <a:rPr lang="es-ES" dirty="0"/>
              <a:t> a single </a:t>
            </a:r>
            <a:r>
              <a:rPr lang="es-ES" dirty="0" err="1"/>
              <a:t>parent</a:t>
            </a:r>
            <a:r>
              <a:rPr lang="es-ES" dirty="0"/>
              <a:t> </a:t>
            </a:r>
            <a:r>
              <a:rPr lang="es-ES" dirty="0" err="1"/>
              <a:t>is</a:t>
            </a:r>
            <a:r>
              <a:rPr lang="es-ES" dirty="0"/>
              <a:t> </a:t>
            </a:r>
            <a:r>
              <a:rPr lang="es-ES" dirty="0" err="1"/>
              <a:t>the</a:t>
            </a:r>
            <a:r>
              <a:rPr lang="es-ES" dirty="0"/>
              <a:t> </a:t>
            </a:r>
            <a:r>
              <a:rPr lang="es-ES" dirty="0" err="1"/>
              <a:t>second</a:t>
            </a:r>
            <a:r>
              <a:rPr lang="es-ES" dirty="0"/>
              <a:t> </a:t>
            </a:r>
            <a:r>
              <a:rPr lang="es-ES" dirty="0" err="1"/>
              <a:t>highest</a:t>
            </a:r>
            <a:r>
              <a:rPr lang="es-ES" dirty="0"/>
              <a:t> </a:t>
            </a:r>
            <a:r>
              <a:rPr lang="es-ES" dirty="0" err="1"/>
              <a:t>risk</a:t>
            </a:r>
            <a:r>
              <a:rPr lang="es-ES" dirty="0"/>
              <a:t> factor </a:t>
            </a:r>
            <a:r>
              <a:rPr lang="es-ES" dirty="0" err="1"/>
              <a:t>for</a:t>
            </a:r>
            <a:r>
              <a:rPr lang="es-ES" dirty="0"/>
              <a:t> </a:t>
            </a:r>
            <a:r>
              <a:rPr lang="es-ES" dirty="0" err="1"/>
              <a:t>unaccompanied</a:t>
            </a:r>
            <a:r>
              <a:rPr lang="es-ES" dirty="0"/>
              <a:t> </a:t>
            </a:r>
            <a:r>
              <a:rPr lang="es-ES" dirty="0" err="1"/>
              <a:t>youth</a:t>
            </a:r>
            <a:r>
              <a:rPr lang="es-ES" dirty="0"/>
              <a:t> </a:t>
            </a:r>
            <a:r>
              <a:rPr lang="es-ES" dirty="0" err="1"/>
              <a:t>homelessness</a:t>
            </a:r>
            <a:r>
              <a:rPr lang="es-ES" dirty="0"/>
              <a:t> (after </a:t>
            </a:r>
            <a:r>
              <a:rPr lang="es-ES" dirty="0" err="1"/>
              <a:t>lacking</a:t>
            </a:r>
            <a:r>
              <a:rPr lang="es-ES" dirty="0"/>
              <a:t> a GED). </a:t>
            </a:r>
            <a:endParaRPr lang="en" sz="1200" u="sng" dirty="0">
              <a:solidFill>
                <a:schemeClr val="hlink"/>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 sz="1200" u="none" dirty="0">
                <a:solidFill>
                  <a:schemeClr val="hlink"/>
                </a:solidFill>
              </a:rPr>
              <a:t>LGBTQ youth have 2.2 times the risk of experiencing homelessness as heterosexual youth.</a:t>
            </a:r>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19</a:t>
            </a:fld>
            <a:endParaRPr lang="en-US" altLang="en-US" dirty="0"/>
          </a:p>
        </p:txBody>
      </p:sp>
    </p:spTree>
    <p:extLst>
      <p:ext uri="{BB962C8B-B14F-4D97-AF65-F5344CB8AC3E}">
        <p14:creationId xmlns:p14="http://schemas.microsoft.com/office/powerpoint/2010/main" val="1421637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342900" algn="l" rtl="0">
              <a:spcBef>
                <a:spcPts val="0"/>
              </a:spcBef>
              <a:spcAft>
                <a:spcPts val="0"/>
              </a:spcAft>
              <a:buSzPts val="1800"/>
              <a:buChar char="●"/>
            </a:pPr>
            <a:r>
              <a:rPr lang="en-US" dirty="0"/>
              <a:t>By 2020, 65% of all jobs will require education beyond high school.</a:t>
            </a:r>
          </a:p>
          <a:p>
            <a:pPr marL="457200" lvl="0" indent="-342900" algn="l" rtl="0">
              <a:spcBef>
                <a:spcPts val="0"/>
              </a:spcBef>
              <a:spcAft>
                <a:spcPts val="0"/>
              </a:spcAft>
              <a:buSzPts val="1800"/>
              <a:buChar char="●"/>
            </a:pPr>
            <a:r>
              <a:rPr lang="en-US" dirty="0"/>
              <a:t>The McKinney-Vento Act is an important strategy to overcome homelessness.</a:t>
            </a:r>
            <a:br>
              <a:rPr lang="en-US" dirty="0"/>
            </a:br>
            <a:endParaRPr lang="en-US" dirty="0"/>
          </a:p>
          <a:p>
            <a:pPr marL="0" lvl="0" indent="0" algn="l" rtl="0">
              <a:spcBef>
                <a:spcPts val="0"/>
              </a:spcBef>
              <a:spcAft>
                <a:spcPts val="0"/>
              </a:spcAft>
              <a:buNone/>
            </a:pPr>
            <a:r>
              <a:rPr lang="en-US" dirty="0"/>
              <a:t>Georgetown University Center on Education and the Workforce.</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20</a:t>
            </a:fld>
            <a:endParaRPr lang="en-US" altLang="en-US" dirty="0"/>
          </a:p>
        </p:txBody>
      </p:sp>
    </p:spTree>
    <p:extLst>
      <p:ext uri="{BB962C8B-B14F-4D97-AF65-F5344CB8AC3E}">
        <p14:creationId xmlns:p14="http://schemas.microsoft.com/office/powerpoint/2010/main" val="1716161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MV Act provides the definition, rights of students experiencing homelessness to equal access to education, requirements for LEAs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22</a:t>
            </a:fld>
            <a:endParaRPr lang="en-US" altLang="en-US" dirty="0"/>
          </a:p>
        </p:txBody>
      </p:sp>
    </p:spTree>
    <p:extLst>
      <p:ext uri="{BB962C8B-B14F-4D97-AF65-F5344CB8AC3E}">
        <p14:creationId xmlns:p14="http://schemas.microsoft.com/office/powerpoint/2010/main" val="3110287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23</a:t>
            </a:fld>
            <a:endParaRPr lang="en-US" altLang="en-US" dirty="0"/>
          </a:p>
        </p:txBody>
      </p:sp>
    </p:spTree>
    <p:extLst>
      <p:ext uri="{BB962C8B-B14F-4D97-AF65-F5344CB8AC3E}">
        <p14:creationId xmlns:p14="http://schemas.microsoft.com/office/powerpoint/2010/main" val="1810288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24</a:t>
            </a:fld>
            <a:endParaRPr lang="en-US" altLang="en-US" dirty="0"/>
          </a:p>
        </p:txBody>
      </p:sp>
    </p:spTree>
    <p:extLst>
      <p:ext uri="{BB962C8B-B14F-4D97-AF65-F5344CB8AC3E}">
        <p14:creationId xmlns:p14="http://schemas.microsoft.com/office/powerpoint/2010/main" val="3929768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25</a:t>
            </a:fld>
            <a:endParaRPr lang="en-US" altLang="en-US" dirty="0"/>
          </a:p>
        </p:txBody>
      </p:sp>
    </p:spTree>
    <p:extLst>
      <p:ext uri="{BB962C8B-B14F-4D97-AF65-F5344CB8AC3E}">
        <p14:creationId xmlns:p14="http://schemas.microsoft.com/office/powerpoint/2010/main" val="2795717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a:t>
            </a:fld>
            <a:endParaRPr lang="en-US" altLang="en-US" dirty="0"/>
          </a:p>
        </p:txBody>
      </p:sp>
    </p:spTree>
    <p:extLst>
      <p:ext uri="{BB962C8B-B14F-4D97-AF65-F5344CB8AC3E}">
        <p14:creationId xmlns:p14="http://schemas.microsoft.com/office/powerpoint/2010/main" val="31616932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26</a:t>
            </a:fld>
            <a:endParaRPr lang="en-US" altLang="en-US" dirty="0"/>
          </a:p>
        </p:txBody>
      </p:sp>
    </p:spTree>
    <p:extLst>
      <p:ext uri="{BB962C8B-B14F-4D97-AF65-F5344CB8AC3E}">
        <p14:creationId xmlns:p14="http://schemas.microsoft.com/office/powerpoint/2010/main" val="2146248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27</a:t>
            </a:fld>
            <a:endParaRPr lang="en-US" altLang="en-US" dirty="0"/>
          </a:p>
        </p:txBody>
      </p:sp>
    </p:spTree>
    <p:extLst>
      <p:ext uri="{BB962C8B-B14F-4D97-AF65-F5344CB8AC3E}">
        <p14:creationId xmlns:p14="http://schemas.microsoft.com/office/powerpoint/2010/main" val="3715987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28</a:t>
            </a:fld>
            <a:endParaRPr lang="en-US" altLang="en-US" dirty="0"/>
          </a:p>
        </p:txBody>
      </p:sp>
    </p:spTree>
    <p:extLst>
      <p:ext uri="{BB962C8B-B14F-4D97-AF65-F5344CB8AC3E}">
        <p14:creationId xmlns:p14="http://schemas.microsoft.com/office/powerpoint/2010/main" val="151464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U.S. Department of Education has provided guidance on this term: “In determining whether a child or youth is living in “substandard housing,” an LEA may consider whether the setting in which the family, child, or youth is living lacks one of the fundamental utilities such as water, electricity, or heat; is infested with vermin or mold; lacks a basic functional part, such as a working kitchen or a working toilet; or may present unreasonable dangers to adults, children, or persons with disabilities. Each city, county, or State may have its own housing codes that further define the kind of housing that may be deemed substandard.” USED Guidance, March 2017, A-3.</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29</a:t>
            </a:fld>
            <a:endParaRPr lang="en-US" altLang="en-US" dirty="0"/>
          </a:p>
        </p:txBody>
      </p:sp>
    </p:spTree>
    <p:extLst>
      <p:ext uri="{BB962C8B-B14F-4D97-AF65-F5344CB8AC3E}">
        <p14:creationId xmlns:p14="http://schemas.microsoft.com/office/powerpoint/2010/main" val="26832513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32</a:t>
            </a:fld>
            <a:endParaRPr lang="en-US" altLang="en-US" dirty="0"/>
          </a:p>
        </p:txBody>
      </p:sp>
    </p:spTree>
    <p:extLst>
      <p:ext uri="{BB962C8B-B14F-4D97-AF65-F5344CB8AC3E}">
        <p14:creationId xmlns:p14="http://schemas.microsoft.com/office/powerpoint/2010/main" val="6579622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33</a:t>
            </a:fld>
            <a:endParaRPr lang="en-US" altLang="en-US" dirty="0"/>
          </a:p>
        </p:txBody>
      </p:sp>
    </p:spTree>
    <p:extLst>
      <p:ext uri="{BB962C8B-B14F-4D97-AF65-F5344CB8AC3E}">
        <p14:creationId xmlns:p14="http://schemas.microsoft.com/office/powerpoint/2010/main" val="14232139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34</a:t>
            </a:fld>
            <a:endParaRPr lang="en-US" altLang="en-US" dirty="0"/>
          </a:p>
        </p:txBody>
      </p:sp>
    </p:spTree>
    <p:extLst>
      <p:ext uri="{BB962C8B-B14F-4D97-AF65-F5344CB8AC3E}">
        <p14:creationId xmlns:p14="http://schemas.microsoft.com/office/powerpoint/2010/main" val="839983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Categorically eligible for free school meals and for Title IA services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37</a:t>
            </a:fld>
            <a:endParaRPr lang="en-US" altLang="en-US" dirty="0"/>
          </a:p>
        </p:txBody>
      </p:sp>
    </p:spTree>
    <p:extLst>
      <p:ext uri="{BB962C8B-B14F-4D97-AF65-F5344CB8AC3E}">
        <p14:creationId xmlns:p14="http://schemas.microsoft.com/office/powerpoint/2010/main" val="40151663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41</a:t>
            </a:fld>
            <a:endParaRPr lang="en-US" altLang="en-US" dirty="0"/>
          </a:p>
        </p:txBody>
      </p:sp>
    </p:spTree>
    <p:extLst>
      <p:ext uri="{BB962C8B-B14F-4D97-AF65-F5344CB8AC3E}">
        <p14:creationId xmlns:p14="http://schemas.microsoft.com/office/powerpoint/2010/main" val="28110434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Retain rights for as long as they are homeless, or up until the end of the academic year in which they become permanently housed</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42</a:t>
            </a:fld>
            <a:endParaRPr lang="en-US" altLang="en-US" dirty="0"/>
          </a:p>
        </p:txBody>
      </p:sp>
    </p:spTree>
    <p:extLst>
      <p:ext uri="{BB962C8B-B14F-4D97-AF65-F5344CB8AC3E}">
        <p14:creationId xmlns:p14="http://schemas.microsoft.com/office/powerpoint/2010/main" val="82585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a:t>
            </a:fld>
            <a:endParaRPr lang="en-US" altLang="en-US" dirty="0"/>
          </a:p>
        </p:txBody>
      </p:sp>
    </p:spTree>
    <p:extLst>
      <p:ext uri="{BB962C8B-B14F-4D97-AF65-F5344CB8AC3E}">
        <p14:creationId xmlns:p14="http://schemas.microsoft.com/office/powerpoint/2010/main" val="34464453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45</a:t>
            </a:fld>
            <a:endParaRPr lang="en-US" altLang="en-US" dirty="0"/>
          </a:p>
        </p:txBody>
      </p:sp>
    </p:spTree>
    <p:extLst>
      <p:ext uri="{BB962C8B-B14F-4D97-AF65-F5344CB8AC3E}">
        <p14:creationId xmlns:p14="http://schemas.microsoft.com/office/powerpoint/2010/main" val="12768870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48</a:t>
            </a:fld>
            <a:endParaRPr lang="en-US" altLang="en-US" dirty="0"/>
          </a:p>
        </p:txBody>
      </p:sp>
    </p:spTree>
    <p:extLst>
      <p:ext uri="{BB962C8B-B14F-4D97-AF65-F5344CB8AC3E}">
        <p14:creationId xmlns:p14="http://schemas.microsoft.com/office/powerpoint/2010/main" val="41562892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50</a:t>
            </a:fld>
            <a:endParaRPr lang="en-US" altLang="en-US" dirty="0"/>
          </a:p>
        </p:txBody>
      </p:sp>
    </p:spTree>
    <p:extLst>
      <p:ext uri="{BB962C8B-B14F-4D97-AF65-F5344CB8AC3E}">
        <p14:creationId xmlns:p14="http://schemas.microsoft.com/office/powerpoint/2010/main" val="42133909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51</a:t>
            </a:fld>
            <a:endParaRPr lang="en-US" altLang="en-US" dirty="0"/>
          </a:p>
        </p:txBody>
      </p:sp>
    </p:spTree>
    <p:extLst>
      <p:ext uri="{BB962C8B-B14F-4D97-AF65-F5344CB8AC3E}">
        <p14:creationId xmlns:p14="http://schemas.microsoft.com/office/powerpoint/2010/main" val="29358087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54</a:t>
            </a:fld>
            <a:endParaRPr lang="en-US" altLang="en-US" dirty="0"/>
          </a:p>
        </p:txBody>
      </p:sp>
    </p:spTree>
    <p:extLst>
      <p:ext uri="{BB962C8B-B14F-4D97-AF65-F5344CB8AC3E}">
        <p14:creationId xmlns:p14="http://schemas.microsoft.com/office/powerpoint/2010/main" val="10081211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55</a:t>
            </a:fld>
            <a:endParaRPr lang="en-US" altLang="en-US" dirty="0"/>
          </a:p>
        </p:txBody>
      </p:sp>
    </p:spTree>
    <p:extLst>
      <p:ext uri="{BB962C8B-B14F-4D97-AF65-F5344CB8AC3E}">
        <p14:creationId xmlns:p14="http://schemas.microsoft.com/office/powerpoint/2010/main" val="15721310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4. False - </a:t>
            </a:r>
            <a:r>
              <a:rPr lang="en-US" sz="1200" dirty="0"/>
              <a:t>to be considered eligible for McKinney-Vento, an unaccompanied youth’s living arrangement must meet the MV definition of homeless</a:t>
            </a:r>
            <a:endParaRPr lang="en-US" dirty="0"/>
          </a:p>
          <a:p>
            <a:r>
              <a:rPr lang="en-US" dirty="0"/>
              <a:t>5. </a:t>
            </a:r>
          </a:p>
          <a:p>
            <a:r>
              <a:rPr lang="en-US" dirty="0"/>
              <a:t>6. True - MV eligible students have a right to remain in their school of origin for the duration of homelessness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56</a:t>
            </a:fld>
            <a:endParaRPr lang="en-US" altLang="en-US" dirty="0"/>
          </a:p>
        </p:txBody>
      </p:sp>
    </p:spTree>
    <p:extLst>
      <p:ext uri="{BB962C8B-B14F-4D97-AF65-F5344CB8AC3E}">
        <p14:creationId xmlns:p14="http://schemas.microsoft.com/office/powerpoint/2010/main" val="1628188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4</a:t>
            </a:fld>
            <a:endParaRPr lang="en-US" altLang="en-US" dirty="0"/>
          </a:p>
        </p:txBody>
      </p:sp>
    </p:spTree>
    <p:extLst>
      <p:ext uri="{BB962C8B-B14F-4D97-AF65-F5344CB8AC3E}">
        <p14:creationId xmlns:p14="http://schemas.microsoft.com/office/powerpoint/2010/main" val="4122048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t>Source: National Center for Homeless Education (2019). </a:t>
            </a:r>
            <a:r>
              <a:rPr lang="en-US" sz="1200" dirty="0">
                <a:hlinkClick r:id="rId3"/>
              </a:rPr>
              <a:t>National Overview</a:t>
            </a:r>
            <a:r>
              <a:rPr lang="en-US" sz="1200" dirty="0"/>
              <a: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t>Early Childhood Homelessness State Profiles 2019, USED</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t>Voices of Youth Count, Chapin Hall</a:t>
            </a:r>
          </a:p>
          <a:p>
            <a:endParaRPr lang="en-US" dirty="0"/>
          </a:p>
          <a:p>
            <a:endParaRPr lang="en-US" sz="1200" dirty="0"/>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6</a:t>
            </a:fld>
            <a:endParaRPr lang="en-US" altLang="en-US" dirty="0"/>
          </a:p>
        </p:txBody>
      </p:sp>
    </p:spTree>
    <p:extLst>
      <p:ext uri="{BB962C8B-B14F-4D97-AF65-F5344CB8AC3E}">
        <p14:creationId xmlns:p14="http://schemas.microsoft.com/office/powerpoint/2010/main" val="4251674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7</a:t>
            </a:fld>
            <a:endParaRPr lang="en-US" altLang="en-US" dirty="0"/>
          </a:p>
        </p:txBody>
      </p:sp>
    </p:spTree>
    <p:extLst>
      <p:ext uri="{BB962C8B-B14F-4D97-AF65-F5344CB8AC3E}">
        <p14:creationId xmlns:p14="http://schemas.microsoft.com/office/powerpoint/2010/main" val="2454886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housing to be considered affordable, the cost of the housing must consume 30% or less of the household’s income.</a:t>
            </a:r>
          </a:p>
          <a:p>
            <a:endParaRPr lang="en-US" dirty="0"/>
          </a:p>
          <a:p>
            <a:r>
              <a:rPr lang="en-US" dirty="0"/>
              <a:t>In addition, the U.S. Department of Housing and Urban Development (n.d.) estimates that roughly 12 million households, both those that rent and those that own their homes, are paying more than 50% of their annual income for housing. </a:t>
            </a:r>
          </a:p>
          <a:p>
            <a:endParaRPr lang="en-US" dirty="0"/>
          </a:p>
          <a:p>
            <a:r>
              <a:rPr lang="en-US" dirty="0"/>
              <a:t>Allocating higher levels of income to housing leaves families with limited income to pay for other living expenses, and limited or no resources to deal with financial crises, which may lead to homelessness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9</a:t>
            </a:fld>
            <a:endParaRPr lang="en-US" altLang="en-US" dirty="0"/>
          </a:p>
        </p:txBody>
      </p:sp>
    </p:spTree>
    <p:extLst>
      <p:ext uri="{BB962C8B-B14F-4D97-AF65-F5344CB8AC3E}">
        <p14:creationId xmlns:p14="http://schemas.microsoft.com/office/powerpoint/2010/main" val="2609217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“housing wage” </a:t>
            </a:r>
            <a:r>
              <a:rPr lang="en-US" sz="1200" kern="1200" dirty="0">
                <a:solidFill>
                  <a:schemeClr val="tx1"/>
                </a:solidFill>
                <a:effectLst/>
                <a:latin typeface="+mn-lt"/>
                <a:ea typeface="+mn-ea"/>
                <a:cs typeface="+mn-cs"/>
              </a:rPr>
              <a:t>– the hourly wage people must earn to afford a two-bedroom apartment at fair market rent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10</a:t>
            </a:fld>
            <a:endParaRPr lang="en-US" altLang="en-US" dirty="0"/>
          </a:p>
        </p:txBody>
      </p:sp>
    </p:spTree>
    <p:extLst>
      <p:ext uri="{BB962C8B-B14F-4D97-AF65-F5344CB8AC3E}">
        <p14:creationId xmlns:p14="http://schemas.microsoft.com/office/powerpoint/2010/main" val="614586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Considering that the minimum wage in Vermont is </a:t>
            </a:r>
            <a:r>
              <a:rPr lang="en-US" sz="1200" b="1" kern="1200" dirty="0">
                <a:solidFill>
                  <a:schemeClr val="tx1"/>
                </a:solidFill>
                <a:effectLst/>
                <a:latin typeface="+mn-lt"/>
                <a:ea typeface="+mn-ea"/>
                <a:cs typeface="+mn-cs"/>
              </a:rPr>
              <a:t>$10.96, </a:t>
            </a:r>
            <a:r>
              <a:rPr lang="en-US" sz="1200" kern="1200" dirty="0">
                <a:solidFill>
                  <a:schemeClr val="tx1"/>
                </a:solidFill>
                <a:effectLst/>
                <a:latin typeface="+mn-lt"/>
                <a:ea typeface="+mn-ea"/>
                <a:cs typeface="+mn-cs"/>
              </a:rPr>
              <a:t>someone earning minimum wage in Vermont must work 85 hours a week – the equivalent of </a:t>
            </a:r>
            <a:r>
              <a:rPr lang="en-US" sz="1200" b="1" kern="1200" dirty="0">
                <a:solidFill>
                  <a:schemeClr val="tx1"/>
                </a:solidFill>
                <a:effectLst/>
                <a:latin typeface="+mn-lt"/>
                <a:ea typeface="+mn-ea"/>
                <a:cs typeface="+mn-cs"/>
              </a:rPr>
              <a:t>2.1 full-time jobs</a:t>
            </a:r>
            <a:r>
              <a:rPr lang="en-US" sz="1200" kern="1200" dirty="0">
                <a:solidFill>
                  <a:schemeClr val="tx1"/>
                </a:solidFill>
                <a:effectLst/>
                <a:latin typeface="+mn-lt"/>
                <a:ea typeface="+mn-ea"/>
                <a:cs typeface="+mn-cs"/>
              </a:rPr>
              <a:t> – to afford a two-bedroom apartment, or 68 hours a week – </a:t>
            </a:r>
            <a:r>
              <a:rPr lang="en-US" sz="1200" b="1" kern="1200" dirty="0">
                <a:solidFill>
                  <a:schemeClr val="tx1"/>
                </a:solidFill>
                <a:effectLst/>
                <a:latin typeface="+mn-lt"/>
                <a:ea typeface="+mn-ea"/>
                <a:cs typeface="+mn-cs"/>
              </a:rPr>
              <a:t>1.7 full-time jobs</a:t>
            </a:r>
            <a:r>
              <a:rPr lang="en-US" sz="1200" kern="1200" dirty="0">
                <a:solidFill>
                  <a:schemeClr val="tx1"/>
                </a:solidFill>
                <a:effectLst/>
                <a:latin typeface="+mn-lt"/>
                <a:ea typeface="+mn-ea"/>
                <a:cs typeface="+mn-cs"/>
              </a:rPr>
              <a:t> – for a one-bedroom apartment.</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11</a:t>
            </a:fld>
            <a:endParaRPr lang="en-US" altLang="en-US" dirty="0"/>
          </a:p>
        </p:txBody>
      </p:sp>
    </p:spTree>
    <p:extLst>
      <p:ext uri="{BB962C8B-B14F-4D97-AF65-F5344CB8AC3E}">
        <p14:creationId xmlns:p14="http://schemas.microsoft.com/office/powerpoint/2010/main" val="2016628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education.vermont.gov/student-support/federal-programs/homeless-education"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nche.ed.gov/homeless-liaison-toolkit/" TargetMode="External"/><Relationship Id="rId2" Type="http://schemas.openxmlformats.org/officeDocument/2006/relationships/hyperlink" Target="mailto:katy.preston@vermont.gov"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r>
              <a:rPr lang="en-US" altLang="en-US" dirty="0"/>
              <a:t>McKinney-Vento 101</a:t>
            </a:r>
            <a:br>
              <a:rPr lang="en-US" altLang="en-US" dirty="0"/>
            </a:br>
            <a:r>
              <a:rPr lang="en-US" altLang="en-US" sz="3200" dirty="0"/>
              <a:t>Understanding the Rights of </a:t>
            </a:r>
            <a:br>
              <a:rPr lang="en-US" altLang="en-US" sz="3200" dirty="0"/>
            </a:br>
            <a:r>
              <a:rPr lang="en-US" altLang="en-US" sz="3200" dirty="0"/>
              <a:t>Students Experiencing Homelessness</a:t>
            </a:r>
            <a:endParaRPr lang="en-US" altLang="en-US" dirty="0"/>
          </a:p>
        </p:txBody>
      </p:sp>
      <p:sp>
        <p:nvSpPr>
          <p:cNvPr id="3" name="Subtitle 2"/>
          <p:cNvSpPr>
            <a:spLocks noGrp="1"/>
          </p:cNvSpPr>
          <p:nvPr>
            <p:ph type="subTitle" idx="1"/>
          </p:nvPr>
        </p:nvSpPr>
        <p:spPr/>
        <p:txBody>
          <a:bodyPr rtlCol="0">
            <a:normAutofit fontScale="70000" lnSpcReduction="20000"/>
          </a:bodyPr>
          <a:lstStyle/>
          <a:p>
            <a:pPr fontAlgn="auto">
              <a:spcAft>
                <a:spcPts val="0"/>
              </a:spcAft>
              <a:defRPr/>
            </a:pPr>
            <a:r>
              <a:rPr lang="en-US" dirty="0">
                <a:solidFill>
                  <a:schemeClr val="tx1"/>
                </a:solidFill>
              </a:rPr>
              <a:t>August 19, 2020</a:t>
            </a:r>
          </a:p>
          <a:p>
            <a:pPr fontAlgn="auto">
              <a:spcAft>
                <a:spcPts val="0"/>
              </a:spcAft>
              <a:defRPr/>
            </a:pPr>
            <a:endParaRPr lang="en-US" dirty="0">
              <a:solidFill>
                <a:schemeClr val="tx1"/>
              </a:solidFill>
            </a:endParaRPr>
          </a:p>
          <a:p>
            <a:pPr fontAlgn="auto">
              <a:spcAft>
                <a:spcPts val="0"/>
              </a:spcAft>
              <a:defRPr/>
            </a:pPr>
            <a:r>
              <a:rPr lang="en-US" dirty="0">
                <a:solidFill>
                  <a:schemeClr val="tx1"/>
                </a:solidFill>
              </a:rPr>
              <a:t>Vermont Education for Homeless Children &amp; Youth Program</a:t>
            </a:r>
          </a:p>
          <a:p>
            <a:pPr fontAlgn="auto">
              <a:spcAft>
                <a:spcPts val="0"/>
              </a:spcAft>
              <a:defRPr/>
            </a:pPr>
            <a:endParaRPr lang="en-US" dirty="0"/>
          </a:p>
          <a:p>
            <a:pPr fontAlgn="auto">
              <a:spcAft>
                <a:spcPts val="0"/>
              </a:spcAft>
              <a:defRPr/>
            </a:pP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EF1FC-34B1-4851-AC56-4C09934F454D}"/>
              </a:ext>
            </a:extLst>
          </p:cNvPr>
          <p:cNvSpPr>
            <a:spLocks noGrp="1"/>
          </p:cNvSpPr>
          <p:nvPr>
            <p:ph type="title"/>
          </p:nvPr>
        </p:nvSpPr>
        <p:spPr/>
        <p:txBody>
          <a:bodyPr/>
          <a:lstStyle/>
          <a:p>
            <a:r>
              <a:rPr lang="en-US" dirty="0"/>
              <a:t>Affordable Housing in Vermont</a:t>
            </a:r>
          </a:p>
        </p:txBody>
      </p:sp>
      <p:sp>
        <p:nvSpPr>
          <p:cNvPr id="3" name="Text Placeholder 2">
            <a:extLst>
              <a:ext uri="{FF2B5EF4-FFF2-40B4-BE49-F238E27FC236}">
                <a16:creationId xmlns:a16="http://schemas.microsoft.com/office/drawing/2014/main" id="{6BF69FB7-F32B-4DB6-80F4-D0B7040BE172}"/>
              </a:ext>
            </a:extLst>
          </p:cNvPr>
          <p:cNvSpPr>
            <a:spLocks noGrp="1"/>
          </p:cNvSpPr>
          <p:nvPr>
            <p:ph type="body" sz="quarter" idx="10"/>
          </p:nvPr>
        </p:nvSpPr>
        <p:spPr>
          <a:xfrm>
            <a:off x="609600" y="1447800"/>
            <a:ext cx="10871200" cy="4343400"/>
          </a:xfrm>
        </p:spPr>
        <p:txBody>
          <a:bodyPr/>
          <a:lstStyle/>
          <a:p>
            <a:pPr marL="0" indent="0">
              <a:buNone/>
            </a:pPr>
            <a:r>
              <a:rPr lang="en-US" sz="2800" dirty="0"/>
              <a:t>National Low Income Housing Coalition: Out of Reach 2020</a:t>
            </a:r>
          </a:p>
          <a:p>
            <a:pPr marL="0" indent="0">
              <a:buNone/>
            </a:pPr>
            <a:endParaRPr lang="en-US" sz="2400" dirty="0"/>
          </a:p>
          <a:p>
            <a:r>
              <a:rPr lang="en-US" sz="2000" dirty="0"/>
              <a:t>In Vermont, the Fair Market Rent for a two-bedroom apartment is $1,215</a:t>
            </a:r>
          </a:p>
          <a:p>
            <a:endParaRPr lang="en-US" sz="2000" dirty="0"/>
          </a:p>
          <a:p>
            <a:r>
              <a:rPr lang="en-US" sz="2000" dirty="0"/>
              <a:t>In order to afford this level of rent and utilities — without paying more than 30% of income on housing — a household must earn $48,597 annually ($4,050/month)</a:t>
            </a:r>
          </a:p>
          <a:p>
            <a:endParaRPr lang="en-US" sz="2000" dirty="0"/>
          </a:p>
          <a:p>
            <a:r>
              <a:rPr lang="en-US" sz="2000" dirty="0"/>
              <a:t>Assuming a 40-hour work week, 52 weeks per year, this level of income translates into an hourly </a:t>
            </a:r>
            <a:r>
              <a:rPr lang="en-US" sz="2000" b="1" dirty="0"/>
              <a:t>Housing Wage of 23.36</a:t>
            </a:r>
          </a:p>
        </p:txBody>
      </p:sp>
    </p:spTree>
    <p:extLst>
      <p:ext uri="{BB962C8B-B14F-4D97-AF65-F5344CB8AC3E}">
        <p14:creationId xmlns:p14="http://schemas.microsoft.com/office/powerpoint/2010/main" val="4206783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1545-4F37-4727-AC9A-94FA1C856C1E}"/>
              </a:ext>
            </a:extLst>
          </p:cNvPr>
          <p:cNvSpPr>
            <a:spLocks noGrp="1"/>
          </p:cNvSpPr>
          <p:nvPr>
            <p:ph type="title"/>
          </p:nvPr>
        </p:nvSpPr>
        <p:spPr/>
        <p:txBody>
          <a:bodyPr/>
          <a:lstStyle/>
          <a:p>
            <a:r>
              <a:rPr lang="en-US" dirty="0"/>
              <a:t>Affordable Housing in Vermont</a:t>
            </a:r>
          </a:p>
        </p:txBody>
      </p:sp>
      <p:sp>
        <p:nvSpPr>
          <p:cNvPr id="3" name="TextBox 2">
            <a:extLst>
              <a:ext uri="{FF2B5EF4-FFF2-40B4-BE49-F238E27FC236}">
                <a16:creationId xmlns:a16="http://schemas.microsoft.com/office/drawing/2014/main" id="{A8725359-C82B-415B-9913-9AC0DBE08D33}"/>
              </a:ext>
            </a:extLst>
          </p:cNvPr>
          <p:cNvSpPr txBox="1"/>
          <p:nvPr/>
        </p:nvSpPr>
        <p:spPr>
          <a:xfrm>
            <a:off x="609600" y="1450848"/>
            <a:ext cx="9829800" cy="4216539"/>
          </a:xfrm>
          <a:prstGeom prst="rect">
            <a:avLst/>
          </a:prstGeom>
          <a:noFill/>
        </p:spPr>
        <p:txBody>
          <a:bodyPr wrap="square" rtlCol="0">
            <a:spAutoFit/>
          </a:bodyPr>
          <a:lstStyle/>
          <a:p>
            <a:r>
              <a:rPr lang="en-US" sz="2800" dirty="0"/>
              <a:t>National Low Income Housing Coalition: Out of Reach 2020</a:t>
            </a:r>
          </a:p>
          <a:p>
            <a:endParaRPr lang="en-US" sz="2800" dirty="0"/>
          </a:p>
          <a:p>
            <a:pPr marL="457200" indent="-457200">
              <a:buFont typeface="Arial" panose="020B0604020202020204" pitchFamily="34" charset="0"/>
              <a:buChar char="•"/>
            </a:pPr>
            <a:r>
              <a:rPr lang="en-US" sz="2400" dirty="0"/>
              <a:t>Current minimum wage: $10.96</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Each week you would have to work </a:t>
            </a:r>
            <a:r>
              <a:rPr lang="en-US" sz="2400" b="1" dirty="0"/>
              <a:t>68 hours </a:t>
            </a:r>
            <a:r>
              <a:rPr lang="en-US" sz="2400" dirty="0"/>
              <a:t>to afford a one-bedroom apartment at FMR</a:t>
            </a:r>
          </a:p>
          <a:p>
            <a:pPr marL="914400" lvl="1" indent="-457200">
              <a:buFont typeface="Palatino Linotype" panose="02040502050505030304" pitchFamily="18" charset="0"/>
              <a:buChar char="₋"/>
            </a:pPr>
            <a:r>
              <a:rPr lang="en-US" sz="2000" dirty="0"/>
              <a:t>1.7 full time jobs</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a:t>Each week you would have to work </a:t>
            </a:r>
            <a:r>
              <a:rPr lang="en-US" sz="2400" b="1" dirty="0"/>
              <a:t>85 hours </a:t>
            </a:r>
            <a:r>
              <a:rPr lang="en-US" sz="2400" dirty="0"/>
              <a:t>a week to afford a two-bedroom apartment at FMR</a:t>
            </a:r>
          </a:p>
          <a:p>
            <a:pPr marL="914400" lvl="1" indent="-457200">
              <a:buFont typeface="Palatino Linotype" panose="02040502050505030304" pitchFamily="18" charset="0"/>
              <a:buChar char="₋"/>
            </a:pPr>
            <a:r>
              <a:rPr lang="en-US" sz="2000" dirty="0"/>
              <a:t>2.1 full time jobs</a:t>
            </a:r>
          </a:p>
        </p:txBody>
      </p:sp>
    </p:spTree>
    <p:extLst>
      <p:ext uri="{BB962C8B-B14F-4D97-AF65-F5344CB8AC3E}">
        <p14:creationId xmlns:p14="http://schemas.microsoft.com/office/powerpoint/2010/main" val="2002161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2D597-DEFA-474C-AFE8-3A78203A4AAD}"/>
              </a:ext>
            </a:extLst>
          </p:cNvPr>
          <p:cNvSpPr>
            <a:spLocks noGrp="1"/>
          </p:cNvSpPr>
          <p:nvPr>
            <p:ph type="title"/>
          </p:nvPr>
        </p:nvSpPr>
        <p:spPr/>
        <p:txBody>
          <a:bodyPr/>
          <a:lstStyle/>
          <a:p>
            <a:r>
              <a:rPr lang="en-US" dirty="0"/>
              <a:t>Affordable Housing in Vermont</a:t>
            </a:r>
          </a:p>
        </p:txBody>
      </p:sp>
      <p:pic>
        <p:nvPicPr>
          <p:cNvPr id="4" name="Picture 3" descr="Bar graph of Median Hourly Wage of Most Common Jobs in VT. Minimum median wage earning is $10.96 dollars per hour, Cashiers median wage earning is $12.22 dollars per hour, Fast Food and Counter Worker  median wage earning is $12.49 dollars per hour, Retail Salespersons median wage earning $13.79 dollars per hour, Home Health and Personal Care Aides median wage earning $14.68 dollars per hour, Waiters and Waitresses median wage earning $15.18 dollars per hour, Janitors and Cleaners median wage earning is $15.19 dollars per hour, Teaching Assistants median wage earning is $16.05 dollars per hour, Secretaries and Administrative Assistants median wage earning $18.34 dollars per hour, One bedroom housing wage is $18.64 dollars per hour, Bookkeeping, Accounting, and Auditing Clerks median wage earning is $20.76 dollars per hour, Two bedroom housing wage is $23.36 dollars per hour, Burlington Two bedroom housing wage is $30.25 dollars per hour,  Registered Nurses median wage earning is  $33.04 dollars per hour.">
            <a:extLst>
              <a:ext uri="{FF2B5EF4-FFF2-40B4-BE49-F238E27FC236}">
                <a16:creationId xmlns:a16="http://schemas.microsoft.com/office/drawing/2014/main" id="{9D784CA1-8C1D-4EF6-831F-95604050E863}"/>
              </a:ext>
            </a:extLst>
          </p:cNvPr>
          <p:cNvPicPr>
            <a:picLocks noChangeAspect="1"/>
          </p:cNvPicPr>
          <p:nvPr/>
        </p:nvPicPr>
        <p:blipFill>
          <a:blip r:embed="rId2"/>
          <a:stretch>
            <a:fillRect/>
          </a:stretch>
        </p:blipFill>
        <p:spPr>
          <a:xfrm>
            <a:off x="2074034" y="1600200"/>
            <a:ext cx="8043932" cy="4419600"/>
          </a:xfrm>
          <a:prstGeom prst="rect">
            <a:avLst/>
          </a:prstGeom>
        </p:spPr>
      </p:pic>
    </p:spTree>
    <p:extLst>
      <p:ext uri="{BB962C8B-B14F-4D97-AF65-F5344CB8AC3E}">
        <p14:creationId xmlns:p14="http://schemas.microsoft.com/office/powerpoint/2010/main" val="2684346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68878-55ED-4CF9-96D6-39F27DA1D750}"/>
              </a:ext>
            </a:extLst>
          </p:cNvPr>
          <p:cNvSpPr>
            <a:spLocks noGrp="1"/>
          </p:cNvSpPr>
          <p:nvPr>
            <p:ph type="title"/>
          </p:nvPr>
        </p:nvSpPr>
        <p:spPr/>
        <p:txBody>
          <a:bodyPr/>
          <a:lstStyle/>
          <a:p>
            <a:r>
              <a:rPr lang="en-US" dirty="0"/>
              <a:t>Vermont Data</a:t>
            </a:r>
          </a:p>
        </p:txBody>
      </p:sp>
      <p:graphicFrame>
        <p:nvGraphicFramePr>
          <p:cNvPr id="4" name="Chart 3" descr="Pie chart showing percentage of 1097 homeless Children/youth enrolled in public schools by type of primary nighttime residence for School year 2016-2017. 55.1% are Doubled up, 20.0% in hotels/motels, 17.2% in Shelters/ transitional housing, 7.7% are unsheltered.">
            <a:extLst>
              <a:ext uri="{FF2B5EF4-FFF2-40B4-BE49-F238E27FC236}">
                <a16:creationId xmlns:a16="http://schemas.microsoft.com/office/drawing/2014/main" id="{34A94574-0805-42A6-8469-4A843B45E2B8}"/>
              </a:ext>
            </a:extLst>
          </p:cNvPr>
          <p:cNvGraphicFramePr>
            <a:graphicFrameLocks/>
          </p:cNvGraphicFramePr>
          <p:nvPr>
            <p:extLst>
              <p:ext uri="{D42A27DB-BD31-4B8C-83A1-F6EECF244321}">
                <p14:modId xmlns:p14="http://schemas.microsoft.com/office/powerpoint/2010/main" val="1057330859"/>
              </p:ext>
            </p:extLst>
          </p:nvPr>
        </p:nvGraphicFramePr>
        <p:xfrm>
          <a:off x="1836241" y="1418897"/>
          <a:ext cx="8519518"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9351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How does homelessness affect education?</a:t>
            </a:r>
          </a:p>
        </p:txBody>
      </p:sp>
      <p:sp>
        <p:nvSpPr>
          <p:cNvPr id="13315" name="Text Placeholder 2"/>
          <p:cNvSpPr>
            <a:spLocks noGrp="1"/>
          </p:cNvSpPr>
          <p:nvPr>
            <p:ph type="body" sz="quarter" idx="10"/>
          </p:nvPr>
        </p:nvSpPr>
        <p:spPr>
          <a:xfrm>
            <a:off x="609600" y="1600200"/>
            <a:ext cx="10871200" cy="4343400"/>
          </a:xfrm>
        </p:spPr>
        <p:txBody>
          <a:bodyPr/>
          <a:lstStyle/>
          <a:p>
            <a:pPr marL="0" indent="0">
              <a:buNone/>
            </a:pPr>
            <a:r>
              <a:rPr lang="en-US" altLang="en-US" dirty="0"/>
              <a:t>Students experiencing homelessness are more likely to:</a:t>
            </a:r>
          </a:p>
          <a:p>
            <a:pPr>
              <a:lnSpc>
                <a:spcPct val="150000"/>
              </a:lnSpc>
            </a:pPr>
            <a:r>
              <a:rPr lang="en-US" altLang="en-US" sz="2800" dirty="0"/>
              <a:t>Be chronically absent</a:t>
            </a:r>
          </a:p>
          <a:p>
            <a:pPr>
              <a:lnSpc>
                <a:spcPct val="150000"/>
              </a:lnSpc>
            </a:pPr>
            <a:r>
              <a:rPr lang="en-US" altLang="en-US" sz="2800" dirty="0"/>
              <a:t>Get lower grades</a:t>
            </a:r>
          </a:p>
          <a:p>
            <a:pPr>
              <a:lnSpc>
                <a:spcPct val="150000"/>
              </a:lnSpc>
            </a:pPr>
            <a:r>
              <a:rPr lang="en-US" altLang="en-US" sz="2800" dirty="0"/>
              <a:t>Score poorly on assessment tests</a:t>
            </a:r>
          </a:p>
          <a:p>
            <a:pPr>
              <a:lnSpc>
                <a:spcPct val="150000"/>
              </a:lnSpc>
            </a:pPr>
            <a:r>
              <a:rPr lang="en-US" altLang="en-US" sz="2800" dirty="0"/>
              <a:t>Have special education needs</a:t>
            </a:r>
          </a:p>
          <a:p>
            <a:pPr>
              <a:lnSpc>
                <a:spcPct val="150000"/>
              </a:lnSpc>
            </a:pPr>
            <a:r>
              <a:rPr lang="en-US" altLang="en-US" sz="2800" dirty="0"/>
              <a:t>Drop out of school</a:t>
            </a:r>
          </a:p>
        </p:txBody>
      </p:sp>
    </p:spTree>
    <p:extLst>
      <p:ext uri="{BB962C8B-B14F-4D97-AF65-F5344CB8AC3E}">
        <p14:creationId xmlns:p14="http://schemas.microsoft.com/office/powerpoint/2010/main" val="4012718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2423A-12D2-45D8-B5B0-FC4AE01B37CD}"/>
              </a:ext>
            </a:extLst>
          </p:cNvPr>
          <p:cNvSpPr>
            <a:spLocks noGrp="1"/>
          </p:cNvSpPr>
          <p:nvPr>
            <p:ph type="title"/>
          </p:nvPr>
        </p:nvSpPr>
        <p:spPr/>
        <p:txBody>
          <a:bodyPr/>
          <a:lstStyle/>
          <a:p>
            <a:r>
              <a:rPr lang="en-US" dirty="0"/>
              <a:t>Educational Impacts of Homelessness</a:t>
            </a:r>
          </a:p>
        </p:txBody>
      </p:sp>
      <p:sp>
        <p:nvSpPr>
          <p:cNvPr id="3" name="Text Placeholder 2">
            <a:extLst>
              <a:ext uri="{FF2B5EF4-FFF2-40B4-BE49-F238E27FC236}">
                <a16:creationId xmlns:a16="http://schemas.microsoft.com/office/drawing/2014/main" id="{7B834D9B-821B-430D-98B2-A46FE4EEC88B}"/>
              </a:ext>
            </a:extLst>
          </p:cNvPr>
          <p:cNvSpPr>
            <a:spLocks noGrp="1"/>
          </p:cNvSpPr>
          <p:nvPr>
            <p:ph type="body" sz="quarter" idx="10"/>
          </p:nvPr>
        </p:nvSpPr>
        <p:spPr/>
        <p:txBody>
          <a:bodyPr/>
          <a:lstStyle/>
          <a:p>
            <a:pPr marL="457200" lvl="0">
              <a:spcBef>
                <a:spcPts val="0"/>
              </a:spcBef>
              <a:spcAft>
                <a:spcPts val="0"/>
              </a:spcAft>
              <a:buSzPts val="1800"/>
              <a:buChar char="●"/>
            </a:pPr>
            <a:r>
              <a:rPr lang="en-US" sz="2800" b="1" dirty="0"/>
              <a:t>42% of students</a:t>
            </a:r>
            <a:r>
              <a:rPr lang="en-US" sz="2800" dirty="0"/>
              <a:t> who experienced homelessness say they dropped out of school at least once; </a:t>
            </a:r>
            <a:r>
              <a:rPr lang="en-US" sz="2800" b="1" dirty="0"/>
              <a:t>60% say it was hard</a:t>
            </a:r>
            <a:r>
              <a:rPr lang="en-US" sz="2800" dirty="0"/>
              <a:t> to stay in school while they were homeless.</a:t>
            </a:r>
          </a:p>
          <a:p>
            <a:pPr marL="114300" lvl="0" indent="0">
              <a:spcBef>
                <a:spcPts val="0"/>
              </a:spcBef>
              <a:spcAft>
                <a:spcPts val="0"/>
              </a:spcAft>
              <a:buSzPts val="1800"/>
              <a:buNone/>
            </a:pPr>
            <a:endParaRPr lang="en-US" sz="2800" dirty="0"/>
          </a:p>
          <a:p>
            <a:pPr marL="457200" lvl="0">
              <a:spcBef>
                <a:spcPts val="0"/>
              </a:spcBef>
              <a:spcAft>
                <a:spcPts val="0"/>
              </a:spcAft>
              <a:buSzPts val="1800"/>
              <a:buChar char="●"/>
            </a:pPr>
            <a:r>
              <a:rPr lang="en-US" sz="2800" dirty="0"/>
              <a:t>Homelessness is associated with an </a:t>
            </a:r>
            <a:r>
              <a:rPr lang="en-US" sz="2800" b="1" dirty="0"/>
              <a:t>87% likelihood of dropping out of school, chronic absenteeism, and disproportionate school discipline</a:t>
            </a:r>
            <a:r>
              <a:rPr lang="en-US" sz="2800" dirty="0"/>
              <a:t>.</a:t>
            </a:r>
          </a:p>
          <a:p>
            <a:pPr marL="114300" lvl="0" indent="0">
              <a:spcBef>
                <a:spcPts val="0"/>
              </a:spcBef>
              <a:spcAft>
                <a:spcPts val="0"/>
              </a:spcAft>
              <a:buSzPts val="1800"/>
              <a:buNone/>
            </a:pPr>
            <a:endParaRPr lang="en-US" sz="2800" dirty="0"/>
          </a:p>
          <a:p>
            <a:pPr marL="457200" lvl="0">
              <a:spcBef>
                <a:spcPts val="0"/>
              </a:spcBef>
              <a:spcAft>
                <a:spcPts val="0"/>
              </a:spcAft>
              <a:buSzPts val="1800"/>
              <a:buChar char="●"/>
            </a:pPr>
            <a:r>
              <a:rPr lang="en-US" sz="2800" dirty="0"/>
              <a:t>Over time, the achievement gaps between homeless and low-income elementary students tend to persist and may even worsen.</a:t>
            </a:r>
          </a:p>
          <a:p>
            <a:endParaRPr lang="en-US" dirty="0"/>
          </a:p>
        </p:txBody>
      </p:sp>
    </p:spTree>
    <p:extLst>
      <p:ext uri="{BB962C8B-B14F-4D97-AF65-F5344CB8AC3E}">
        <p14:creationId xmlns:p14="http://schemas.microsoft.com/office/powerpoint/2010/main" val="3487639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descr=" School Year 2016-2017 On-time Highschool graduation rate percentage comparison of Homeless, low-income and National Average students. 63% of Homeless students were able to graduate on-time. 78% of Low-income high school students were able to graduate on time, 82% of students were able to graduate on-time according to national average.">
            <a:extLst>
              <a:ext uri="{FF2B5EF4-FFF2-40B4-BE49-F238E27FC236}">
                <a16:creationId xmlns:a16="http://schemas.microsoft.com/office/drawing/2014/main" id="{CA6FF70C-B3CE-4C60-A787-D82E453E04CA}"/>
              </a:ext>
            </a:extLst>
          </p:cNvPr>
          <p:cNvGraphicFramePr/>
          <p:nvPr>
            <p:extLst>
              <p:ext uri="{D42A27DB-BD31-4B8C-83A1-F6EECF244321}">
                <p14:modId xmlns:p14="http://schemas.microsoft.com/office/powerpoint/2010/main" val="3211896363"/>
              </p:ext>
            </p:extLst>
          </p:nvPr>
        </p:nvGraphicFramePr>
        <p:xfrm>
          <a:off x="1066800" y="1435608"/>
          <a:ext cx="9544282" cy="47511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C85979E9-29A0-4B2B-ABCA-F934DAC28989}"/>
              </a:ext>
            </a:extLst>
          </p:cNvPr>
          <p:cNvSpPr>
            <a:spLocks noGrp="1"/>
          </p:cNvSpPr>
          <p:nvPr>
            <p:ph type="title"/>
          </p:nvPr>
        </p:nvSpPr>
        <p:spPr/>
        <p:txBody>
          <a:bodyPr/>
          <a:lstStyle/>
          <a:p>
            <a:r>
              <a:rPr lang="en-US" dirty="0"/>
              <a:t>Educational Impacts of Homelessness</a:t>
            </a:r>
          </a:p>
        </p:txBody>
      </p:sp>
    </p:spTree>
    <p:extLst>
      <p:ext uri="{BB962C8B-B14F-4D97-AF65-F5344CB8AC3E}">
        <p14:creationId xmlns:p14="http://schemas.microsoft.com/office/powerpoint/2010/main" val="2938785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Barriers to Education</a:t>
            </a:r>
          </a:p>
        </p:txBody>
      </p:sp>
      <p:sp>
        <p:nvSpPr>
          <p:cNvPr id="3" name="Text Placeholder 2"/>
          <p:cNvSpPr>
            <a:spLocks noGrp="1"/>
          </p:cNvSpPr>
          <p:nvPr>
            <p:ph type="body" sz="quarter" idx="10"/>
          </p:nvPr>
        </p:nvSpPr>
        <p:spPr>
          <a:xfrm>
            <a:off x="711200" y="1447800"/>
            <a:ext cx="10871200" cy="4343400"/>
          </a:xfrm>
        </p:spPr>
        <p:txBody>
          <a:bodyPr/>
          <a:lstStyle/>
          <a:p>
            <a:pPr marL="0" indent="0">
              <a:spcBef>
                <a:spcPts val="1200"/>
              </a:spcBef>
              <a:buNone/>
            </a:pPr>
            <a:r>
              <a:rPr lang="en-US" dirty="0"/>
              <a:t>Students experiencing homelessness may:</a:t>
            </a:r>
          </a:p>
          <a:p>
            <a:pPr>
              <a:lnSpc>
                <a:spcPct val="150000"/>
              </a:lnSpc>
              <a:spcBef>
                <a:spcPts val="1200"/>
              </a:spcBef>
            </a:pPr>
            <a:r>
              <a:rPr lang="en-US" sz="2400" dirty="0"/>
              <a:t>Move around and change schools a lot</a:t>
            </a:r>
          </a:p>
          <a:p>
            <a:pPr>
              <a:lnSpc>
                <a:spcPct val="150000"/>
              </a:lnSpc>
              <a:spcBef>
                <a:spcPts val="1200"/>
              </a:spcBef>
            </a:pPr>
            <a:r>
              <a:rPr lang="en-US" sz="2400" dirty="0"/>
              <a:t>Be hungry, tired, and stressed</a:t>
            </a:r>
          </a:p>
          <a:p>
            <a:pPr>
              <a:lnSpc>
                <a:spcPct val="150000"/>
              </a:lnSpc>
              <a:spcBef>
                <a:spcPts val="1200"/>
              </a:spcBef>
            </a:pPr>
            <a:r>
              <a:rPr lang="en-US" sz="2400" dirty="0"/>
              <a:t>Not have school supplies or a quiet place to study</a:t>
            </a:r>
          </a:p>
          <a:p>
            <a:pPr>
              <a:lnSpc>
                <a:spcPct val="150000"/>
              </a:lnSpc>
              <a:spcBef>
                <a:spcPts val="1200"/>
              </a:spcBef>
            </a:pPr>
            <a:r>
              <a:rPr lang="en-US" sz="2400" dirty="0"/>
              <a:t>Not have access to reliable transportation</a:t>
            </a:r>
          </a:p>
          <a:p>
            <a:pPr>
              <a:lnSpc>
                <a:spcPct val="150000"/>
              </a:lnSpc>
              <a:spcBef>
                <a:spcPts val="1200"/>
              </a:spcBef>
            </a:pPr>
            <a:r>
              <a:rPr lang="en-US" sz="2400" dirty="0"/>
              <a:t>Be unable to meet school enrollment requirements</a:t>
            </a:r>
          </a:p>
          <a:p>
            <a:pPr>
              <a:lnSpc>
                <a:spcPct val="150000"/>
              </a:lnSpc>
              <a:spcBef>
                <a:spcPts val="1200"/>
              </a:spcBef>
            </a:pPr>
            <a:r>
              <a:rPr lang="en-US" sz="2400" dirty="0"/>
              <a:t>Not have a parent or guardian to help them</a:t>
            </a:r>
          </a:p>
          <a:p>
            <a:pPr>
              <a:spcBef>
                <a:spcPts val="1200"/>
              </a:spcBef>
            </a:pPr>
            <a:endParaRPr lang="en-US" dirty="0"/>
          </a:p>
        </p:txBody>
      </p:sp>
    </p:spTree>
    <p:extLst>
      <p:ext uri="{BB962C8B-B14F-4D97-AF65-F5344CB8AC3E}">
        <p14:creationId xmlns:p14="http://schemas.microsoft.com/office/powerpoint/2010/main" val="4055266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FBD2D-46D8-49C8-A1BD-DE1D9BECD09F}"/>
              </a:ext>
            </a:extLst>
          </p:cNvPr>
          <p:cNvSpPr>
            <a:spLocks noGrp="1"/>
          </p:cNvSpPr>
          <p:nvPr>
            <p:ph type="title"/>
          </p:nvPr>
        </p:nvSpPr>
        <p:spPr/>
        <p:txBody>
          <a:bodyPr/>
          <a:lstStyle/>
          <a:p>
            <a:r>
              <a:rPr lang="en-US" dirty="0"/>
              <a:t>Poll</a:t>
            </a:r>
          </a:p>
        </p:txBody>
      </p:sp>
      <p:sp>
        <p:nvSpPr>
          <p:cNvPr id="3" name="Text Placeholder 2">
            <a:extLst>
              <a:ext uri="{FF2B5EF4-FFF2-40B4-BE49-F238E27FC236}">
                <a16:creationId xmlns:a16="http://schemas.microsoft.com/office/drawing/2014/main" id="{158FC74A-46D8-4226-AC6A-D72CB32B119C}"/>
              </a:ext>
            </a:extLst>
          </p:cNvPr>
          <p:cNvSpPr>
            <a:spLocks noGrp="1"/>
          </p:cNvSpPr>
          <p:nvPr>
            <p:ph type="body" sz="quarter" idx="10"/>
          </p:nvPr>
        </p:nvSpPr>
        <p:spPr>
          <a:xfrm>
            <a:off x="609600" y="1463040"/>
            <a:ext cx="10871200" cy="4343400"/>
          </a:xfrm>
        </p:spPr>
        <p:txBody>
          <a:bodyPr/>
          <a:lstStyle/>
          <a:p>
            <a:pPr marL="0" indent="0">
              <a:buNone/>
            </a:pPr>
            <a:r>
              <a:rPr lang="en-US" dirty="0"/>
              <a:t>Which youth are at the highest risk for experiencing homelessness?</a:t>
            </a:r>
          </a:p>
          <a:p>
            <a:pPr lvl="1">
              <a:lnSpc>
                <a:spcPct val="150000"/>
              </a:lnSpc>
            </a:pPr>
            <a:r>
              <a:rPr lang="en-US" sz="2400" dirty="0"/>
              <a:t>LGBTQ youth</a:t>
            </a:r>
          </a:p>
          <a:p>
            <a:pPr lvl="1">
              <a:lnSpc>
                <a:spcPct val="150000"/>
              </a:lnSpc>
            </a:pPr>
            <a:r>
              <a:rPr lang="en-US" sz="2400" dirty="0"/>
              <a:t>Black or African American youth</a:t>
            </a:r>
          </a:p>
          <a:p>
            <a:pPr lvl="1">
              <a:lnSpc>
                <a:spcPct val="150000"/>
              </a:lnSpc>
            </a:pPr>
            <a:r>
              <a:rPr lang="en-US" sz="2400" dirty="0"/>
              <a:t>Youth reporting less than $24,000 in annual household income</a:t>
            </a:r>
          </a:p>
          <a:p>
            <a:pPr lvl="1">
              <a:lnSpc>
                <a:spcPct val="150000"/>
              </a:lnSpc>
            </a:pPr>
            <a:r>
              <a:rPr lang="en-US" sz="2400" dirty="0"/>
              <a:t>Youth with less than a high school diploma</a:t>
            </a:r>
          </a:p>
          <a:p>
            <a:pPr lvl="1">
              <a:lnSpc>
                <a:spcPct val="150000"/>
              </a:lnSpc>
            </a:pPr>
            <a:r>
              <a:rPr lang="en-US" sz="2400" dirty="0"/>
              <a:t>Hispanic or non-White youth</a:t>
            </a:r>
          </a:p>
          <a:p>
            <a:pPr lvl="1">
              <a:lnSpc>
                <a:spcPct val="150000"/>
              </a:lnSpc>
            </a:pPr>
            <a:r>
              <a:rPr lang="en-US" sz="2400" dirty="0"/>
              <a:t>Unmarried parenting youth</a:t>
            </a:r>
          </a:p>
          <a:p>
            <a:pPr lvl="1"/>
            <a:endParaRPr lang="en-US" dirty="0"/>
          </a:p>
        </p:txBody>
      </p:sp>
    </p:spTree>
    <p:extLst>
      <p:ext uri="{BB962C8B-B14F-4D97-AF65-F5344CB8AC3E}">
        <p14:creationId xmlns:p14="http://schemas.microsoft.com/office/powerpoint/2010/main" val="4016552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altLang="en-US" dirty="0"/>
              <a:t>Subpopulations at Higher Risk for Homelessness</a:t>
            </a:r>
          </a:p>
        </p:txBody>
      </p:sp>
      <p:sp>
        <p:nvSpPr>
          <p:cNvPr id="3" name="TextBox 2">
            <a:extLst>
              <a:ext uri="{FF2B5EF4-FFF2-40B4-BE49-F238E27FC236}">
                <a16:creationId xmlns:a16="http://schemas.microsoft.com/office/drawing/2014/main" id="{758F34EA-E393-4A41-B135-8009F283A936}"/>
              </a:ext>
            </a:extLst>
          </p:cNvPr>
          <p:cNvSpPr txBox="1"/>
          <p:nvPr/>
        </p:nvSpPr>
        <p:spPr>
          <a:xfrm>
            <a:off x="914400" y="1447800"/>
            <a:ext cx="9646919" cy="4924425"/>
          </a:xfrm>
          <a:prstGeom prst="rect">
            <a:avLst/>
          </a:prstGeom>
          <a:noFill/>
        </p:spPr>
        <p:txBody>
          <a:bodyPr wrap="square" rtlCol="0">
            <a:spAutoFit/>
          </a:bodyPr>
          <a:lstStyle/>
          <a:p>
            <a:pPr marL="285750" indent="-285750">
              <a:buFont typeface="Arial" panose="020B0604020202020204" pitchFamily="34" charset="0"/>
              <a:buChar char="•"/>
            </a:pPr>
            <a:r>
              <a:rPr lang="en-US" sz="2800" dirty="0"/>
              <a:t>Youth with less than a high school diploma or GED had a </a:t>
            </a:r>
            <a:r>
              <a:rPr lang="en-US" sz="4000" dirty="0">
                <a:solidFill>
                  <a:srgbClr val="C00000"/>
                </a:solidFill>
              </a:rPr>
              <a:t>346% </a:t>
            </a:r>
            <a:r>
              <a:rPr lang="en-US" sz="2800" dirty="0"/>
              <a:t>higher risk</a:t>
            </a:r>
          </a:p>
          <a:p>
            <a:pPr marL="285750" indent="-285750">
              <a:buFont typeface="Arial" panose="020B0604020202020204" pitchFamily="34" charset="0"/>
              <a:buChar char="•"/>
            </a:pPr>
            <a:r>
              <a:rPr lang="en-US" sz="2800" dirty="0"/>
              <a:t>Unmarried parenting youth had a </a:t>
            </a:r>
            <a:r>
              <a:rPr lang="en-US" sz="4000" dirty="0">
                <a:solidFill>
                  <a:srgbClr val="C00000"/>
                </a:solidFill>
              </a:rPr>
              <a:t>200% </a:t>
            </a:r>
            <a:r>
              <a:rPr lang="en-US" sz="2800" dirty="0"/>
              <a:t>higher risk</a:t>
            </a:r>
          </a:p>
          <a:p>
            <a:pPr marL="285750" indent="-285750">
              <a:buFont typeface="Arial" panose="020B0604020202020204" pitchFamily="34" charset="0"/>
              <a:buChar char="•"/>
            </a:pPr>
            <a:r>
              <a:rPr lang="en-US" sz="2800" dirty="0"/>
              <a:t>Youth reporting annual household income of less than $24,000 had a </a:t>
            </a:r>
            <a:r>
              <a:rPr lang="en-US" sz="4000" dirty="0">
                <a:solidFill>
                  <a:srgbClr val="C00000"/>
                </a:solidFill>
              </a:rPr>
              <a:t>162% </a:t>
            </a:r>
            <a:r>
              <a:rPr lang="en-US" sz="2800" dirty="0"/>
              <a:t>higher risk.</a:t>
            </a:r>
          </a:p>
          <a:p>
            <a:pPr marL="285750" indent="-285750">
              <a:buFont typeface="Arial" panose="020B0604020202020204" pitchFamily="34" charset="0"/>
              <a:buChar char="•"/>
            </a:pPr>
            <a:r>
              <a:rPr lang="en-US" sz="2800" dirty="0"/>
              <a:t>LGBTQ Youth had a </a:t>
            </a:r>
            <a:r>
              <a:rPr lang="en-US" sz="4000" dirty="0">
                <a:solidFill>
                  <a:srgbClr val="C00000"/>
                </a:solidFill>
              </a:rPr>
              <a:t>120% </a:t>
            </a:r>
            <a:r>
              <a:rPr lang="en-US" sz="2800" dirty="0"/>
              <a:t>higher risk</a:t>
            </a:r>
          </a:p>
          <a:p>
            <a:pPr marL="285750" indent="-285750">
              <a:buFont typeface="Arial" panose="020B0604020202020204" pitchFamily="34" charset="0"/>
              <a:buChar char="•"/>
            </a:pPr>
            <a:r>
              <a:rPr lang="en-US" sz="2800" dirty="0"/>
              <a:t>Black or African American you had an </a:t>
            </a:r>
            <a:r>
              <a:rPr lang="en-US" sz="4000" dirty="0">
                <a:solidFill>
                  <a:srgbClr val="C00000"/>
                </a:solidFill>
              </a:rPr>
              <a:t>83% </a:t>
            </a:r>
            <a:r>
              <a:rPr lang="en-US" sz="2800" dirty="0"/>
              <a:t>higher risk</a:t>
            </a:r>
          </a:p>
          <a:p>
            <a:pPr marL="285750" indent="-285750">
              <a:buFont typeface="Arial" panose="020B0604020202020204" pitchFamily="34" charset="0"/>
              <a:buChar char="•"/>
            </a:pPr>
            <a:r>
              <a:rPr lang="en-US" sz="2800" dirty="0"/>
              <a:t>Hispanic, non-White Youth has a </a:t>
            </a:r>
            <a:r>
              <a:rPr lang="en-US" sz="4000" dirty="0">
                <a:solidFill>
                  <a:srgbClr val="C00000"/>
                </a:solidFill>
              </a:rPr>
              <a:t>33% </a:t>
            </a:r>
            <a:r>
              <a:rPr lang="en-US" sz="2800" dirty="0"/>
              <a:t>higher risk</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today’s presentation…</a:t>
            </a:r>
          </a:p>
        </p:txBody>
      </p:sp>
      <p:sp>
        <p:nvSpPr>
          <p:cNvPr id="3" name="Text Placeholder 2"/>
          <p:cNvSpPr>
            <a:spLocks noGrp="1"/>
          </p:cNvSpPr>
          <p:nvPr>
            <p:ph type="body" sz="quarter" idx="10"/>
          </p:nvPr>
        </p:nvSpPr>
        <p:spPr>
          <a:xfrm>
            <a:off x="609600" y="1600200"/>
            <a:ext cx="10972800" cy="4343400"/>
          </a:xfrm>
        </p:spPr>
        <p:txBody>
          <a:bodyPr/>
          <a:lstStyle/>
          <a:p>
            <a:pPr>
              <a:lnSpc>
                <a:spcPct val="150000"/>
              </a:lnSpc>
            </a:pPr>
            <a:r>
              <a:rPr lang="en-US" sz="2800" dirty="0"/>
              <a:t>Please mute your microphone</a:t>
            </a:r>
          </a:p>
          <a:p>
            <a:pPr>
              <a:lnSpc>
                <a:spcPct val="150000"/>
              </a:lnSpc>
            </a:pPr>
            <a:r>
              <a:rPr lang="en-US" sz="2800" dirty="0"/>
              <a:t>Please turn off your web cam</a:t>
            </a:r>
          </a:p>
          <a:p>
            <a:pPr>
              <a:lnSpc>
                <a:spcPct val="150000"/>
              </a:lnSpc>
            </a:pPr>
            <a:r>
              <a:rPr lang="en-US" sz="2800" dirty="0"/>
              <a:t>Feel free to ask questions in the chat box</a:t>
            </a:r>
          </a:p>
          <a:p>
            <a:pPr>
              <a:lnSpc>
                <a:spcPct val="150000"/>
              </a:lnSpc>
            </a:pPr>
            <a:r>
              <a:rPr lang="en-US" sz="2800" dirty="0"/>
              <a:t>This session will be recorded and posted to the website:</a:t>
            </a:r>
          </a:p>
          <a:p>
            <a:pPr marL="457200" lvl="1" indent="0">
              <a:lnSpc>
                <a:spcPct val="150000"/>
              </a:lnSpc>
              <a:buNone/>
            </a:pPr>
            <a:r>
              <a:rPr lang="en-US" sz="2000" dirty="0">
                <a:hlinkClick r:id="rId3"/>
              </a:rPr>
              <a:t>https://education.vermont.gov/student-support/federal-programs/homeless-education</a:t>
            </a:r>
            <a:endParaRPr lang="en-US" sz="2000" dirty="0"/>
          </a:p>
          <a:p>
            <a:pPr lvl="1">
              <a:lnSpc>
                <a:spcPct val="150000"/>
              </a:lnSpc>
            </a:pPr>
            <a:endParaRPr lang="en-US" sz="2400" dirty="0"/>
          </a:p>
          <a:p>
            <a:endParaRPr lang="en-US" dirty="0"/>
          </a:p>
        </p:txBody>
      </p:sp>
    </p:spTree>
    <p:extLst>
      <p:ext uri="{BB962C8B-B14F-4D97-AF65-F5344CB8AC3E}">
        <p14:creationId xmlns:p14="http://schemas.microsoft.com/office/powerpoint/2010/main" val="1798515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F390-AC57-4A8E-AD8C-B724205A1A62}"/>
              </a:ext>
            </a:extLst>
          </p:cNvPr>
          <p:cNvSpPr>
            <a:spLocks noGrp="1"/>
          </p:cNvSpPr>
          <p:nvPr>
            <p:ph type="title"/>
          </p:nvPr>
        </p:nvSpPr>
        <p:spPr/>
        <p:txBody>
          <a:bodyPr/>
          <a:lstStyle/>
          <a:p>
            <a:r>
              <a:rPr lang="en-US" dirty="0"/>
              <a:t>The Preventive Value of Education</a:t>
            </a:r>
          </a:p>
        </p:txBody>
      </p:sp>
      <p:pic>
        <p:nvPicPr>
          <p:cNvPr id="5" name="Picture 4" descr="The relationship between educational attainment and homelessness is bidirectional. Young adults with less than a high school diploma or GED were 4.5 times more likely to report experiencing homelessness than their peers who completed high school. And homelessness is a risk factor for lower educational attainment. Young adults who experienced homelessness were less than 1/3 as likely to be enrolled in four-year college as stably housed peers.">
            <a:extLst>
              <a:ext uri="{FF2B5EF4-FFF2-40B4-BE49-F238E27FC236}">
                <a16:creationId xmlns:a16="http://schemas.microsoft.com/office/drawing/2014/main" id="{5FB0DEA0-98D8-4EAC-B940-6846DA1EAA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6625" y="1447800"/>
            <a:ext cx="5238750" cy="4710212"/>
          </a:xfrm>
          <a:prstGeom prst="rect">
            <a:avLst/>
          </a:prstGeom>
        </p:spPr>
      </p:pic>
    </p:spTree>
    <p:extLst>
      <p:ext uri="{BB962C8B-B14F-4D97-AF65-F5344CB8AC3E}">
        <p14:creationId xmlns:p14="http://schemas.microsoft.com/office/powerpoint/2010/main" val="1510077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43CE5-BAE1-460E-8FC4-1767B19CBC07}"/>
              </a:ext>
            </a:extLst>
          </p:cNvPr>
          <p:cNvSpPr>
            <a:spLocks noGrp="1"/>
          </p:cNvSpPr>
          <p:nvPr>
            <p:ph type="ctrTitle"/>
          </p:nvPr>
        </p:nvSpPr>
        <p:spPr/>
        <p:txBody>
          <a:bodyPr/>
          <a:lstStyle/>
          <a:p>
            <a:r>
              <a:rPr lang="en-US" dirty="0"/>
              <a:t>Education for Students Experiencing Homelessness:</a:t>
            </a:r>
            <a:br>
              <a:rPr lang="en-US" dirty="0"/>
            </a:br>
            <a:r>
              <a:rPr lang="en-US" sz="3200" dirty="0"/>
              <a:t>The Every Student Succeeds Act and The McKinney-Vento Act</a:t>
            </a:r>
            <a:endParaRPr lang="en-US" dirty="0"/>
          </a:p>
        </p:txBody>
      </p:sp>
    </p:spTree>
    <p:extLst>
      <p:ext uri="{BB962C8B-B14F-4D97-AF65-F5344CB8AC3E}">
        <p14:creationId xmlns:p14="http://schemas.microsoft.com/office/powerpoint/2010/main" val="487098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6DB0A-04CA-45CB-9D21-D9B979DFF1D8}"/>
              </a:ext>
            </a:extLst>
          </p:cNvPr>
          <p:cNvSpPr>
            <a:spLocks noGrp="1"/>
          </p:cNvSpPr>
          <p:nvPr>
            <p:ph type="title"/>
          </p:nvPr>
        </p:nvSpPr>
        <p:spPr/>
        <p:txBody>
          <a:bodyPr/>
          <a:lstStyle/>
          <a:p>
            <a:r>
              <a:rPr lang="en-US" dirty="0"/>
              <a:t>ESSA and the McKinney-Vento Act</a:t>
            </a:r>
          </a:p>
        </p:txBody>
      </p:sp>
      <p:sp>
        <p:nvSpPr>
          <p:cNvPr id="3" name="Text Placeholder 2">
            <a:extLst>
              <a:ext uri="{FF2B5EF4-FFF2-40B4-BE49-F238E27FC236}">
                <a16:creationId xmlns:a16="http://schemas.microsoft.com/office/drawing/2014/main" id="{85707B5E-31F8-4936-9990-A391640863F7}"/>
              </a:ext>
            </a:extLst>
          </p:cNvPr>
          <p:cNvSpPr>
            <a:spLocks noGrp="1"/>
          </p:cNvSpPr>
          <p:nvPr>
            <p:ph type="body" sz="quarter" idx="10"/>
          </p:nvPr>
        </p:nvSpPr>
        <p:spPr>
          <a:xfrm>
            <a:off x="609600" y="1447800"/>
            <a:ext cx="10871200" cy="4343400"/>
          </a:xfrm>
        </p:spPr>
        <p:txBody>
          <a:bodyPr/>
          <a:lstStyle/>
          <a:p>
            <a:pPr>
              <a:spcBef>
                <a:spcPts val="3000"/>
              </a:spcBef>
            </a:pPr>
            <a:r>
              <a:rPr lang="en-US" sz="2800" dirty="0"/>
              <a:t>The Every Student Succeeds Act (ESSA) was signed into law in December 2015</a:t>
            </a:r>
          </a:p>
          <a:p>
            <a:pPr>
              <a:spcBef>
                <a:spcPts val="3000"/>
              </a:spcBef>
            </a:pPr>
            <a:r>
              <a:rPr lang="en-US" sz="2800" dirty="0"/>
              <a:t>ESSA reauthorized the Elementary and Secondary Education Act (ESEA) and the education subtitle of the McKinney-Vento Homeless Assistance Act</a:t>
            </a:r>
          </a:p>
          <a:p>
            <a:pPr lvl="1">
              <a:spcBef>
                <a:spcPts val="3000"/>
              </a:spcBef>
            </a:pPr>
            <a:r>
              <a:rPr lang="en-US" sz="2400" dirty="0"/>
              <a:t>ESSA: Title IX; McKinney-Vento Homeless Assistance Act: Title VII-B</a:t>
            </a:r>
          </a:p>
          <a:p>
            <a:pPr>
              <a:spcBef>
                <a:spcPts val="3000"/>
              </a:spcBef>
            </a:pPr>
            <a:r>
              <a:rPr lang="en-US" sz="2800" dirty="0"/>
              <a:t>ESSA amendments provide new opportunities for schools to help students experiencing homelessness succeed in school</a:t>
            </a:r>
          </a:p>
        </p:txBody>
      </p:sp>
    </p:spTree>
    <p:extLst>
      <p:ext uri="{BB962C8B-B14F-4D97-AF65-F5344CB8AC3E}">
        <p14:creationId xmlns:p14="http://schemas.microsoft.com/office/powerpoint/2010/main" val="1058100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6F14-ED51-4F45-9449-ED99070B5A65}"/>
              </a:ext>
            </a:extLst>
          </p:cNvPr>
          <p:cNvSpPr>
            <a:spLocks noGrp="1"/>
          </p:cNvSpPr>
          <p:nvPr>
            <p:ph type="title"/>
          </p:nvPr>
        </p:nvSpPr>
        <p:spPr/>
        <p:txBody>
          <a:bodyPr/>
          <a:lstStyle/>
          <a:p>
            <a:r>
              <a:rPr lang="en-US" dirty="0"/>
              <a:t>The McKinney-Vento Act</a:t>
            </a:r>
          </a:p>
        </p:txBody>
      </p:sp>
      <p:sp>
        <p:nvSpPr>
          <p:cNvPr id="3" name="Text Placeholder 2">
            <a:extLst>
              <a:ext uri="{FF2B5EF4-FFF2-40B4-BE49-F238E27FC236}">
                <a16:creationId xmlns:a16="http://schemas.microsoft.com/office/drawing/2014/main" id="{058E7C4E-62B8-43C1-B2AB-9875F4DF78E5}"/>
              </a:ext>
            </a:extLst>
          </p:cNvPr>
          <p:cNvSpPr>
            <a:spLocks noGrp="1"/>
          </p:cNvSpPr>
          <p:nvPr>
            <p:ph type="body" sz="quarter" idx="10"/>
          </p:nvPr>
        </p:nvSpPr>
        <p:spPr>
          <a:xfrm>
            <a:off x="609600" y="1600200"/>
            <a:ext cx="10871200" cy="4343400"/>
          </a:xfrm>
        </p:spPr>
        <p:txBody>
          <a:bodyPr/>
          <a:lstStyle/>
          <a:p>
            <a:r>
              <a:rPr lang="en-US" sz="2800" dirty="0"/>
              <a:t>Establishes the definition of homeless used by schools</a:t>
            </a:r>
          </a:p>
          <a:p>
            <a:endParaRPr lang="en-US" sz="2800" dirty="0"/>
          </a:p>
          <a:p>
            <a:r>
              <a:rPr lang="en-US" sz="2800" dirty="0"/>
              <a:t>Establishes rights given to eligible students</a:t>
            </a:r>
          </a:p>
          <a:p>
            <a:endParaRPr lang="en-US" sz="2800" dirty="0"/>
          </a:p>
          <a:p>
            <a:r>
              <a:rPr lang="en-US" sz="2800" dirty="0"/>
              <a:t>Ensures that children and youth experiencing homelessness have equal and immediate access to public education</a:t>
            </a:r>
          </a:p>
          <a:p>
            <a:endParaRPr lang="en-US" sz="2800" dirty="0"/>
          </a:p>
          <a:p>
            <a:r>
              <a:rPr lang="en-US" sz="2800" dirty="0"/>
              <a:t>Provides educational support to promote school success</a:t>
            </a:r>
          </a:p>
          <a:p>
            <a:endParaRPr lang="en-US" dirty="0"/>
          </a:p>
        </p:txBody>
      </p:sp>
    </p:spTree>
    <p:extLst>
      <p:ext uri="{BB962C8B-B14F-4D97-AF65-F5344CB8AC3E}">
        <p14:creationId xmlns:p14="http://schemas.microsoft.com/office/powerpoint/2010/main" val="1785028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A303B-FFB0-45CC-A33E-184894C06904}"/>
              </a:ext>
            </a:extLst>
          </p:cNvPr>
          <p:cNvSpPr>
            <a:spLocks noGrp="1"/>
          </p:cNvSpPr>
          <p:nvPr>
            <p:ph type="title"/>
          </p:nvPr>
        </p:nvSpPr>
        <p:spPr/>
        <p:txBody>
          <a:bodyPr/>
          <a:lstStyle/>
          <a:p>
            <a:r>
              <a:rPr lang="en-US" dirty="0"/>
              <a:t>The McKinney-Vento Definition of Homeless</a:t>
            </a:r>
          </a:p>
        </p:txBody>
      </p:sp>
      <p:sp>
        <p:nvSpPr>
          <p:cNvPr id="3" name="Text Placeholder 2">
            <a:extLst>
              <a:ext uri="{FF2B5EF4-FFF2-40B4-BE49-F238E27FC236}">
                <a16:creationId xmlns:a16="http://schemas.microsoft.com/office/drawing/2014/main" id="{AD081FEE-C41E-4C77-9ACF-C31D24D604CD}"/>
              </a:ext>
            </a:extLst>
          </p:cNvPr>
          <p:cNvSpPr>
            <a:spLocks noGrp="1"/>
          </p:cNvSpPr>
          <p:nvPr>
            <p:ph type="body" sz="quarter" idx="10"/>
          </p:nvPr>
        </p:nvSpPr>
        <p:spPr/>
        <p:txBody>
          <a:bodyPr/>
          <a:lstStyle/>
          <a:p>
            <a:pPr marL="0" indent="0">
              <a:buNone/>
            </a:pPr>
            <a:r>
              <a:rPr lang="en-US" sz="2800" dirty="0"/>
              <a:t>Children or youth who lack a fixed, regular, and adequate nighttime residence, including children and youth:</a:t>
            </a:r>
          </a:p>
          <a:p>
            <a:pPr lvl="1"/>
            <a:r>
              <a:rPr lang="en-US" sz="2400" dirty="0"/>
              <a:t>Sharing the housing of other persons due to loss of housing, economic hardship, or a similar reason</a:t>
            </a:r>
          </a:p>
          <a:p>
            <a:pPr marL="457200" lvl="1" indent="0">
              <a:buNone/>
            </a:pPr>
            <a:endParaRPr lang="en-US" sz="2400" dirty="0"/>
          </a:p>
          <a:p>
            <a:pPr lvl="1"/>
            <a:r>
              <a:rPr lang="en-US" sz="2400" dirty="0"/>
              <a:t>Living in motels, hotels, trailer parks, or camping grounds due to the lack of alternative adequate accommodations</a:t>
            </a:r>
          </a:p>
          <a:p>
            <a:pPr marL="457200" lvl="1" indent="0">
              <a:buNone/>
            </a:pPr>
            <a:endParaRPr lang="en-US" sz="2400" dirty="0"/>
          </a:p>
          <a:p>
            <a:pPr lvl="1"/>
            <a:r>
              <a:rPr lang="en-US" sz="2400" dirty="0"/>
              <a:t>Living in emergency or transitional shelters, or are abandoned in hospitals</a:t>
            </a:r>
          </a:p>
          <a:p>
            <a:pPr lvl="1"/>
            <a:endParaRPr lang="en-US" dirty="0"/>
          </a:p>
          <a:p>
            <a:pPr lvl="1"/>
            <a:endParaRPr lang="en-US" dirty="0"/>
          </a:p>
        </p:txBody>
      </p:sp>
    </p:spTree>
    <p:extLst>
      <p:ext uri="{BB962C8B-B14F-4D97-AF65-F5344CB8AC3E}">
        <p14:creationId xmlns:p14="http://schemas.microsoft.com/office/powerpoint/2010/main" val="1328986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BE0C8-2A4A-4FA3-8B54-4E81E36309A4}"/>
              </a:ext>
            </a:extLst>
          </p:cNvPr>
          <p:cNvSpPr>
            <a:spLocks noGrp="1"/>
          </p:cNvSpPr>
          <p:nvPr>
            <p:ph type="title"/>
          </p:nvPr>
        </p:nvSpPr>
        <p:spPr/>
        <p:txBody>
          <a:bodyPr/>
          <a:lstStyle/>
          <a:p>
            <a:r>
              <a:rPr lang="en-US" dirty="0"/>
              <a:t>The McKinney-Vento Definition of Homelessness</a:t>
            </a:r>
          </a:p>
        </p:txBody>
      </p:sp>
      <p:sp>
        <p:nvSpPr>
          <p:cNvPr id="3" name="Text Placeholder 2">
            <a:extLst>
              <a:ext uri="{FF2B5EF4-FFF2-40B4-BE49-F238E27FC236}">
                <a16:creationId xmlns:a16="http://schemas.microsoft.com/office/drawing/2014/main" id="{44C255E3-061F-4D75-869C-0623D1CEA7CF}"/>
              </a:ext>
            </a:extLst>
          </p:cNvPr>
          <p:cNvSpPr>
            <a:spLocks noGrp="1"/>
          </p:cNvSpPr>
          <p:nvPr>
            <p:ph type="body" sz="quarter" idx="10"/>
          </p:nvPr>
        </p:nvSpPr>
        <p:spPr>
          <a:xfrm>
            <a:off x="609600" y="1600200"/>
            <a:ext cx="10871200" cy="4343400"/>
          </a:xfrm>
        </p:spPr>
        <p:txBody>
          <a:bodyPr/>
          <a:lstStyle/>
          <a:p>
            <a:pPr marL="0" indent="0">
              <a:buNone/>
            </a:pPr>
            <a:r>
              <a:rPr lang="en-US" sz="2800" dirty="0"/>
              <a:t>Definition continued: </a:t>
            </a:r>
          </a:p>
          <a:p>
            <a:pPr lvl="1"/>
            <a:r>
              <a:rPr lang="en-US" sz="2400" dirty="0"/>
              <a:t>Living in a public or private place, not designed for or ordinarily used as regular sleeping accommodation for human beings</a:t>
            </a:r>
          </a:p>
          <a:p>
            <a:pPr lvl="1"/>
            <a:endParaRPr lang="en-US" sz="2400" dirty="0"/>
          </a:p>
          <a:p>
            <a:pPr lvl="1"/>
            <a:r>
              <a:rPr lang="en-US" sz="2400" dirty="0"/>
              <a:t>Living in cars, parks, public spaces, abandoned buildings, substandard housing, bus or train stations, or similar settings</a:t>
            </a:r>
          </a:p>
          <a:p>
            <a:pPr lvl="1"/>
            <a:endParaRPr lang="en-US" sz="2400" dirty="0"/>
          </a:p>
          <a:p>
            <a:pPr lvl="1"/>
            <a:r>
              <a:rPr lang="en-US" sz="2400" dirty="0"/>
              <a:t>Migratory children living in the above circumstances</a:t>
            </a:r>
          </a:p>
          <a:p>
            <a:endParaRPr lang="en-US" dirty="0"/>
          </a:p>
        </p:txBody>
      </p:sp>
    </p:spTree>
    <p:extLst>
      <p:ext uri="{BB962C8B-B14F-4D97-AF65-F5344CB8AC3E}">
        <p14:creationId xmlns:p14="http://schemas.microsoft.com/office/powerpoint/2010/main" val="1048689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1320-B165-43CF-B1ED-7224EE0BB39C}"/>
              </a:ext>
            </a:extLst>
          </p:cNvPr>
          <p:cNvSpPr>
            <a:spLocks noGrp="1"/>
          </p:cNvSpPr>
          <p:nvPr>
            <p:ph type="title"/>
          </p:nvPr>
        </p:nvSpPr>
        <p:spPr/>
        <p:txBody>
          <a:bodyPr/>
          <a:lstStyle/>
          <a:p>
            <a:r>
              <a:rPr lang="en-US" dirty="0"/>
              <a:t>Unaccompanied Youth</a:t>
            </a:r>
          </a:p>
        </p:txBody>
      </p:sp>
      <p:sp>
        <p:nvSpPr>
          <p:cNvPr id="3" name="Text Placeholder 2">
            <a:extLst>
              <a:ext uri="{FF2B5EF4-FFF2-40B4-BE49-F238E27FC236}">
                <a16:creationId xmlns:a16="http://schemas.microsoft.com/office/drawing/2014/main" id="{5B92FCD6-E9CC-4DDA-AA69-AFC90BBE42F4}"/>
              </a:ext>
            </a:extLst>
          </p:cNvPr>
          <p:cNvSpPr>
            <a:spLocks noGrp="1"/>
          </p:cNvSpPr>
          <p:nvPr>
            <p:ph type="body" sz="quarter" idx="10"/>
          </p:nvPr>
        </p:nvSpPr>
        <p:spPr>
          <a:xfrm>
            <a:off x="615696" y="1450848"/>
            <a:ext cx="10871200" cy="4343400"/>
          </a:xfrm>
        </p:spPr>
        <p:txBody>
          <a:bodyPr/>
          <a:lstStyle/>
          <a:p>
            <a:r>
              <a:rPr lang="en-US" sz="2000" dirty="0"/>
              <a:t>Unaccompanied youth: a homeless child or youth not in the </a:t>
            </a:r>
            <a:r>
              <a:rPr lang="en-US" sz="2000" b="1" dirty="0"/>
              <a:t>physical custody </a:t>
            </a:r>
            <a:r>
              <a:rPr lang="en-US" sz="2000" dirty="0"/>
              <a:t>of a parent or guardian </a:t>
            </a:r>
          </a:p>
          <a:p>
            <a:endParaRPr lang="en-US" sz="2000" dirty="0"/>
          </a:p>
          <a:p>
            <a:r>
              <a:rPr lang="en-US" sz="2000" dirty="0"/>
              <a:t>A guardianship or custody issue alone does not qualify an unaccompanied youth for MV -- being unaccompanied does not automatically make a youth eligible for McKinney-Vento</a:t>
            </a:r>
          </a:p>
          <a:p>
            <a:endParaRPr lang="en-US" sz="2000" dirty="0"/>
          </a:p>
          <a:p>
            <a:r>
              <a:rPr lang="en-US" sz="2000" dirty="0"/>
              <a:t>An unaccompanied youth must be in a homeless living situation per the MV definition to be considered MV-eligible</a:t>
            </a:r>
          </a:p>
          <a:p>
            <a:endParaRPr lang="en-US" sz="2000" dirty="0"/>
          </a:p>
          <a:p>
            <a:r>
              <a:rPr lang="en-US" sz="2000" u="sng" dirty="0"/>
              <a:t>Unaccompanied Homeless Youth: </a:t>
            </a:r>
            <a:r>
              <a:rPr lang="en-US" sz="2000" dirty="0"/>
              <a:t>A child or youth who meets the MV definition of homelessness </a:t>
            </a:r>
            <a:r>
              <a:rPr lang="en-US" sz="2000" u="sng" dirty="0"/>
              <a:t>and</a:t>
            </a:r>
            <a:r>
              <a:rPr lang="en-US" sz="2000" dirty="0"/>
              <a:t> is not in the physical custody of a parent or guardian</a:t>
            </a:r>
          </a:p>
        </p:txBody>
      </p:sp>
    </p:spTree>
    <p:extLst>
      <p:ext uri="{BB962C8B-B14F-4D97-AF65-F5344CB8AC3E}">
        <p14:creationId xmlns:p14="http://schemas.microsoft.com/office/powerpoint/2010/main" val="3072514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13E3-3338-4A61-AAF1-C79FDBE802C3}"/>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5A797CFF-08CA-4706-8B19-ED0D39BF434A}"/>
              </a:ext>
            </a:extLst>
          </p:cNvPr>
          <p:cNvSpPr>
            <a:spLocks noGrp="1"/>
          </p:cNvSpPr>
          <p:nvPr>
            <p:ph type="body" sz="quarter" idx="10"/>
          </p:nvPr>
        </p:nvSpPr>
        <p:spPr>
          <a:xfrm>
            <a:off x="711200" y="1600200"/>
            <a:ext cx="10871200" cy="2895600"/>
          </a:xfrm>
        </p:spPr>
        <p:txBody>
          <a:bodyPr/>
          <a:lstStyle/>
          <a:p>
            <a:pPr marL="0" indent="0">
              <a:buNone/>
            </a:pPr>
            <a:r>
              <a:rPr lang="en-US" sz="2400" dirty="0"/>
              <a:t>Maria and her three children have been evicted from their home. Maria has a friend from work who is willing to let Maria and her children stay in her spare bedroom while they find another apartment.</a:t>
            </a:r>
          </a:p>
          <a:p>
            <a:pPr marL="0" indent="0">
              <a:buNone/>
            </a:pPr>
            <a:endParaRPr lang="en-US" sz="2400" dirty="0"/>
          </a:p>
          <a:p>
            <a:pPr marL="0" indent="0">
              <a:buNone/>
            </a:pPr>
            <a:r>
              <a:rPr lang="en-US" sz="2400" dirty="0"/>
              <a:t>Are Maria’s children eligible for McKinney-Vento services?</a:t>
            </a:r>
          </a:p>
          <a:p>
            <a:pPr marL="0" indent="0">
              <a:buNone/>
            </a:pPr>
            <a:endParaRPr lang="en-US" sz="2400" dirty="0"/>
          </a:p>
        </p:txBody>
      </p:sp>
      <p:pic>
        <p:nvPicPr>
          <p:cNvPr id="4" name="Picture 3" descr="Green check mark.">
            <a:extLst>
              <a:ext uri="{FF2B5EF4-FFF2-40B4-BE49-F238E27FC236}">
                <a16:creationId xmlns:a16="http://schemas.microsoft.com/office/drawing/2014/main" id="{600C4F29-982E-44CA-AE32-548402274A4D}"/>
              </a:ext>
            </a:extLst>
          </p:cNvPr>
          <p:cNvPicPr>
            <a:picLocks noChangeAspect="1"/>
          </p:cNvPicPr>
          <p:nvPr/>
        </p:nvPicPr>
        <p:blipFill rotWithShape="1">
          <a:blip r:embed="rId3"/>
          <a:srcRect l="25999" t="18889" r="26000" b="28889"/>
          <a:stretch/>
        </p:blipFill>
        <p:spPr>
          <a:xfrm>
            <a:off x="1066800" y="4090785"/>
            <a:ext cx="304800" cy="358140"/>
          </a:xfrm>
          <a:prstGeom prst="rect">
            <a:avLst/>
          </a:prstGeom>
        </p:spPr>
      </p:pic>
      <p:pic>
        <p:nvPicPr>
          <p:cNvPr id="5" name="Picture 4" descr="green check mark.">
            <a:extLst>
              <a:ext uri="{FF2B5EF4-FFF2-40B4-BE49-F238E27FC236}">
                <a16:creationId xmlns:a16="http://schemas.microsoft.com/office/drawing/2014/main" id="{E2C274B3-6218-43CD-BC49-834DDCF2B6F5}"/>
              </a:ext>
            </a:extLst>
          </p:cNvPr>
          <p:cNvPicPr>
            <a:picLocks noChangeAspect="1"/>
          </p:cNvPicPr>
          <p:nvPr/>
        </p:nvPicPr>
        <p:blipFill rotWithShape="1">
          <a:blip r:embed="rId3"/>
          <a:srcRect l="25999" t="18889" r="26000" b="28889"/>
          <a:stretch/>
        </p:blipFill>
        <p:spPr>
          <a:xfrm>
            <a:off x="1066800" y="4639639"/>
            <a:ext cx="304800" cy="358140"/>
          </a:xfrm>
          <a:prstGeom prst="rect">
            <a:avLst/>
          </a:prstGeom>
        </p:spPr>
      </p:pic>
      <p:sp>
        <p:nvSpPr>
          <p:cNvPr id="7" name="TextBox 6">
            <a:extLst>
              <a:ext uri="{FF2B5EF4-FFF2-40B4-BE49-F238E27FC236}">
                <a16:creationId xmlns:a16="http://schemas.microsoft.com/office/drawing/2014/main" id="{E3081763-AE64-4790-9C12-39C0986ABE6F}"/>
              </a:ext>
            </a:extLst>
          </p:cNvPr>
          <p:cNvSpPr txBox="1"/>
          <p:nvPr/>
        </p:nvSpPr>
        <p:spPr>
          <a:xfrm>
            <a:off x="1371600" y="4095690"/>
            <a:ext cx="4909131" cy="400110"/>
          </a:xfrm>
          <a:prstGeom prst="rect">
            <a:avLst/>
          </a:prstGeom>
          <a:noFill/>
        </p:spPr>
        <p:txBody>
          <a:bodyPr wrap="square" rtlCol="0">
            <a:spAutoFit/>
          </a:bodyPr>
          <a:lstStyle/>
          <a:p>
            <a:r>
              <a:rPr lang="en-US" sz="2000" dirty="0"/>
              <a:t>Sharing the housing of another person</a:t>
            </a:r>
          </a:p>
        </p:txBody>
      </p:sp>
      <p:sp>
        <p:nvSpPr>
          <p:cNvPr id="8" name="TextBox 7">
            <a:extLst>
              <a:ext uri="{FF2B5EF4-FFF2-40B4-BE49-F238E27FC236}">
                <a16:creationId xmlns:a16="http://schemas.microsoft.com/office/drawing/2014/main" id="{AAE657D6-A2F1-4645-A6CC-CEF2A71556CF}"/>
              </a:ext>
            </a:extLst>
          </p:cNvPr>
          <p:cNvSpPr txBox="1"/>
          <p:nvPr/>
        </p:nvSpPr>
        <p:spPr>
          <a:xfrm>
            <a:off x="1371600" y="4659737"/>
            <a:ext cx="4038600" cy="400110"/>
          </a:xfrm>
          <a:prstGeom prst="rect">
            <a:avLst/>
          </a:prstGeom>
          <a:noFill/>
        </p:spPr>
        <p:txBody>
          <a:bodyPr wrap="square" rtlCol="0">
            <a:spAutoFit/>
          </a:bodyPr>
          <a:lstStyle/>
          <a:p>
            <a:r>
              <a:rPr lang="en-US" sz="2000" dirty="0"/>
              <a:t>Lost their home - eviction</a:t>
            </a:r>
          </a:p>
        </p:txBody>
      </p:sp>
    </p:spTree>
    <p:extLst>
      <p:ext uri="{BB962C8B-B14F-4D97-AF65-F5344CB8AC3E}">
        <p14:creationId xmlns:p14="http://schemas.microsoft.com/office/powerpoint/2010/main" val="565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5349-129B-4D0B-81C6-BFEB76FB37B8}"/>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665F63E1-44EF-4705-9717-C7E02AF843FD}"/>
              </a:ext>
            </a:extLst>
          </p:cNvPr>
          <p:cNvSpPr>
            <a:spLocks noGrp="1"/>
          </p:cNvSpPr>
          <p:nvPr>
            <p:ph type="body" sz="quarter" idx="10"/>
          </p:nvPr>
        </p:nvSpPr>
        <p:spPr>
          <a:xfrm>
            <a:off x="711200" y="1600200"/>
            <a:ext cx="10871200" cy="2438400"/>
          </a:xfrm>
        </p:spPr>
        <p:txBody>
          <a:bodyPr/>
          <a:lstStyle/>
          <a:p>
            <a:pPr marL="0" indent="0">
              <a:buNone/>
            </a:pPr>
            <a:r>
              <a:rPr lang="en-US" sz="2400" dirty="0"/>
              <a:t>The Peterson family lost their home to a fire about a month ago. They are now temporarily living in a motel while they look for new housing. </a:t>
            </a:r>
          </a:p>
          <a:p>
            <a:pPr marL="0" indent="0">
              <a:buNone/>
            </a:pPr>
            <a:endParaRPr lang="en-US" sz="2400" dirty="0"/>
          </a:p>
          <a:p>
            <a:pPr marL="0" indent="0">
              <a:buNone/>
            </a:pPr>
            <a:r>
              <a:rPr lang="en-US" sz="2400" dirty="0"/>
              <a:t>Are the Peterson children eligible for McKinney-Vento services? </a:t>
            </a:r>
          </a:p>
        </p:txBody>
      </p:sp>
      <p:pic>
        <p:nvPicPr>
          <p:cNvPr id="5" name="Picture 4" descr="green check mark.">
            <a:extLst>
              <a:ext uri="{FF2B5EF4-FFF2-40B4-BE49-F238E27FC236}">
                <a16:creationId xmlns:a16="http://schemas.microsoft.com/office/drawing/2014/main" id="{5D27F1DA-7B10-447F-A944-34017FF8552F}"/>
              </a:ext>
            </a:extLst>
          </p:cNvPr>
          <p:cNvPicPr>
            <a:picLocks noChangeAspect="1"/>
          </p:cNvPicPr>
          <p:nvPr/>
        </p:nvPicPr>
        <p:blipFill rotWithShape="1">
          <a:blip r:embed="rId3"/>
          <a:srcRect l="25999" t="18889" r="26000" b="28889"/>
          <a:stretch/>
        </p:blipFill>
        <p:spPr>
          <a:xfrm>
            <a:off x="914400" y="4211844"/>
            <a:ext cx="304800" cy="358140"/>
          </a:xfrm>
          <a:prstGeom prst="rect">
            <a:avLst/>
          </a:prstGeom>
        </p:spPr>
      </p:pic>
      <p:pic>
        <p:nvPicPr>
          <p:cNvPr id="6" name="Picture 5" descr="green check mark.">
            <a:extLst>
              <a:ext uri="{FF2B5EF4-FFF2-40B4-BE49-F238E27FC236}">
                <a16:creationId xmlns:a16="http://schemas.microsoft.com/office/drawing/2014/main" id="{A51E8648-2631-40FC-BB31-7A35320CD4F2}"/>
              </a:ext>
            </a:extLst>
          </p:cNvPr>
          <p:cNvPicPr>
            <a:picLocks noChangeAspect="1"/>
          </p:cNvPicPr>
          <p:nvPr/>
        </p:nvPicPr>
        <p:blipFill rotWithShape="1">
          <a:blip r:embed="rId3"/>
          <a:srcRect l="25999" t="18889" r="26000" b="28889"/>
          <a:stretch/>
        </p:blipFill>
        <p:spPr>
          <a:xfrm>
            <a:off x="914400" y="3838673"/>
            <a:ext cx="304800" cy="358140"/>
          </a:xfrm>
          <a:prstGeom prst="rect">
            <a:avLst/>
          </a:prstGeom>
        </p:spPr>
      </p:pic>
      <p:sp>
        <p:nvSpPr>
          <p:cNvPr id="7" name="TextBox 6">
            <a:extLst>
              <a:ext uri="{FF2B5EF4-FFF2-40B4-BE49-F238E27FC236}">
                <a16:creationId xmlns:a16="http://schemas.microsoft.com/office/drawing/2014/main" id="{449F360A-AEBA-47DE-912B-0DA9D0CE1FBD}"/>
              </a:ext>
            </a:extLst>
          </p:cNvPr>
          <p:cNvSpPr txBox="1"/>
          <p:nvPr/>
        </p:nvSpPr>
        <p:spPr>
          <a:xfrm>
            <a:off x="1219200" y="3838545"/>
            <a:ext cx="8864600" cy="400110"/>
          </a:xfrm>
          <a:prstGeom prst="rect">
            <a:avLst/>
          </a:prstGeom>
          <a:noFill/>
        </p:spPr>
        <p:txBody>
          <a:bodyPr wrap="square" rtlCol="0">
            <a:spAutoFit/>
          </a:bodyPr>
          <a:lstStyle/>
          <a:p>
            <a:r>
              <a:rPr lang="en-US" sz="2000" dirty="0"/>
              <a:t>Living in a motel due to lack of alternative adequate accommodations</a:t>
            </a:r>
          </a:p>
        </p:txBody>
      </p:sp>
      <p:sp>
        <p:nvSpPr>
          <p:cNvPr id="8" name="TextBox 7">
            <a:extLst>
              <a:ext uri="{FF2B5EF4-FFF2-40B4-BE49-F238E27FC236}">
                <a16:creationId xmlns:a16="http://schemas.microsoft.com/office/drawing/2014/main" id="{A7571DC0-EAF8-4325-91E1-D08992944CC4}"/>
              </a:ext>
            </a:extLst>
          </p:cNvPr>
          <p:cNvSpPr txBox="1"/>
          <p:nvPr/>
        </p:nvSpPr>
        <p:spPr>
          <a:xfrm>
            <a:off x="1228344" y="4218940"/>
            <a:ext cx="6807200" cy="400110"/>
          </a:xfrm>
          <a:prstGeom prst="rect">
            <a:avLst/>
          </a:prstGeom>
          <a:noFill/>
        </p:spPr>
        <p:txBody>
          <a:bodyPr wrap="square" rtlCol="0">
            <a:spAutoFit/>
          </a:bodyPr>
          <a:lstStyle/>
          <a:p>
            <a:r>
              <a:rPr lang="en-US" sz="2000" dirty="0"/>
              <a:t>Lost their home</a:t>
            </a:r>
          </a:p>
        </p:txBody>
      </p:sp>
    </p:spTree>
    <p:extLst>
      <p:ext uri="{BB962C8B-B14F-4D97-AF65-F5344CB8AC3E}">
        <p14:creationId xmlns:p14="http://schemas.microsoft.com/office/powerpoint/2010/main" val="287934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0C3A3-5FDD-4B08-9704-0A86178319E0}"/>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5922F4D2-6670-4DF1-9A2E-FDFA1436F57D}"/>
              </a:ext>
            </a:extLst>
          </p:cNvPr>
          <p:cNvSpPr>
            <a:spLocks noGrp="1"/>
          </p:cNvSpPr>
          <p:nvPr>
            <p:ph type="body" sz="quarter" idx="10"/>
          </p:nvPr>
        </p:nvSpPr>
        <p:spPr>
          <a:xfrm>
            <a:off x="711200" y="1600200"/>
            <a:ext cx="10871200" cy="2819400"/>
          </a:xfrm>
        </p:spPr>
        <p:txBody>
          <a:bodyPr/>
          <a:lstStyle/>
          <a:p>
            <a:pPr marL="0" indent="0">
              <a:buNone/>
            </a:pPr>
            <a:r>
              <a:rPr lang="en-US" sz="2400" dirty="0"/>
              <a:t>Robert and his 15-year-old son had to leave their apartment after Robert lost his job in January and could no longer afford the rent. They are now living in a one-bedroom unheated trailer. They do not have running water because it is winter and the pipes are frozen. </a:t>
            </a:r>
          </a:p>
          <a:p>
            <a:pPr marL="0" indent="0">
              <a:buNone/>
            </a:pPr>
            <a:endParaRPr lang="en-US" sz="2400" dirty="0"/>
          </a:p>
          <a:p>
            <a:pPr marL="0" indent="0">
              <a:buNone/>
            </a:pPr>
            <a:r>
              <a:rPr lang="en-US" sz="2400" dirty="0"/>
              <a:t>Is Robert’s son eligible for McKinney-Vento services?</a:t>
            </a:r>
          </a:p>
          <a:p>
            <a:pPr marL="0" indent="0">
              <a:buNone/>
            </a:pPr>
            <a:endParaRPr lang="en-US" sz="2800" dirty="0"/>
          </a:p>
          <a:p>
            <a:pPr marL="0" indent="0">
              <a:buNone/>
            </a:pPr>
            <a:r>
              <a:rPr lang="en-US" sz="2800" dirty="0"/>
              <a:t>      </a:t>
            </a:r>
            <a:endParaRPr lang="en-US" dirty="0"/>
          </a:p>
        </p:txBody>
      </p:sp>
      <p:pic>
        <p:nvPicPr>
          <p:cNvPr id="4" name="Picture 3" descr="green check mark.">
            <a:extLst>
              <a:ext uri="{FF2B5EF4-FFF2-40B4-BE49-F238E27FC236}">
                <a16:creationId xmlns:a16="http://schemas.microsoft.com/office/drawing/2014/main" id="{1AF09005-3CFE-4F3A-982D-55C6E43DC398}"/>
              </a:ext>
            </a:extLst>
          </p:cNvPr>
          <p:cNvPicPr>
            <a:picLocks noChangeAspect="1"/>
          </p:cNvPicPr>
          <p:nvPr/>
        </p:nvPicPr>
        <p:blipFill rotWithShape="1">
          <a:blip r:embed="rId3"/>
          <a:srcRect l="25999" t="18889" r="26000" b="28889"/>
          <a:stretch/>
        </p:blipFill>
        <p:spPr>
          <a:xfrm>
            <a:off x="801624" y="4422648"/>
            <a:ext cx="304800" cy="358140"/>
          </a:xfrm>
          <a:prstGeom prst="rect">
            <a:avLst/>
          </a:prstGeom>
        </p:spPr>
      </p:pic>
      <p:sp>
        <p:nvSpPr>
          <p:cNvPr id="5" name="TextBox 4">
            <a:extLst>
              <a:ext uri="{FF2B5EF4-FFF2-40B4-BE49-F238E27FC236}">
                <a16:creationId xmlns:a16="http://schemas.microsoft.com/office/drawing/2014/main" id="{1BA47BE4-06AB-4ECA-919A-EB22F9AF1978}"/>
              </a:ext>
            </a:extLst>
          </p:cNvPr>
          <p:cNvSpPr txBox="1"/>
          <p:nvPr/>
        </p:nvSpPr>
        <p:spPr>
          <a:xfrm>
            <a:off x="1143000" y="4422648"/>
            <a:ext cx="3276600" cy="400110"/>
          </a:xfrm>
          <a:prstGeom prst="rect">
            <a:avLst/>
          </a:prstGeom>
          <a:noFill/>
        </p:spPr>
        <p:txBody>
          <a:bodyPr wrap="square" rtlCol="0">
            <a:spAutoFit/>
          </a:bodyPr>
          <a:lstStyle/>
          <a:p>
            <a:r>
              <a:rPr lang="en-US" sz="2000" dirty="0"/>
              <a:t>Substandard housing</a:t>
            </a:r>
          </a:p>
        </p:txBody>
      </p:sp>
    </p:spTree>
    <p:extLst>
      <p:ext uri="{BB962C8B-B14F-4D97-AF65-F5344CB8AC3E}">
        <p14:creationId xmlns:p14="http://schemas.microsoft.com/office/powerpoint/2010/main" val="319003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Additional Sessions</a:t>
            </a:r>
          </a:p>
        </p:txBody>
      </p:sp>
      <p:sp>
        <p:nvSpPr>
          <p:cNvPr id="13315" name="Text Placeholder 2"/>
          <p:cNvSpPr>
            <a:spLocks noGrp="1"/>
          </p:cNvSpPr>
          <p:nvPr>
            <p:ph type="body" sz="quarter" idx="10"/>
          </p:nvPr>
        </p:nvSpPr>
        <p:spPr>
          <a:xfrm>
            <a:off x="609600" y="1600200"/>
            <a:ext cx="10972800" cy="3810000"/>
          </a:xfrm>
        </p:spPr>
        <p:txBody>
          <a:bodyPr/>
          <a:lstStyle/>
          <a:p>
            <a:endParaRPr lang="en-US" altLang="en-US" sz="2400" dirty="0">
              <a:sym typeface="Wingdings" panose="05000000000000000000" pitchFamily="2" charset="2"/>
            </a:endParaRPr>
          </a:p>
          <a:p>
            <a:r>
              <a:rPr lang="en-US" altLang="en-US" sz="2800" dirty="0">
                <a:sym typeface="Wingdings" panose="05000000000000000000" pitchFamily="2" charset="2"/>
              </a:rPr>
              <a:t>August 20, 10-11am: Determining McKinney-Vento Eligibility &amp; School Selection</a:t>
            </a:r>
          </a:p>
          <a:p>
            <a:pPr marL="0" indent="0">
              <a:buNone/>
            </a:pPr>
            <a:endParaRPr lang="en-US" altLang="en-US" sz="2800" dirty="0">
              <a:sym typeface="Wingdings" panose="05000000000000000000" pitchFamily="2" charset="2"/>
            </a:endParaRPr>
          </a:p>
          <a:p>
            <a:pPr>
              <a:lnSpc>
                <a:spcPct val="150000"/>
              </a:lnSpc>
            </a:pPr>
            <a:r>
              <a:rPr lang="en-US" altLang="en-US" sz="2800" dirty="0">
                <a:sym typeface="Wingdings" panose="05000000000000000000" pitchFamily="2" charset="2"/>
              </a:rPr>
              <a:t>August 21, 10-11am: Best Interest Determinations &amp; Dispute Resolution</a:t>
            </a:r>
            <a:endParaRPr lang="en-US" altLang="en-US" sz="4000" dirty="0">
              <a:sym typeface="Wingdings" panose="05000000000000000000" pitchFamily="2" charset="2"/>
            </a:endParaRPr>
          </a:p>
        </p:txBody>
      </p:sp>
    </p:spTree>
    <p:extLst>
      <p:ext uri="{BB962C8B-B14F-4D97-AF65-F5344CB8AC3E}">
        <p14:creationId xmlns:p14="http://schemas.microsoft.com/office/powerpoint/2010/main" val="3016372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629CA-1E39-4D8E-9B15-8DFA46A5C910}"/>
              </a:ext>
            </a:extLst>
          </p:cNvPr>
          <p:cNvSpPr>
            <a:spLocks noGrp="1"/>
          </p:cNvSpPr>
          <p:nvPr>
            <p:ph type="title"/>
          </p:nvPr>
        </p:nvSpPr>
        <p:spPr/>
        <p:txBody>
          <a:bodyPr/>
          <a:lstStyle/>
          <a:p>
            <a:r>
              <a:rPr lang="en-US" dirty="0"/>
              <a:t>Questions?</a:t>
            </a:r>
          </a:p>
        </p:txBody>
      </p:sp>
      <p:pic>
        <p:nvPicPr>
          <p:cNvPr id="4" name="Picture 2" descr="Download Free png background-Question-mark-transparent - DLPNG.com">
            <a:extLst>
              <a:ext uri="{FF2B5EF4-FFF2-40B4-BE49-F238E27FC236}">
                <a16:creationId xmlns:a16="http://schemas.microsoft.com/office/drawing/2014/main" id="{92DD3285-E04E-4459-B88D-DA3339F02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8578" y="1447800"/>
            <a:ext cx="6294844" cy="416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065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AB9C4-CC52-4601-921C-7DFCDA00025D}"/>
              </a:ext>
            </a:extLst>
          </p:cNvPr>
          <p:cNvSpPr>
            <a:spLocks noGrp="1"/>
          </p:cNvSpPr>
          <p:nvPr>
            <p:ph type="ctrTitle"/>
          </p:nvPr>
        </p:nvSpPr>
        <p:spPr/>
        <p:txBody>
          <a:bodyPr/>
          <a:lstStyle/>
          <a:p>
            <a:r>
              <a:rPr lang="en-US" dirty="0"/>
              <a:t>Identifying Students Experiencing Homelessness</a:t>
            </a:r>
          </a:p>
        </p:txBody>
      </p:sp>
    </p:spTree>
    <p:extLst>
      <p:ext uri="{BB962C8B-B14F-4D97-AF65-F5344CB8AC3E}">
        <p14:creationId xmlns:p14="http://schemas.microsoft.com/office/powerpoint/2010/main" val="648898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359B8-B4B8-4291-A9CB-C53383F9B263}"/>
              </a:ext>
            </a:extLst>
          </p:cNvPr>
          <p:cNvSpPr>
            <a:spLocks noGrp="1"/>
          </p:cNvSpPr>
          <p:nvPr>
            <p:ph type="title"/>
          </p:nvPr>
        </p:nvSpPr>
        <p:spPr/>
        <p:txBody>
          <a:bodyPr/>
          <a:lstStyle/>
          <a:p>
            <a:r>
              <a:rPr lang="en-US" dirty="0"/>
              <a:t>Identification</a:t>
            </a:r>
          </a:p>
        </p:txBody>
      </p:sp>
      <p:sp>
        <p:nvSpPr>
          <p:cNvPr id="3" name="Text Placeholder 2">
            <a:extLst>
              <a:ext uri="{FF2B5EF4-FFF2-40B4-BE49-F238E27FC236}">
                <a16:creationId xmlns:a16="http://schemas.microsoft.com/office/drawing/2014/main" id="{96AC818C-60BE-4847-BED4-AD551ACC1A59}"/>
              </a:ext>
            </a:extLst>
          </p:cNvPr>
          <p:cNvSpPr>
            <a:spLocks noGrp="1"/>
          </p:cNvSpPr>
          <p:nvPr>
            <p:ph type="body" sz="quarter" idx="10"/>
          </p:nvPr>
        </p:nvSpPr>
        <p:spPr/>
        <p:txBody>
          <a:bodyPr/>
          <a:lstStyle/>
          <a:p>
            <a:pPr>
              <a:spcBef>
                <a:spcPts val="1200"/>
              </a:spcBef>
            </a:pPr>
            <a:r>
              <a:rPr lang="en-US" sz="2400" dirty="0"/>
              <a:t>The </a:t>
            </a:r>
            <a:r>
              <a:rPr lang="en-US" sz="2400" b="1" dirty="0"/>
              <a:t>local homeless liaison </a:t>
            </a:r>
            <a:r>
              <a:rPr lang="en-US" sz="2400" dirty="0"/>
              <a:t>has the authority and responsibility to ensure that eligible students are identified</a:t>
            </a:r>
          </a:p>
          <a:p>
            <a:pPr lvl="1">
              <a:spcBef>
                <a:spcPts val="1200"/>
              </a:spcBef>
            </a:pPr>
            <a:r>
              <a:rPr lang="en-US" sz="2000" dirty="0"/>
              <a:t>Collaborative effort: school personnel, admin, enrollment staff, nurses, social workers, etc.</a:t>
            </a:r>
          </a:p>
          <a:p>
            <a:pPr lvl="1">
              <a:spcBef>
                <a:spcPts val="1200"/>
              </a:spcBef>
            </a:pPr>
            <a:r>
              <a:rPr lang="en-US" sz="2000" dirty="0"/>
              <a:t>Outreach and coordination with outside agencies</a:t>
            </a:r>
          </a:p>
          <a:p>
            <a:pPr>
              <a:spcBef>
                <a:spcPts val="1200"/>
              </a:spcBef>
            </a:pPr>
            <a:endParaRPr lang="en-US" sz="2400" dirty="0"/>
          </a:p>
          <a:p>
            <a:pPr>
              <a:spcBef>
                <a:spcPts val="1200"/>
              </a:spcBef>
            </a:pPr>
            <a:r>
              <a:rPr lang="en-US" sz="2400" dirty="0"/>
              <a:t>Eligibility determinations should be made on a </a:t>
            </a:r>
            <a:r>
              <a:rPr lang="en-US" sz="2400" b="1" dirty="0"/>
              <a:t>case-by-case basis</a:t>
            </a:r>
            <a:r>
              <a:rPr lang="en-US" sz="2400" dirty="0"/>
              <a:t>, considering the circumstances of each student</a:t>
            </a:r>
          </a:p>
          <a:p>
            <a:pPr marL="0" lvl="0" indent="0">
              <a:buSzPts val="1800"/>
              <a:buNone/>
            </a:pPr>
            <a:endParaRPr lang="en-US" sz="1800" dirty="0"/>
          </a:p>
          <a:p>
            <a:pPr marL="0" indent="0">
              <a:buNone/>
            </a:pPr>
            <a:endParaRPr lang="en-US" dirty="0"/>
          </a:p>
        </p:txBody>
      </p:sp>
    </p:spTree>
    <p:extLst>
      <p:ext uri="{BB962C8B-B14F-4D97-AF65-F5344CB8AC3E}">
        <p14:creationId xmlns:p14="http://schemas.microsoft.com/office/powerpoint/2010/main" val="13439120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E8C33-AFDD-4AEF-AF27-E80A8A967D3F}"/>
              </a:ext>
            </a:extLst>
          </p:cNvPr>
          <p:cNvSpPr>
            <a:spLocks noGrp="1"/>
          </p:cNvSpPr>
          <p:nvPr>
            <p:ph type="title"/>
          </p:nvPr>
        </p:nvSpPr>
        <p:spPr/>
        <p:txBody>
          <a:bodyPr/>
          <a:lstStyle/>
          <a:p>
            <a:r>
              <a:rPr lang="en-US" dirty="0"/>
              <a:t>Barriers to Identification</a:t>
            </a:r>
          </a:p>
        </p:txBody>
      </p:sp>
      <p:sp>
        <p:nvSpPr>
          <p:cNvPr id="3" name="Text Placeholder 2">
            <a:extLst>
              <a:ext uri="{FF2B5EF4-FFF2-40B4-BE49-F238E27FC236}">
                <a16:creationId xmlns:a16="http://schemas.microsoft.com/office/drawing/2014/main" id="{4278AB6E-0EBF-4823-9C02-ED66C7E8E50D}"/>
              </a:ext>
            </a:extLst>
          </p:cNvPr>
          <p:cNvSpPr>
            <a:spLocks noGrp="1"/>
          </p:cNvSpPr>
          <p:nvPr>
            <p:ph type="body" sz="quarter" idx="10"/>
          </p:nvPr>
        </p:nvSpPr>
        <p:spPr>
          <a:xfrm>
            <a:off x="609600" y="1600200"/>
            <a:ext cx="10871200" cy="4343400"/>
          </a:xfrm>
        </p:spPr>
        <p:txBody>
          <a:bodyPr/>
          <a:lstStyle/>
          <a:p>
            <a:r>
              <a:rPr lang="en-US" sz="2800" dirty="0"/>
              <a:t>Families or youth may be uncomfortable telling people at school about their homelessness and asking for help</a:t>
            </a:r>
          </a:p>
          <a:p>
            <a:pPr marL="0" indent="0">
              <a:buNone/>
            </a:pPr>
            <a:endParaRPr lang="en-US" sz="2800" dirty="0"/>
          </a:p>
          <a:p>
            <a:r>
              <a:rPr lang="en-US" sz="2800" dirty="0"/>
              <a:t>Families or youth may not know their rights and/or the supports available under the McKinney-Vento Act</a:t>
            </a:r>
          </a:p>
          <a:p>
            <a:pPr marL="0" indent="0">
              <a:buNone/>
            </a:pPr>
            <a:endParaRPr lang="en-US" sz="2800" dirty="0"/>
          </a:p>
          <a:p>
            <a:r>
              <a:rPr lang="en-US" sz="2800" dirty="0"/>
              <a:t>Families or youth may not recognize their current living situation qualifies the student for these supports </a:t>
            </a:r>
          </a:p>
          <a:p>
            <a:endParaRPr lang="en-US" sz="2000" dirty="0"/>
          </a:p>
          <a:p>
            <a:endParaRPr lang="en-US" sz="2000" dirty="0"/>
          </a:p>
          <a:p>
            <a:endParaRPr lang="en-US" dirty="0"/>
          </a:p>
        </p:txBody>
      </p:sp>
    </p:spTree>
    <p:extLst>
      <p:ext uri="{BB962C8B-B14F-4D97-AF65-F5344CB8AC3E}">
        <p14:creationId xmlns:p14="http://schemas.microsoft.com/office/powerpoint/2010/main" val="1362866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11AD9-7821-40C0-9FD2-21BA0587021D}"/>
              </a:ext>
            </a:extLst>
          </p:cNvPr>
          <p:cNvSpPr>
            <a:spLocks noGrp="1"/>
          </p:cNvSpPr>
          <p:nvPr>
            <p:ph type="title"/>
          </p:nvPr>
        </p:nvSpPr>
        <p:spPr/>
        <p:txBody>
          <a:bodyPr/>
          <a:lstStyle/>
          <a:p>
            <a:r>
              <a:rPr lang="en-US" dirty="0"/>
              <a:t>Strategies to Increase Identification</a:t>
            </a:r>
          </a:p>
        </p:txBody>
      </p:sp>
      <p:sp>
        <p:nvSpPr>
          <p:cNvPr id="3" name="Text Placeholder 2">
            <a:extLst>
              <a:ext uri="{FF2B5EF4-FFF2-40B4-BE49-F238E27FC236}">
                <a16:creationId xmlns:a16="http://schemas.microsoft.com/office/drawing/2014/main" id="{4DB3B636-198D-493F-8509-538E5692B22D}"/>
              </a:ext>
            </a:extLst>
          </p:cNvPr>
          <p:cNvSpPr>
            <a:spLocks noGrp="1"/>
          </p:cNvSpPr>
          <p:nvPr>
            <p:ph type="body" sz="quarter" idx="10"/>
          </p:nvPr>
        </p:nvSpPr>
        <p:spPr>
          <a:xfrm>
            <a:off x="609600" y="1411224"/>
            <a:ext cx="10871200" cy="4343400"/>
          </a:xfrm>
        </p:spPr>
        <p:txBody>
          <a:bodyPr/>
          <a:lstStyle/>
          <a:p>
            <a:pPr>
              <a:buSzPts val="1800"/>
            </a:pPr>
            <a:r>
              <a:rPr lang="en-US" sz="2400" dirty="0"/>
              <a:t>Raise awareness in schools and the community</a:t>
            </a:r>
          </a:p>
          <a:p>
            <a:pPr lvl="1">
              <a:buSzPts val="1800"/>
            </a:pPr>
            <a:r>
              <a:rPr lang="en-US" sz="1800" dirty="0"/>
              <a:t>Training appropriate staff</a:t>
            </a:r>
          </a:p>
          <a:p>
            <a:pPr lvl="1">
              <a:buSzPts val="1800"/>
            </a:pPr>
            <a:r>
              <a:rPr lang="en-US" sz="1800" dirty="0"/>
              <a:t>Developing partnerships with outside agencies</a:t>
            </a:r>
          </a:p>
          <a:p>
            <a:pPr>
              <a:buSzPts val="1800"/>
            </a:pPr>
            <a:r>
              <a:rPr lang="en-US" sz="2400" dirty="0"/>
              <a:t>Outreach</a:t>
            </a:r>
          </a:p>
          <a:p>
            <a:pPr lvl="1">
              <a:buSzPts val="1800"/>
            </a:pPr>
            <a:r>
              <a:rPr lang="en-US" sz="1800" dirty="0"/>
              <a:t>Housing questionnaire (include preschool siblings)</a:t>
            </a:r>
          </a:p>
          <a:p>
            <a:pPr lvl="1">
              <a:buSzPts val="1800"/>
            </a:pPr>
            <a:r>
              <a:rPr lang="en-US" sz="1800" dirty="0"/>
              <a:t>Posting notices of MV rights </a:t>
            </a:r>
          </a:p>
          <a:p>
            <a:pPr>
              <a:buSzPts val="1800"/>
            </a:pPr>
            <a:r>
              <a:rPr lang="en-US" sz="2400" dirty="0"/>
              <a:t>Strategies should be respectful, discreet, and in compliance with Federal privacy laws</a:t>
            </a:r>
          </a:p>
          <a:p>
            <a:pPr lvl="1">
              <a:buSzPts val="1800"/>
            </a:pPr>
            <a:r>
              <a:rPr lang="en-US" sz="1800" dirty="0"/>
              <a:t>Avoid the use of the word “homeless” </a:t>
            </a:r>
          </a:p>
          <a:p>
            <a:pPr lvl="1">
              <a:buSzPts val="1800"/>
            </a:pPr>
            <a:r>
              <a:rPr lang="en-US" sz="1800" dirty="0"/>
              <a:t>Use descriptive language</a:t>
            </a:r>
          </a:p>
          <a:p>
            <a:pPr marL="1200150" lvl="2">
              <a:buSzPts val="1800"/>
            </a:pPr>
            <a:r>
              <a:rPr lang="en-US" sz="1600" dirty="0"/>
              <a:t>Are you staying somewhere temporarily?</a:t>
            </a:r>
          </a:p>
          <a:p>
            <a:pPr marL="1200150" lvl="2">
              <a:buSzPts val="1800"/>
            </a:pPr>
            <a:r>
              <a:rPr lang="en-US" sz="1600" dirty="0"/>
              <a:t>What led you to move into this situation?</a:t>
            </a:r>
          </a:p>
          <a:p>
            <a:pPr marL="1200150" lvl="2">
              <a:buSzPts val="1800"/>
            </a:pPr>
            <a:r>
              <a:rPr lang="en-US" sz="1600" dirty="0"/>
              <a:t>Where would you go if you couldn’t stay here?</a:t>
            </a:r>
          </a:p>
          <a:p>
            <a:endParaRPr lang="en-US" dirty="0"/>
          </a:p>
        </p:txBody>
      </p:sp>
    </p:spTree>
    <p:extLst>
      <p:ext uri="{BB962C8B-B14F-4D97-AF65-F5344CB8AC3E}">
        <p14:creationId xmlns:p14="http://schemas.microsoft.com/office/powerpoint/2010/main" val="614547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CCC7-6C65-40F3-B5AD-93BA8212A142}"/>
              </a:ext>
            </a:extLst>
          </p:cNvPr>
          <p:cNvSpPr>
            <a:spLocks noGrp="1"/>
          </p:cNvSpPr>
          <p:nvPr>
            <p:ph type="title"/>
          </p:nvPr>
        </p:nvSpPr>
        <p:spPr/>
        <p:txBody>
          <a:bodyPr/>
          <a:lstStyle/>
          <a:p>
            <a:r>
              <a:rPr lang="en-US" dirty="0"/>
              <a:t>Understanding the Definition</a:t>
            </a:r>
          </a:p>
        </p:txBody>
      </p:sp>
      <p:sp>
        <p:nvSpPr>
          <p:cNvPr id="3" name="Text Placeholder 2">
            <a:extLst>
              <a:ext uri="{FF2B5EF4-FFF2-40B4-BE49-F238E27FC236}">
                <a16:creationId xmlns:a16="http://schemas.microsoft.com/office/drawing/2014/main" id="{3E68A919-CA64-4E21-B836-9E44B5C889ED}"/>
              </a:ext>
            </a:extLst>
          </p:cNvPr>
          <p:cNvSpPr>
            <a:spLocks noGrp="1"/>
          </p:cNvSpPr>
          <p:nvPr>
            <p:ph type="body" sz="quarter" idx="10"/>
          </p:nvPr>
        </p:nvSpPr>
        <p:spPr/>
        <p:txBody>
          <a:bodyPr/>
          <a:lstStyle/>
          <a:p>
            <a:pPr>
              <a:lnSpc>
                <a:spcPct val="150000"/>
              </a:lnSpc>
            </a:pPr>
            <a:r>
              <a:rPr lang="en-US" dirty="0"/>
              <a:t>Specific situations (doubled up, etc.)</a:t>
            </a:r>
          </a:p>
          <a:p>
            <a:pPr>
              <a:lnSpc>
                <a:spcPct val="150000"/>
              </a:lnSpc>
            </a:pPr>
            <a:r>
              <a:rPr lang="en-US" dirty="0"/>
              <a:t>Guiding phrase: </a:t>
            </a:r>
            <a:r>
              <a:rPr lang="en-US" b="1" dirty="0"/>
              <a:t>fixed, regular, and adequate </a:t>
            </a:r>
            <a:r>
              <a:rPr lang="en-US" dirty="0"/>
              <a:t>housing</a:t>
            </a:r>
          </a:p>
          <a:p>
            <a:pPr>
              <a:lnSpc>
                <a:spcPct val="150000"/>
              </a:lnSpc>
            </a:pPr>
            <a:r>
              <a:rPr lang="en-US" dirty="0"/>
              <a:t>Case-by-case basis</a:t>
            </a:r>
          </a:p>
          <a:p>
            <a:pPr marL="0" indent="0">
              <a:buNone/>
            </a:pPr>
            <a:endParaRPr lang="en-US" dirty="0"/>
          </a:p>
        </p:txBody>
      </p:sp>
    </p:spTree>
    <p:extLst>
      <p:ext uri="{BB962C8B-B14F-4D97-AF65-F5344CB8AC3E}">
        <p14:creationId xmlns:p14="http://schemas.microsoft.com/office/powerpoint/2010/main" val="1656961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8B950-DC2A-4B54-8BCD-E30E6F121F54}"/>
              </a:ext>
            </a:extLst>
          </p:cNvPr>
          <p:cNvSpPr>
            <a:spLocks noGrp="1"/>
          </p:cNvSpPr>
          <p:nvPr>
            <p:ph type="ctrTitle"/>
          </p:nvPr>
        </p:nvSpPr>
        <p:spPr/>
        <p:txBody>
          <a:bodyPr/>
          <a:lstStyle/>
          <a:p>
            <a:r>
              <a:rPr lang="en-US" dirty="0"/>
              <a:t>Rights of Students Experiencing Homelessness</a:t>
            </a:r>
          </a:p>
        </p:txBody>
      </p:sp>
    </p:spTree>
    <p:extLst>
      <p:ext uri="{BB962C8B-B14F-4D97-AF65-F5344CB8AC3E}">
        <p14:creationId xmlns:p14="http://schemas.microsoft.com/office/powerpoint/2010/main" val="917223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14D99-7833-4472-9CD0-0A4B3124A622}"/>
              </a:ext>
            </a:extLst>
          </p:cNvPr>
          <p:cNvSpPr>
            <a:spLocks noGrp="1"/>
          </p:cNvSpPr>
          <p:nvPr>
            <p:ph type="title"/>
          </p:nvPr>
        </p:nvSpPr>
        <p:spPr/>
        <p:txBody>
          <a:bodyPr/>
          <a:lstStyle/>
          <a:p>
            <a:r>
              <a:rPr lang="en-US" dirty="0"/>
              <a:t>Rights Under the McKinney-Vento Act</a:t>
            </a:r>
          </a:p>
        </p:txBody>
      </p:sp>
      <p:sp>
        <p:nvSpPr>
          <p:cNvPr id="3" name="Text Placeholder 2">
            <a:extLst>
              <a:ext uri="{FF2B5EF4-FFF2-40B4-BE49-F238E27FC236}">
                <a16:creationId xmlns:a16="http://schemas.microsoft.com/office/drawing/2014/main" id="{D40DD5D4-BB67-4334-B520-3DEF49525791}"/>
              </a:ext>
            </a:extLst>
          </p:cNvPr>
          <p:cNvSpPr>
            <a:spLocks noGrp="1"/>
          </p:cNvSpPr>
          <p:nvPr>
            <p:ph type="body" sz="quarter" idx="10"/>
          </p:nvPr>
        </p:nvSpPr>
        <p:spPr/>
        <p:txBody>
          <a:bodyPr/>
          <a:lstStyle/>
          <a:p>
            <a:r>
              <a:rPr lang="en-US" sz="2400" b="1" dirty="0"/>
              <a:t>Equal access </a:t>
            </a:r>
            <a:r>
              <a:rPr lang="en-US" sz="2400" dirty="0"/>
              <a:t>to the same free, appropriate public education, including public preschool education, as is provided to other children and youth </a:t>
            </a:r>
          </a:p>
          <a:p>
            <a:r>
              <a:rPr lang="en-US" sz="2400" b="1" dirty="0"/>
              <a:t>Immediate enrollment</a:t>
            </a:r>
            <a:r>
              <a:rPr lang="en-US" sz="2400" dirty="0"/>
              <a:t>, even when records normally required for enrollment are not present</a:t>
            </a:r>
          </a:p>
          <a:p>
            <a:r>
              <a:rPr lang="en-US" sz="2400" dirty="0"/>
              <a:t>Remain in the </a:t>
            </a:r>
            <a:r>
              <a:rPr lang="en-US" sz="2400" b="1" dirty="0"/>
              <a:t>school of origin</a:t>
            </a:r>
            <a:r>
              <a:rPr lang="en-US" sz="2400" dirty="0"/>
              <a:t>, if it is in the student’s best interest, in order to maintain educational stability </a:t>
            </a:r>
          </a:p>
          <a:p>
            <a:r>
              <a:rPr lang="en-US" sz="2400" b="1" dirty="0"/>
              <a:t>Access all educational and related services</a:t>
            </a:r>
            <a:r>
              <a:rPr lang="en-US" sz="2400" dirty="0"/>
              <a:t> for which they are eligible, including Title I services and free school meals</a:t>
            </a:r>
          </a:p>
          <a:p>
            <a:r>
              <a:rPr lang="en-US" sz="2400" b="1" dirty="0"/>
              <a:t>Full participation </a:t>
            </a:r>
            <a:r>
              <a:rPr lang="en-US" sz="2400" dirty="0"/>
              <a:t>in school, which may include participation in extracurricular activities</a:t>
            </a:r>
          </a:p>
          <a:p>
            <a:r>
              <a:rPr lang="en-US" sz="2400" b="1" dirty="0"/>
              <a:t>Transportation</a:t>
            </a:r>
            <a:r>
              <a:rPr lang="en-US" sz="2400" dirty="0"/>
              <a:t>, provided by the LEA, to and from the school of origin</a:t>
            </a:r>
            <a:endParaRPr lang="en-US" sz="3600" dirty="0"/>
          </a:p>
        </p:txBody>
      </p:sp>
    </p:spTree>
    <p:extLst>
      <p:ext uri="{BB962C8B-B14F-4D97-AF65-F5344CB8AC3E}">
        <p14:creationId xmlns:p14="http://schemas.microsoft.com/office/powerpoint/2010/main" val="2982461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CC8FE-4B08-479A-B416-010363D333F4}"/>
              </a:ext>
            </a:extLst>
          </p:cNvPr>
          <p:cNvSpPr>
            <a:spLocks noGrp="1"/>
          </p:cNvSpPr>
          <p:nvPr>
            <p:ph type="title"/>
          </p:nvPr>
        </p:nvSpPr>
        <p:spPr/>
        <p:txBody>
          <a:bodyPr/>
          <a:lstStyle/>
          <a:p>
            <a:r>
              <a:rPr lang="en-US" dirty="0"/>
              <a:t>Immediate Enrollment</a:t>
            </a:r>
          </a:p>
        </p:txBody>
      </p:sp>
      <p:sp>
        <p:nvSpPr>
          <p:cNvPr id="3" name="Text Placeholder 2">
            <a:extLst>
              <a:ext uri="{FF2B5EF4-FFF2-40B4-BE49-F238E27FC236}">
                <a16:creationId xmlns:a16="http://schemas.microsoft.com/office/drawing/2014/main" id="{14DE4948-311B-48CF-9854-AC03681862AD}"/>
              </a:ext>
            </a:extLst>
          </p:cNvPr>
          <p:cNvSpPr>
            <a:spLocks noGrp="1"/>
          </p:cNvSpPr>
          <p:nvPr>
            <p:ph type="body" sz="quarter" idx="10"/>
          </p:nvPr>
        </p:nvSpPr>
        <p:spPr>
          <a:xfrm>
            <a:off x="609600" y="1600200"/>
            <a:ext cx="10871200" cy="4343400"/>
          </a:xfrm>
        </p:spPr>
        <p:txBody>
          <a:bodyPr/>
          <a:lstStyle/>
          <a:p>
            <a:pPr marL="457200" lvl="0">
              <a:spcBef>
                <a:spcPts val="0"/>
              </a:spcBef>
              <a:spcAft>
                <a:spcPts val="0"/>
              </a:spcAft>
              <a:buSzPts val="1800"/>
              <a:buChar char="●"/>
            </a:pPr>
            <a:r>
              <a:rPr lang="en-US" sz="2800" b="1" dirty="0"/>
              <a:t>62%</a:t>
            </a:r>
            <a:r>
              <a:rPr lang="en-US" sz="2800" dirty="0"/>
              <a:t> of McKinney-Vento students said that proof of residency requirements posed a major challenge for them when enrolling in a new school</a:t>
            </a:r>
          </a:p>
          <a:p>
            <a:pPr marL="114300" lvl="0" indent="0">
              <a:spcBef>
                <a:spcPts val="0"/>
              </a:spcBef>
              <a:spcAft>
                <a:spcPts val="0"/>
              </a:spcAft>
              <a:buSzPts val="1800"/>
              <a:buNone/>
            </a:pPr>
            <a:endParaRPr lang="en-US" sz="2800" dirty="0"/>
          </a:p>
          <a:p>
            <a:pPr marL="457200" lvl="0">
              <a:spcBef>
                <a:spcPts val="0"/>
              </a:spcBef>
              <a:spcAft>
                <a:spcPts val="0"/>
              </a:spcAft>
              <a:buSzPts val="1800"/>
              <a:buChar char="●"/>
            </a:pPr>
            <a:r>
              <a:rPr lang="en-US" sz="2800" b="1" dirty="0"/>
              <a:t>56%</a:t>
            </a:r>
            <a:r>
              <a:rPr lang="en-US" sz="2800" dirty="0"/>
              <a:t> said lack of cooperation between their new and old schools (records transfer) posed a major challenge</a:t>
            </a:r>
          </a:p>
          <a:p>
            <a:pPr marL="114300" lvl="0" indent="0">
              <a:spcBef>
                <a:spcPts val="0"/>
              </a:spcBef>
              <a:spcAft>
                <a:spcPts val="0"/>
              </a:spcAft>
              <a:buSzPts val="1800"/>
              <a:buNone/>
            </a:pPr>
            <a:endParaRPr lang="en-US" sz="2800" dirty="0"/>
          </a:p>
          <a:p>
            <a:pPr marL="457200" lvl="0">
              <a:spcBef>
                <a:spcPts val="0"/>
              </a:spcBef>
              <a:spcAft>
                <a:spcPts val="0"/>
              </a:spcAft>
              <a:buSzPts val="1800"/>
              <a:buChar char="●"/>
            </a:pPr>
            <a:r>
              <a:rPr lang="en-US" sz="2800" b="1" dirty="0"/>
              <a:t>60%</a:t>
            </a:r>
            <a:r>
              <a:rPr lang="en-US" sz="2800" dirty="0"/>
              <a:t> found changing schools difficult to navigate</a:t>
            </a:r>
          </a:p>
        </p:txBody>
      </p:sp>
    </p:spTree>
    <p:extLst>
      <p:ext uri="{BB962C8B-B14F-4D97-AF65-F5344CB8AC3E}">
        <p14:creationId xmlns:p14="http://schemas.microsoft.com/office/powerpoint/2010/main" val="3724424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06EFE-38F1-4859-9EC7-E5F778E0B1B9}"/>
              </a:ext>
            </a:extLst>
          </p:cNvPr>
          <p:cNvSpPr>
            <a:spLocks noGrp="1"/>
          </p:cNvSpPr>
          <p:nvPr>
            <p:ph type="title"/>
          </p:nvPr>
        </p:nvSpPr>
        <p:spPr/>
        <p:txBody>
          <a:bodyPr/>
          <a:lstStyle/>
          <a:p>
            <a:r>
              <a:rPr lang="en-US" dirty="0"/>
              <a:t>Immediate Enrollment</a:t>
            </a:r>
          </a:p>
        </p:txBody>
      </p:sp>
      <p:sp>
        <p:nvSpPr>
          <p:cNvPr id="3" name="Text Placeholder 2">
            <a:extLst>
              <a:ext uri="{FF2B5EF4-FFF2-40B4-BE49-F238E27FC236}">
                <a16:creationId xmlns:a16="http://schemas.microsoft.com/office/drawing/2014/main" id="{261B35F5-4D67-4C89-94BF-C4D7A16456D4}"/>
              </a:ext>
            </a:extLst>
          </p:cNvPr>
          <p:cNvSpPr>
            <a:spLocks noGrp="1"/>
          </p:cNvSpPr>
          <p:nvPr>
            <p:ph type="body" sz="quarter" idx="10"/>
          </p:nvPr>
        </p:nvSpPr>
        <p:spPr>
          <a:xfrm>
            <a:off x="609600" y="1447800"/>
            <a:ext cx="10871200" cy="4343400"/>
          </a:xfrm>
        </p:spPr>
        <p:txBody>
          <a:bodyPr/>
          <a:lstStyle/>
          <a:p>
            <a:pPr marL="0" lvl="0" indent="0">
              <a:spcBef>
                <a:spcPts val="0"/>
              </a:spcBef>
              <a:spcAft>
                <a:spcPts val="0"/>
              </a:spcAft>
              <a:buNone/>
            </a:pPr>
            <a:r>
              <a:rPr lang="en-US" sz="2800" dirty="0"/>
              <a:t>McKinney-Vento students are entitled to immediate enrollment in any public school that students living in the same attendance area are eligible to attend, even if: </a:t>
            </a:r>
          </a:p>
          <a:p>
            <a:pPr marL="0" lvl="0" indent="0">
              <a:spcBef>
                <a:spcPts val="0"/>
              </a:spcBef>
              <a:spcAft>
                <a:spcPts val="0"/>
              </a:spcAft>
              <a:buNone/>
            </a:pPr>
            <a:endParaRPr lang="en-US" sz="2800" dirty="0"/>
          </a:p>
          <a:p>
            <a:pPr marL="457200" lvl="0">
              <a:spcBef>
                <a:spcPts val="0"/>
              </a:spcBef>
              <a:spcAft>
                <a:spcPts val="0"/>
              </a:spcAft>
              <a:buSzPts val="1800"/>
              <a:buChar char="●"/>
            </a:pPr>
            <a:r>
              <a:rPr lang="en-US" sz="2400" dirty="0"/>
              <a:t>Students do not have required documents, such as school records, records of immunization and other required health records, proof of residency, guardianship, or other documents; or</a:t>
            </a:r>
          </a:p>
          <a:p>
            <a:pPr marL="114300" lvl="0" indent="0">
              <a:spcBef>
                <a:spcPts val="0"/>
              </a:spcBef>
              <a:spcAft>
                <a:spcPts val="0"/>
              </a:spcAft>
              <a:buSzPts val="1800"/>
              <a:buNone/>
            </a:pPr>
            <a:endParaRPr lang="en-US" sz="2400" dirty="0"/>
          </a:p>
          <a:p>
            <a:pPr marL="457200" lvl="0">
              <a:spcBef>
                <a:spcPts val="0"/>
              </a:spcBef>
              <a:spcAft>
                <a:spcPts val="0"/>
              </a:spcAft>
              <a:buSzPts val="1800"/>
              <a:buChar char="●"/>
            </a:pPr>
            <a:r>
              <a:rPr lang="en-US" sz="2400" dirty="0"/>
              <a:t>Students have missed application or enrollment deadlines during any period of homelessness</a:t>
            </a:r>
            <a:br>
              <a:rPr lang="en-US" dirty="0"/>
            </a:br>
            <a:br>
              <a:rPr lang="en-US" dirty="0"/>
            </a:br>
            <a:endParaRPr lang="en-US" dirty="0"/>
          </a:p>
          <a:p>
            <a:endParaRPr lang="en-US" dirty="0"/>
          </a:p>
        </p:txBody>
      </p:sp>
    </p:spTree>
    <p:extLst>
      <p:ext uri="{BB962C8B-B14F-4D97-AF65-F5344CB8AC3E}">
        <p14:creationId xmlns:p14="http://schemas.microsoft.com/office/powerpoint/2010/main" val="951440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sp>
        <p:nvSpPr>
          <p:cNvPr id="3" name="Text Placeholder 2"/>
          <p:cNvSpPr>
            <a:spLocks noGrp="1"/>
          </p:cNvSpPr>
          <p:nvPr>
            <p:ph type="body" sz="quarter" idx="10"/>
          </p:nvPr>
        </p:nvSpPr>
        <p:spPr/>
        <p:txBody>
          <a:bodyPr/>
          <a:lstStyle/>
          <a:p>
            <a:pPr lvl="0">
              <a:lnSpc>
                <a:spcPct val="150000"/>
              </a:lnSpc>
            </a:pPr>
            <a:r>
              <a:rPr lang="en-US" sz="2000" dirty="0"/>
              <a:t>Education and Homelessness</a:t>
            </a:r>
          </a:p>
          <a:p>
            <a:pPr lvl="0">
              <a:lnSpc>
                <a:spcPct val="150000"/>
              </a:lnSpc>
            </a:pPr>
            <a:r>
              <a:rPr lang="en-US" sz="2000" dirty="0"/>
              <a:t>The McKinney-Vento Act under ESSA</a:t>
            </a:r>
          </a:p>
          <a:p>
            <a:pPr lvl="0">
              <a:lnSpc>
                <a:spcPct val="150000"/>
              </a:lnSpc>
            </a:pPr>
            <a:r>
              <a:rPr lang="en-US" sz="2000" dirty="0"/>
              <a:t>The McKinney-Vento Definition of Homelessness</a:t>
            </a:r>
          </a:p>
          <a:p>
            <a:pPr lvl="0">
              <a:lnSpc>
                <a:spcPct val="150000"/>
              </a:lnSpc>
            </a:pPr>
            <a:r>
              <a:rPr lang="en-US" sz="2000" dirty="0"/>
              <a:t>Identification of Students Experiencing Homelessness</a:t>
            </a:r>
          </a:p>
          <a:p>
            <a:pPr lvl="0">
              <a:lnSpc>
                <a:spcPct val="150000"/>
              </a:lnSpc>
            </a:pPr>
            <a:r>
              <a:rPr lang="en-US" sz="2000" dirty="0"/>
              <a:t>Rights of Students Experiencing Homelessness</a:t>
            </a:r>
          </a:p>
          <a:p>
            <a:pPr lvl="1">
              <a:lnSpc>
                <a:spcPct val="150000"/>
              </a:lnSpc>
            </a:pPr>
            <a:r>
              <a:rPr lang="en-US" sz="1800" dirty="0"/>
              <a:t>Immediate enrollment &amp; full participation</a:t>
            </a:r>
          </a:p>
          <a:p>
            <a:pPr lvl="1">
              <a:lnSpc>
                <a:spcPct val="150000"/>
              </a:lnSpc>
            </a:pPr>
            <a:r>
              <a:rPr lang="en-US" sz="1800" dirty="0"/>
              <a:t>School Selection &amp; Best Interest</a:t>
            </a:r>
          </a:p>
          <a:p>
            <a:pPr lvl="1">
              <a:lnSpc>
                <a:spcPct val="150000"/>
              </a:lnSpc>
            </a:pPr>
            <a:r>
              <a:rPr lang="en-US" sz="1800" dirty="0"/>
              <a:t>Removal of Barriers</a:t>
            </a:r>
          </a:p>
          <a:p>
            <a:pPr lvl="1">
              <a:lnSpc>
                <a:spcPct val="150000"/>
              </a:lnSpc>
            </a:pPr>
            <a:r>
              <a:rPr lang="en-US" sz="1800" dirty="0"/>
              <a:t>Transportation</a:t>
            </a:r>
          </a:p>
        </p:txBody>
      </p:sp>
    </p:spTree>
    <p:extLst>
      <p:ext uri="{BB962C8B-B14F-4D97-AF65-F5344CB8AC3E}">
        <p14:creationId xmlns:p14="http://schemas.microsoft.com/office/powerpoint/2010/main" val="32787288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88D6F-1D95-4007-A8DB-DC45A8768976}"/>
              </a:ext>
            </a:extLst>
          </p:cNvPr>
          <p:cNvSpPr>
            <a:spLocks noGrp="1"/>
          </p:cNvSpPr>
          <p:nvPr>
            <p:ph type="title"/>
          </p:nvPr>
        </p:nvSpPr>
        <p:spPr/>
        <p:txBody>
          <a:bodyPr/>
          <a:lstStyle/>
          <a:p>
            <a:r>
              <a:rPr lang="en-US" dirty="0"/>
              <a:t>Immediate Enrollment</a:t>
            </a:r>
          </a:p>
        </p:txBody>
      </p:sp>
      <p:sp>
        <p:nvSpPr>
          <p:cNvPr id="3" name="Text Placeholder 2">
            <a:extLst>
              <a:ext uri="{FF2B5EF4-FFF2-40B4-BE49-F238E27FC236}">
                <a16:creationId xmlns:a16="http://schemas.microsoft.com/office/drawing/2014/main" id="{E162E3C3-6352-45E4-A23E-0D7C38F70918}"/>
              </a:ext>
            </a:extLst>
          </p:cNvPr>
          <p:cNvSpPr>
            <a:spLocks noGrp="1"/>
          </p:cNvSpPr>
          <p:nvPr>
            <p:ph type="body" sz="quarter" idx="10"/>
          </p:nvPr>
        </p:nvSpPr>
        <p:spPr>
          <a:xfrm>
            <a:off x="609600" y="1447800"/>
            <a:ext cx="10871200" cy="4343400"/>
          </a:xfrm>
        </p:spPr>
        <p:txBody>
          <a:bodyPr/>
          <a:lstStyle/>
          <a:p>
            <a:pPr marL="133350" lvl="0" indent="0">
              <a:spcBef>
                <a:spcPts val="0"/>
              </a:spcBef>
              <a:spcAft>
                <a:spcPts val="0"/>
              </a:spcAft>
              <a:buSzPts val="1500"/>
              <a:buNone/>
            </a:pPr>
            <a:r>
              <a:rPr lang="en-US" sz="2800" dirty="0"/>
              <a:t>“Enrollment” includes attending classes and participating fully in school activities</a:t>
            </a:r>
          </a:p>
          <a:p>
            <a:pPr marL="857250" lvl="1" indent="-323850">
              <a:spcBef>
                <a:spcPts val="0"/>
              </a:spcBef>
              <a:spcAft>
                <a:spcPts val="0"/>
              </a:spcAft>
              <a:buSzPts val="1500"/>
              <a:buChar char="●"/>
            </a:pPr>
            <a:r>
              <a:rPr lang="en-US" sz="2400" dirty="0"/>
              <a:t>The liaison must assist in obtaining immunization and other health records or screenings, and immunizations if needed; the student must be enrolled in the interim</a:t>
            </a:r>
          </a:p>
          <a:p>
            <a:pPr marL="857250" lvl="1" indent="-323850">
              <a:spcBef>
                <a:spcPts val="0"/>
              </a:spcBef>
              <a:spcAft>
                <a:spcPts val="0"/>
              </a:spcAft>
              <a:buSzPts val="1500"/>
              <a:buChar char="●"/>
            </a:pPr>
            <a:endParaRPr lang="en-US" sz="2400" dirty="0"/>
          </a:p>
          <a:p>
            <a:pPr marL="857250" lvl="1" indent="-323850">
              <a:spcBef>
                <a:spcPts val="0"/>
              </a:spcBef>
              <a:spcAft>
                <a:spcPts val="0"/>
              </a:spcAft>
              <a:buSzPts val="1500"/>
              <a:buChar char="●"/>
            </a:pPr>
            <a:r>
              <a:rPr lang="en-US" sz="2400" dirty="0"/>
              <a:t>Enrolling schools must obtain school records from the previous school; the student must be enrolled while records are obtained</a:t>
            </a:r>
          </a:p>
          <a:p>
            <a:pPr marL="857250" lvl="1" indent="-323850">
              <a:spcBef>
                <a:spcPts val="0"/>
              </a:spcBef>
              <a:spcAft>
                <a:spcPts val="0"/>
              </a:spcAft>
              <a:buSzPts val="1500"/>
              <a:buChar char="●"/>
            </a:pPr>
            <a:endParaRPr lang="en-US" sz="2400" dirty="0"/>
          </a:p>
          <a:p>
            <a:pPr marL="857250" lvl="1" indent="-323850">
              <a:spcBef>
                <a:spcPts val="0"/>
              </a:spcBef>
              <a:spcAft>
                <a:spcPts val="0"/>
              </a:spcAft>
              <a:buSzPts val="1500"/>
              <a:buChar char="●"/>
            </a:pPr>
            <a:r>
              <a:rPr lang="en-US" sz="2400" dirty="0"/>
              <a:t>Immediate enrollment applies even without parent or guardian</a:t>
            </a:r>
          </a:p>
          <a:p>
            <a:pPr marL="1257300" lvl="2" indent="-323850">
              <a:spcBef>
                <a:spcPts val="0"/>
              </a:spcBef>
              <a:spcAft>
                <a:spcPts val="0"/>
              </a:spcAft>
              <a:buSzPts val="1500"/>
              <a:buFont typeface="Palatino Linotype" panose="02040502050505030304" pitchFamily="18" charset="0"/>
              <a:buChar char="₋"/>
            </a:pPr>
            <a:r>
              <a:rPr lang="en-US" sz="2000" dirty="0"/>
              <a:t>Typically, unaccompanied youth enroll themselves</a:t>
            </a:r>
          </a:p>
        </p:txBody>
      </p:sp>
    </p:spTree>
    <p:extLst>
      <p:ext uri="{BB962C8B-B14F-4D97-AF65-F5344CB8AC3E}">
        <p14:creationId xmlns:p14="http://schemas.microsoft.com/office/powerpoint/2010/main" val="3994581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04E95-C5C8-4B01-A139-11948CDD9157}"/>
              </a:ext>
            </a:extLst>
          </p:cNvPr>
          <p:cNvSpPr>
            <a:spLocks noGrp="1"/>
          </p:cNvSpPr>
          <p:nvPr>
            <p:ph type="title"/>
          </p:nvPr>
        </p:nvSpPr>
        <p:spPr/>
        <p:txBody>
          <a:bodyPr/>
          <a:lstStyle/>
          <a:p>
            <a:r>
              <a:rPr lang="en-US" dirty="0"/>
              <a:t>School Selection</a:t>
            </a:r>
          </a:p>
        </p:txBody>
      </p:sp>
      <p:sp>
        <p:nvSpPr>
          <p:cNvPr id="3" name="Text Placeholder 2">
            <a:extLst>
              <a:ext uri="{FF2B5EF4-FFF2-40B4-BE49-F238E27FC236}">
                <a16:creationId xmlns:a16="http://schemas.microsoft.com/office/drawing/2014/main" id="{57593378-C900-47AF-8368-6B017830D099}"/>
              </a:ext>
            </a:extLst>
          </p:cNvPr>
          <p:cNvSpPr>
            <a:spLocks noGrp="1"/>
          </p:cNvSpPr>
          <p:nvPr>
            <p:ph type="body" sz="quarter" idx="10"/>
          </p:nvPr>
        </p:nvSpPr>
        <p:spPr>
          <a:xfrm>
            <a:off x="609600" y="1447800"/>
            <a:ext cx="10871200" cy="4343400"/>
          </a:xfrm>
        </p:spPr>
        <p:txBody>
          <a:bodyPr/>
          <a:lstStyle/>
          <a:p>
            <a:pPr marL="0" indent="0">
              <a:spcBef>
                <a:spcPts val="900"/>
              </a:spcBef>
              <a:buNone/>
            </a:pPr>
            <a:r>
              <a:rPr lang="en-US" sz="2800" dirty="0"/>
              <a:t>Children and youth experiencing homelessness have the right to attend:</a:t>
            </a:r>
          </a:p>
          <a:p>
            <a:pPr lvl="1">
              <a:spcBef>
                <a:spcPts val="900"/>
              </a:spcBef>
              <a:buFont typeface="Arial" panose="020B0604020202020204" pitchFamily="34" charset="0"/>
              <a:buChar char="•"/>
            </a:pPr>
            <a:r>
              <a:rPr lang="en-US" sz="2400" dirty="0"/>
              <a:t>The school of origin:</a:t>
            </a:r>
            <a:endParaRPr lang="en-US" sz="2400" dirty="0">
              <a:solidFill>
                <a:schemeClr val="tx2">
                  <a:lumMod val="50000"/>
                  <a:lumOff val="50000"/>
                </a:schemeClr>
              </a:solidFill>
            </a:endParaRPr>
          </a:p>
          <a:p>
            <a:pPr lvl="2">
              <a:spcBef>
                <a:spcPts val="900"/>
              </a:spcBef>
              <a:buFont typeface="Palatino Linotype" panose="02040502050505030304" pitchFamily="18" charset="0"/>
              <a:buChar char="₋"/>
            </a:pPr>
            <a:r>
              <a:rPr lang="en-US" sz="2000" dirty="0"/>
              <a:t>The school that a child or youth attended when permanently housed, or</a:t>
            </a:r>
          </a:p>
          <a:p>
            <a:pPr lvl="2">
              <a:spcBef>
                <a:spcPts val="900"/>
              </a:spcBef>
              <a:buFont typeface="Palatino Linotype" panose="02040502050505030304" pitchFamily="18" charset="0"/>
              <a:buChar char="₋"/>
            </a:pPr>
            <a:r>
              <a:rPr lang="en-US" sz="2000" dirty="0"/>
              <a:t>The school in which the child or youth was last enrolled</a:t>
            </a:r>
          </a:p>
          <a:p>
            <a:pPr lvl="3">
              <a:spcBef>
                <a:spcPts val="900"/>
              </a:spcBef>
              <a:buFont typeface="Arial" panose="020B0604020202020204" pitchFamily="34" charset="0"/>
              <a:buChar char="•"/>
            </a:pPr>
            <a:r>
              <a:rPr lang="en-US" sz="1800" dirty="0"/>
              <a:t>Includes public preschools</a:t>
            </a:r>
          </a:p>
          <a:p>
            <a:pPr lvl="3">
              <a:spcBef>
                <a:spcPts val="900"/>
              </a:spcBef>
              <a:buFont typeface="Arial" panose="020B0604020202020204" pitchFamily="34" charset="0"/>
              <a:buChar char="•"/>
            </a:pPr>
            <a:r>
              <a:rPr lang="en-US" sz="1800" dirty="0"/>
              <a:t>Includes receiving schools</a:t>
            </a:r>
            <a:endParaRPr lang="en-US" sz="1800" b="1" dirty="0"/>
          </a:p>
          <a:p>
            <a:pPr lvl="1">
              <a:spcBef>
                <a:spcPts val="900"/>
              </a:spcBef>
              <a:buFont typeface="Arial" panose="020B0604020202020204" pitchFamily="34" charset="0"/>
              <a:buChar char="•"/>
            </a:pPr>
            <a:endParaRPr lang="en-US" sz="2400" dirty="0"/>
          </a:p>
          <a:p>
            <a:pPr lvl="1">
              <a:spcBef>
                <a:spcPts val="900"/>
              </a:spcBef>
              <a:buFont typeface="Arial" panose="020B0604020202020204" pitchFamily="34" charset="0"/>
              <a:buChar char="•"/>
            </a:pPr>
            <a:r>
              <a:rPr lang="en-US" sz="2400" dirty="0"/>
              <a:t>The local attendance area school: </a:t>
            </a:r>
            <a:endParaRPr lang="en-US" sz="2400" dirty="0">
              <a:solidFill>
                <a:schemeClr val="tx2">
                  <a:lumMod val="50000"/>
                  <a:lumOff val="50000"/>
                </a:schemeClr>
              </a:solidFill>
            </a:endParaRPr>
          </a:p>
          <a:p>
            <a:pPr lvl="2">
              <a:spcBef>
                <a:spcPts val="900"/>
              </a:spcBef>
              <a:buFont typeface="Palatino Linotype" panose="02040502050505030304" pitchFamily="18" charset="0"/>
              <a:buChar char="₋"/>
            </a:pPr>
            <a:r>
              <a:rPr lang="en-US" sz="2000" dirty="0"/>
              <a:t>Any public school that non-homeless students who live in the attendance area in which the child or youth is actually living are eligible to attend</a:t>
            </a:r>
          </a:p>
          <a:p>
            <a:endParaRPr lang="en-US" dirty="0"/>
          </a:p>
        </p:txBody>
      </p:sp>
    </p:spTree>
    <p:extLst>
      <p:ext uri="{BB962C8B-B14F-4D97-AF65-F5344CB8AC3E}">
        <p14:creationId xmlns:p14="http://schemas.microsoft.com/office/powerpoint/2010/main" val="15604481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79394-8FAC-4A02-A8C8-3D2F56C90D2D}"/>
              </a:ext>
            </a:extLst>
          </p:cNvPr>
          <p:cNvSpPr>
            <a:spLocks noGrp="1"/>
          </p:cNvSpPr>
          <p:nvPr>
            <p:ph type="title"/>
          </p:nvPr>
        </p:nvSpPr>
        <p:spPr/>
        <p:txBody>
          <a:bodyPr/>
          <a:lstStyle/>
          <a:p>
            <a:r>
              <a:rPr lang="en-US" dirty="0"/>
              <a:t>Duration of Rights</a:t>
            </a:r>
          </a:p>
        </p:txBody>
      </p:sp>
      <p:sp>
        <p:nvSpPr>
          <p:cNvPr id="3" name="Text Placeholder 2">
            <a:extLst>
              <a:ext uri="{FF2B5EF4-FFF2-40B4-BE49-F238E27FC236}">
                <a16:creationId xmlns:a16="http://schemas.microsoft.com/office/drawing/2014/main" id="{487D9F39-B21B-475C-A19D-E3F1D6ACFC0D}"/>
              </a:ext>
            </a:extLst>
          </p:cNvPr>
          <p:cNvSpPr>
            <a:spLocks noGrp="1"/>
          </p:cNvSpPr>
          <p:nvPr>
            <p:ph type="body" sz="quarter" idx="10"/>
          </p:nvPr>
        </p:nvSpPr>
        <p:spPr>
          <a:xfrm>
            <a:off x="609600" y="1447800"/>
            <a:ext cx="10871200" cy="4343400"/>
          </a:xfrm>
        </p:spPr>
        <p:txBody>
          <a:bodyPr/>
          <a:lstStyle/>
          <a:p>
            <a:pPr marL="0" indent="0">
              <a:spcBef>
                <a:spcPts val="3000"/>
              </a:spcBef>
              <a:buNone/>
            </a:pPr>
            <a:r>
              <a:rPr lang="en-US" dirty="0"/>
              <a:t>Homeless children and youth have the right to attend the school of origin for the </a:t>
            </a:r>
            <a:r>
              <a:rPr lang="en-US" b="1" dirty="0"/>
              <a:t>duration of homelessness</a:t>
            </a:r>
          </a:p>
          <a:p>
            <a:pPr>
              <a:spcBef>
                <a:spcPts val="3000"/>
              </a:spcBef>
            </a:pPr>
            <a:r>
              <a:rPr lang="en-US" sz="2800" dirty="0"/>
              <a:t>In any case in which a family becomes homeless between academic years or during an academic year</a:t>
            </a:r>
          </a:p>
          <a:p>
            <a:pPr>
              <a:spcBef>
                <a:spcPts val="3000"/>
              </a:spcBef>
            </a:pPr>
            <a:r>
              <a:rPr lang="en-US" sz="2800" dirty="0"/>
              <a:t>For the remainder of the academic year, if the child or youth becomes permanently housed during an academic year</a:t>
            </a:r>
          </a:p>
          <a:p>
            <a:endParaRPr lang="en-US" dirty="0"/>
          </a:p>
        </p:txBody>
      </p:sp>
    </p:spTree>
    <p:extLst>
      <p:ext uri="{BB962C8B-B14F-4D97-AF65-F5344CB8AC3E}">
        <p14:creationId xmlns:p14="http://schemas.microsoft.com/office/powerpoint/2010/main" val="8508860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249A3-22DF-47E9-91AD-8212C01A0190}"/>
              </a:ext>
            </a:extLst>
          </p:cNvPr>
          <p:cNvSpPr>
            <a:spLocks noGrp="1"/>
          </p:cNvSpPr>
          <p:nvPr>
            <p:ph type="title"/>
          </p:nvPr>
        </p:nvSpPr>
        <p:spPr/>
        <p:txBody>
          <a:bodyPr/>
          <a:lstStyle/>
          <a:p>
            <a:r>
              <a:rPr lang="en-US" dirty="0"/>
              <a:t>Best Interest</a:t>
            </a:r>
          </a:p>
        </p:txBody>
      </p:sp>
      <p:sp>
        <p:nvSpPr>
          <p:cNvPr id="3" name="Text Placeholder 2">
            <a:extLst>
              <a:ext uri="{FF2B5EF4-FFF2-40B4-BE49-F238E27FC236}">
                <a16:creationId xmlns:a16="http://schemas.microsoft.com/office/drawing/2014/main" id="{AB26F4F3-6DD8-48A6-A90F-8246EB5CE52D}"/>
              </a:ext>
            </a:extLst>
          </p:cNvPr>
          <p:cNvSpPr>
            <a:spLocks noGrp="1"/>
          </p:cNvSpPr>
          <p:nvPr>
            <p:ph type="body" sz="quarter" idx="10"/>
          </p:nvPr>
        </p:nvSpPr>
        <p:spPr/>
        <p:txBody>
          <a:bodyPr/>
          <a:lstStyle/>
          <a:p>
            <a:r>
              <a:rPr lang="en-US" sz="2800" dirty="0"/>
              <a:t>Law presumes that remaining in the school of origin is always in the student’s best interest</a:t>
            </a:r>
          </a:p>
          <a:p>
            <a:endParaRPr lang="en-US" sz="2800" dirty="0"/>
          </a:p>
          <a:p>
            <a:r>
              <a:rPr lang="en-US" sz="2800" dirty="0"/>
              <a:t>LEAs must keep a student in the school of origin, to the extent feasible, unless it is against the wishes of the parent/guardian or youth</a:t>
            </a:r>
          </a:p>
          <a:p>
            <a:endParaRPr lang="en-US" sz="2800" dirty="0"/>
          </a:p>
          <a:p>
            <a:r>
              <a:rPr lang="en-US" sz="2800" dirty="0"/>
              <a:t>Placement determinations must be based on student-centered, individualized factors</a:t>
            </a:r>
          </a:p>
        </p:txBody>
      </p:sp>
    </p:spTree>
    <p:extLst>
      <p:ext uri="{BB962C8B-B14F-4D97-AF65-F5344CB8AC3E}">
        <p14:creationId xmlns:p14="http://schemas.microsoft.com/office/powerpoint/2010/main" val="39385752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56567-DD91-47F2-AB31-4BE472280E88}"/>
              </a:ext>
            </a:extLst>
          </p:cNvPr>
          <p:cNvSpPr>
            <a:spLocks noGrp="1"/>
          </p:cNvSpPr>
          <p:nvPr>
            <p:ph type="title"/>
          </p:nvPr>
        </p:nvSpPr>
        <p:spPr/>
        <p:txBody>
          <a:bodyPr/>
          <a:lstStyle/>
          <a:p>
            <a:r>
              <a:rPr lang="en-US" dirty="0"/>
              <a:t>Best Interest &amp; Dispute Resolution</a:t>
            </a:r>
          </a:p>
        </p:txBody>
      </p:sp>
      <p:sp>
        <p:nvSpPr>
          <p:cNvPr id="3" name="Text Placeholder 2">
            <a:extLst>
              <a:ext uri="{FF2B5EF4-FFF2-40B4-BE49-F238E27FC236}">
                <a16:creationId xmlns:a16="http://schemas.microsoft.com/office/drawing/2014/main" id="{FFAD2B04-AC25-4C0C-89FD-C29EC498AC71}"/>
              </a:ext>
            </a:extLst>
          </p:cNvPr>
          <p:cNvSpPr>
            <a:spLocks noGrp="1"/>
          </p:cNvSpPr>
          <p:nvPr>
            <p:ph type="body" sz="quarter" idx="10"/>
          </p:nvPr>
        </p:nvSpPr>
        <p:spPr>
          <a:xfrm>
            <a:off x="609600" y="1447800"/>
            <a:ext cx="10871200" cy="4343400"/>
          </a:xfrm>
        </p:spPr>
        <p:txBody>
          <a:bodyPr/>
          <a:lstStyle/>
          <a:p>
            <a:pPr marL="0" indent="0">
              <a:buNone/>
            </a:pPr>
            <a:r>
              <a:rPr lang="en-US" sz="2800" dirty="0">
                <a:solidFill>
                  <a:srgbClr val="333333"/>
                </a:solidFill>
              </a:rPr>
              <a:t>If, after conducting the best interest determination, the LEA determines that it is not in the child’s or youth’s best interest to attend the school of origin or the school requested by the parent, guardian, or unaccompanied youth, the LEA must provide the parent, guardian, or unaccompanied youth:</a:t>
            </a:r>
          </a:p>
          <a:p>
            <a:pPr lvl="1"/>
            <a:r>
              <a:rPr lang="en-US" sz="2400" dirty="0">
                <a:solidFill>
                  <a:srgbClr val="333333"/>
                </a:solidFill>
              </a:rPr>
              <a:t>written explanation of the reasons for its determination</a:t>
            </a:r>
          </a:p>
          <a:p>
            <a:pPr lvl="1"/>
            <a:r>
              <a:rPr lang="en-US" sz="2400" dirty="0">
                <a:solidFill>
                  <a:srgbClr val="333333"/>
                </a:solidFill>
              </a:rPr>
              <a:t>include information regarding the right to appeal the decision</a:t>
            </a:r>
          </a:p>
          <a:p>
            <a:endParaRPr lang="en-US" dirty="0"/>
          </a:p>
        </p:txBody>
      </p:sp>
    </p:spTree>
    <p:extLst>
      <p:ext uri="{BB962C8B-B14F-4D97-AF65-F5344CB8AC3E}">
        <p14:creationId xmlns:p14="http://schemas.microsoft.com/office/powerpoint/2010/main" val="13954336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3CE27-8008-46D7-9DD0-DC13D988BE85}"/>
              </a:ext>
            </a:extLst>
          </p:cNvPr>
          <p:cNvSpPr>
            <a:spLocks noGrp="1"/>
          </p:cNvSpPr>
          <p:nvPr>
            <p:ph type="title"/>
          </p:nvPr>
        </p:nvSpPr>
        <p:spPr/>
        <p:txBody>
          <a:bodyPr/>
          <a:lstStyle/>
          <a:p>
            <a:r>
              <a:rPr lang="en-US" dirty="0"/>
              <a:t>Dispute Resolution</a:t>
            </a:r>
          </a:p>
        </p:txBody>
      </p:sp>
      <p:sp>
        <p:nvSpPr>
          <p:cNvPr id="3" name="Text Placeholder 2">
            <a:extLst>
              <a:ext uri="{FF2B5EF4-FFF2-40B4-BE49-F238E27FC236}">
                <a16:creationId xmlns:a16="http://schemas.microsoft.com/office/drawing/2014/main" id="{3BEB6FAC-474C-4A0E-A201-EC42B6204534}"/>
              </a:ext>
            </a:extLst>
          </p:cNvPr>
          <p:cNvSpPr>
            <a:spLocks noGrp="1"/>
          </p:cNvSpPr>
          <p:nvPr>
            <p:ph type="body" sz="quarter" idx="10"/>
          </p:nvPr>
        </p:nvSpPr>
        <p:spPr>
          <a:xfrm>
            <a:off x="609600" y="1447800"/>
            <a:ext cx="10871200" cy="4343400"/>
          </a:xfrm>
        </p:spPr>
        <p:txBody>
          <a:bodyPr/>
          <a:lstStyle/>
          <a:p>
            <a:pPr>
              <a:spcBef>
                <a:spcPts val="2400"/>
              </a:spcBef>
            </a:pPr>
            <a:r>
              <a:rPr lang="en-US" sz="2800" dirty="0">
                <a:solidFill>
                  <a:srgbClr val="333333"/>
                </a:solidFill>
              </a:rPr>
              <a:t>The child or youth shall be immediately enrolled in the school in which enrollment is sought, pending final resolution of the dispute, including all available appeals</a:t>
            </a:r>
          </a:p>
          <a:p>
            <a:pPr marL="11112" lvl="1" indent="0">
              <a:spcBef>
                <a:spcPts val="2400"/>
              </a:spcBef>
              <a:buNone/>
            </a:pPr>
            <a:endParaRPr lang="en-US" dirty="0">
              <a:solidFill>
                <a:srgbClr val="333333"/>
              </a:solidFill>
            </a:endParaRPr>
          </a:p>
          <a:p>
            <a:pPr marL="468312" lvl="1" indent="-457200">
              <a:spcBef>
                <a:spcPts val="2400"/>
              </a:spcBef>
              <a:buFont typeface="Arial" panose="020B0604020202020204" pitchFamily="34" charset="0"/>
              <a:buChar char="•"/>
            </a:pPr>
            <a:r>
              <a:rPr lang="en-US" dirty="0">
                <a:solidFill>
                  <a:srgbClr val="333333"/>
                </a:solidFill>
              </a:rPr>
              <a:t>Students must receive all services for which they are eligible until final resolution of all disputes and appeals</a:t>
            </a:r>
          </a:p>
          <a:p>
            <a:endParaRPr lang="en-US" dirty="0"/>
          </a:p>
        </p:txBody>
      </p:sp>
    </p:spTree>
    <p:extLst>
      <p:ext uri="{BB962C8B-B14F-4D97-AF65-F5344CB8AC3E}">
        <p14:creationId xmlns:p14="http://schemas.microsoft.com/office/powerpoint/2010/main" val="38816100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D9FC5-F249-450A-9313-90AB18F1FB82}"/>
              </a:ext>
            </a:extLst>
          </p:cNvPr>
          <p:cNvSpPr>
            <a:spLocks noGrp="1"/>
          </p:cNvSpPr>
          <p:nvPr>
            <p:ph type="title"/>
          </p:nvPr>
        </p:nvSpPr>
        <p:spPr/>
        <p:txBody>
          <a:bodyPr/>
          <a:lstStyle/>
          <a:p>
            <a:r>
              <a:rPr lang="en-US" dirty="0"/>
              <a:t>Questions</a:t>
            </a:r>
          </a:p>
        </p:txBody>
      </p:sp>
      <p:pic>
        <p:nvPicPr>
          <p:cNvPr id="4" name="Picture 2" descr="Download Free png background-Question-mark-transparent - DLPNG.com">
            <a:extLst>
              <a:ext uri="{FF2B5EF4-FFF2-40B4-BE49-F238E27FC236}">
                <a16:creationId xmlns:a16="http://schemas.microsoft.com/office/drawing/2014/main" id="{8C3D8243-110E-4A2D-8D02-978229FBD7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8578" y="1447800"/>
            <a:ext cx="6294844" cy="416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9886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592DB-2171-43C4-8FE9-8F960DC4A127}"/>
              </a:ext>
            </a:extLst>
          </p:cNvPr>
          <p:cNvSpPr>
            <a:spLocks noGrp="1"/>
          </p:cNvSpPr>
          <p:nvPr>
            <p:ph type="ctrTitle"/>
          </p:nvPr>
        </p:nvSpPr>
        <p:spPr/>
        <p:txBody>
          <a:bodyPr/>
          <a:lstStyle/>
          <a:p>
            <a:r>
              <a:rPr lang="en-US" dirty="0"/>
              <a:t>Removing Barriers</a:t>
            </a:r>
          </a:p>
        </p:txBody>
      </p:sp>
    </p:spTree>
    <p:extLst>
      <p:ext uri="{BB962C8B-B14F-4D97-AF65-F5344CB8AC3E}">
        <p14:creationId xmlns:p14="http://schemas.microsoft.com/office/powerpoint/2010/main" val="26772437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76999-D7BE-40F9-A4B2-99CB8FF078EE}"/>
              </a:ext>
            </a:extLst>
          </p:cNvPr>
          <p:cNvSpPr>
            <a:spLocks noGrp="1"/>
          </p:cNvSpPr>
          <p:nvPr>
            <p:ph type="title"/>
          </p:nvPr>
        </p:nvSpPr>
        <p:spPr/>
        <p:txBody>
          <a:bodyPr/>
          <a:lstStyle/>
          <a:p>
            <a:r>
              <a:rPr lang="en-US" dirty="0"/>
              <a:t>Removing Barriers</a:t>
            </a:r>
          </a:p>
        </p:txBody>
      </p:sp>
      <p:sp>
        <p:nvSpPr>
          <p:cNvPr id="3" name="Text Placeholder 2">
            <a:extLst>
              <a:ext uri="{FF2B5EF4-FFF2-40B4-BE49-F238E27FC236}">
                <a16:creationId xmlns:a16="http://schemas.microsoft.com/office/drawing/2014/main" id="{5F55298A-80B0-429B-8297-688D6534B4BE}"/>
              </a:ext>
            </a:extLst>
          </p:cNvPr>
          <p:cNvSpPr>
            <a:spLocks noGrp="1"/>
          </p:cNvSpPr>
          <p:nvPr>
            <p:ph type="body" sz="quarter" idx="10"/>
          </p:nvPr>
        </p:nvSpPr>
        <p:spPr>
          <a:xfrm>
            <a:off x="609600" y="1447800"/>
            <a:ext cx="10871200" cy="4343400"/>
          </a:xfrm>
        </p:spPr>
        <p:txBody>
          <a:bodyPr/>
          <a:lstStyle/>
          <a:p>
            <a:pPr marL="114300" lvl="0" indent="0">
              <a:spcBef>
                <a:spcPts val="0"/>
              </a:spcBef>
              <a:spcAft>
                <a:spcPts val="0"/>
              </a:spcAft>
              <a:buSzPts val="1800"/>
              <a:buNone/>
            </a:pPr>
            <a:r>
              <a:rPr lang="en-US" sz="2400" dirty="0"/>
              <a:t>LEAs must develop, review, and revise policies to remove barriers to the identification, enrollment and retention of McKinney-Vento students, including barriers due to outstanding fees or fines, or absences.</a:t>
            </a:r>
          </a:p>
          <a:p>
            <a:pPr marL="114300" lvl="0" indent="0">
              <a:spcBef>
                <a:spcPts val="0"/>
              </a:spcBef>
              <a:spcAft>
                <a:spcPts val="0"/>
              </a:spcAft>
              <a:buSzPts val="1800"/>
              <a:buNone/>
            </a:pPr>
            <a:endParaRPr lang="en-US" sz="2400" dirty="0">
              <a:solidFill>
                <a:srgbClr val="000000"/>
              </a:solidFill>
            </a:endParaRPr>
          </a:p>
          <a:p>
            <a:pPr marL="114300" lvl="0" indent="0">
              <a:spcBef>
                <a:spcPts val="0"/>
              </a:spcBef>
              <a:spcAft>
                <a:spcPts val="0"/>
              </a:spcAft>
              <a:buSzPts val="1800"/>
              <a:buNone/>
            </a:pPr>
            <a:endParaRPr lang="en-US" sz="2400" dirty="0">
              <a:solidFill>
                <a:srgbClr val="000000"/>
              </a:solidFill>
            </a:endParaRPr>
          </a:p>
          <a:p>
            <a:pPr marL="114300" lvl="0" indent="0">
              <a:spcBef>
                <a:spcPts val="0"/>
              </a:spcBef>
              <a:spcAft>
                <a:spcPts val="0"/>
              </a:spcAft>
              <a:buSzPts val="1800"/>
              <a:buNone/>
            </a:pPr>
            <a:r>
              <a:rPr lang="en-US" sz="2400" dirty="0">
                <a:solidFill>
                  <a:srgbClr val="000000"/>
                </a:solidFill>
              </a:rPr>
              <a:t>The requirement to remove barriers is broad and ongoing, and should include regular input from homeless parents, youth, and advocates so that new barriers do not prevent students from full, immediate enrollment and participation in school </a:t>
            </a:r>
            <a:r>
              <a:rPr lang="en-US" sz="1800" dirty="0">
                <a:solidFill>
                  <a:srgbClr val="000000"/>
                </a:solidFill>
              </a:rPr>
              <a:t>(EHCY Non-Regulatory Guidance)</a:t>
            </a:r>
            <a:endParaRPr lang="en-US" sz="2400" dirty="0"/>
          </a:p>
          <a:p>
            <a:pPr marL="914400" lvl="1" indent="-317500">
              <a:spcBef>
                <a:spcPts val="0"/>
              </a:spcBef>
              <a:spcAft>
                <a:spcPts val="0"/>
              </a:spcAft>
              <a:buSzPts val="1400"/>
              <a:buChar char="○"/>
            </a:pPr>
            <a:endParaRPr lang="en-US" b="1" dirty="0"/>
          </a:p>
        </p:txBody>
      </p:sp>
    </p:spTree>
    <p:extLst>
      <p:ext uri="{BB962C8B-B14F-4D97-AF65-F5344CB8AC3E}">
        <p14:creationId xmlns:p14="http://schemas.microsoft.com/office/powerpoint/2010/main" val="31901270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E3229-AF2B-4779-B8EC-7ECDC20391E9}"/>
              </a:ext>
            </a:extLst>
          </p:cNvPr>
          <p:cNvSpPr>
            <a:spLocks noGrp="1"/>
          </p:cNvSpPr>
          <p:nvPr>
            <p:ph type="title"/>
          </p:nvPr>
        </p:nvSpPr>
        <p:spPr/>
        <p:txBody>
          <a:bodyPr/>
          <a:lstStyle/>
          <a:p>
            <a:r>
              <a:rPr lang="en-US" dirty="0"/>
              <a:t>Barriers to Education</a:t>
            </a:r>
          </a:p>
        </p:txBody>
      </p:sp>
      <p:sp>
        <p:nvSpPr>
          <p:cNvPr id="3" name="Text Placeholder 2">
            <a:extLst>
              <a:ext uri="{FF2B5EF4-FFF2-40B4-BE49-F238E27FC236}">
                <a16:creationId xmlns:a16="http://schemas.microsoft.com/office/drawing/2014/main" id="{2F5BEA3D-B0C0-4CFD-991E-7F2C6F69A29B}"/>
              </a:ext>
            </a:extLst>
          </p:cNvPr>
          <p:cNvSpPr>
            <a:spLocks noGrp="1"/>
          </p:cNvSpPr>
          <p:nvPr>
            <p:ph type="body" sz="quarter" idx="10"/>
          </p:nvPr>
        </p:nvSpPr>
        <p:spPr>
          <a:xfrm>
            <a:off x="609600" y="1447800"/>
            <a:ext cx="10871200" cy="4343400"/>
          </a:xfrm>
        </p:spPr>
        <p:txBody>
          <a:bodyPr/>
          <a:lstStyle/>
          <a:p>
            <a:r>
              <a:rPr lang="en-US" dirty="0"/>
              <a:t>Tangible</a:t>
            </a:r>
          </a:p>
          <a:p>
            <a:pPr lvl="1"/>
            <a:r>
              <a:rPr lang="en-US" sz="2000" dirty="0">
                <a:ea typeface="Calibri"/>
                <a:cs typeface="Calibri"/>
                <a:sym typeface="Calibri"/>
              </a:rPr>
              <a:t>Enrollment requirements (school records, health records, proof of residence, guardianship)</a:t>
            </a:r>
          </a:p>
          <a:p>
            <a:pPr lvl="1"/>
            <a:r>
              <a:rPr lang="en-US" sz="2000" dirty="0">
                <a:ea typeface="Calibri"/>
                <a:cs typeface="Calibri"/>
                <a:sym typeface="Calibri"/>
              </a:rPr>
              <a:t>Lack of transportation</a:t>
            </a:r>
          </a:p>
          <a:p>
            <a:pPr lvl="1"/>
            <a:r>
              <a:rPr lang="en-US" sz="2000" dirty="0">
                <a:ea typeface="Calibri"/>
                <a:cs typeface="Calibri"/>
                <a:sym typeface="Calibri"/>
              </a:rPr>
              <a:t>Lack of school supplies, clothing, etc.</a:t>
            </a:r>
          </a:p>
          <a:p>
            <a:r>
              <a:rPr lang="en-US" dirty="0"/>
              <a:t>Intangible</a:t>
            </a:r>
          </a:p>
          <a:p>
            <a:pPr lvl="1"/>
            <a:r>
              <a:rPr lang="en-US" sz="2000" dirty="0">
                <a:ea typeface="Calibri"/>
                <a:cs typeface="Calibri"/>
                <a:sym typeface="Calibri"/>
              </a:rPr>
              <a:t>Stereotypes and lack of awareness</a:t>
            </a:r>
          </a:p>
          <a:p>
            <a:pPr lvl="1"/>
            <a:r>
              <a:rPr lang="en-US" sz="2000" dirty="0">
                <a:ea typeface="Calibri"/>
                <a:cs typeface="Calibri"/>
                <a:sym typeface="Calibri"/>
              </a:rPr>
              <a:t>Poor health, fatigue, hunger</a:t>
            </a:r>
          </a:p>
          <a:p>
            <a:pPr lvl="1"/>
            <a:r>
              <a:rPr lang="en-US" sz="2000" dirty="0">
                <a:ea typeface="Calibri"/>
                <a:cs typeface="Calibri"/>
                <a:sym typeface="Calibri"/>
              </a:rPr>
              <a:t>Emotional trauma, depression, anxiety</a:t>
            </a:r>
          </a:p>
          <a:p>
            <a:pPr lvl="1"/>
            <a:r>
              <a:rPr lang="en-US" sz="2000" dirty="0">
                <a:ea typeface="Calibri"/>
                <a:cs typeface="Calibri"/>
                <a:sym typeface="Calibri"/>
              </a:rPr>
              <a:t>Under-identification</a:t>
            </a:r>
          </a:p>
          <a:p>
            <a:pPr lvl="1"/>
            <a:r>
              <a:rPr lang="en-US" sz="2000" dirty="0">
                <a:ea typeface="Calibri"/>
                <a:cs typeface="Calibri"/>
                <a:sym typeface="Calibri"/>
              </a:rPr>
              <a:t>Lack of school stability and educational continuity due to high mobility</a:t>
            </a:r>
          </a:p>
        </p:txBody>
      </p:sp>
    </p:spTree>
    <p:extLst>
      <p:ext uri="{BB962C8B-B14F-4D97-AF65-F5344CB8AC3E}">
        <p14:creationId xmlns:p14="http://schemas.microsoft.com/office/powerpoint/2010/main" val="316704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C180-B691-4761-86E8-516E530DCF4E}"/>
              </a:ext>
            </a:extLst>
          </p:cNvPr>
          <p:cNvSpPr>
            <a:spLocks noGrp="1"/>
          </p:cNvSpPr>
          <p:nvPr>
            <p:ph type="ctrTitle"/>
          </p:nvPr>
        </p:nvSpPr>
        <p:spPr/>
        <p:txBody>
          <a:bodyPr/>
          <a:lstStyle/>
          <a:p>
            <a:r>
              <a:rPr lang="en-US" dirty="0"/>
              <a:t>Education and Homelessness:</a:t>
            </a:r>
            <a:br>
              <a:rPr lang="en-US" dirty="0"/>
            </a:br>
            <a:r>
              <a:rPr lang="en-US" sz="3600" dirty="0"/>
              <a:t>An Introduction to the Issues</a:t>
            </a:r>
            <a:endParaRPr lang="en-US" dirty="0"/>
          </a:p>
        </p:txBody>
      </p:sp>
    </p:spTree>
    <p:extLst>
      <p:ext uri="{BB962C8B-B14F-4D97-AF65-F5344CB8AC3E}">
        <p14:creationId xmlns:p14="http://schemas.microsoft.com/office/powerpoint/2010/main" val="35520300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332C5-0292-4C7B-BCDA-5F3407B51705}"/>
              </a:ext>
            </a:extLst>
          </p:cNvPr>
          <p:cNvSpPr>
            <a:spLocks noGrp="1"/>
          </p:cNvSpPr>
          <p:nvPr>
            <p:ph type="title"/>
          </p:nvPr>
        </p:nvSpPr>
        <p:spPr/>
        <p:txBody>
          <a:bodyPr/>
          <a:lstStyle/>
          <a:p>
            <a:r>
              <a:rPr lang="en-US" dirty="0"/>
              <a:t>Transportation</a:t>
            </a:r>
          </a:p>
        </p:txBody>
      </p:sp>
      <p:sp>
        <p:nvSpPr>
          <p:cNvPr id="3" name="Text Placeholder 2">
            <a:extLst>
              <a:ext uri="{FF2B5EF4-FFF2-40B4-BE49-F238E27FC236}">
                <a16:creationId xmlns:a16="http://schemas.microsoft.com/office/drawing/2014/main" id="{17F0A902-5BA2-4EEC-8489-424DD8DAE1BE}"/>
              </a:ext>
            </a:extLst>
          </p:cNvPr>
          <p:cNvSpPr>
            <a:spLocks noGrp="1"/>
          </p:cNvSpPr>
          <p:nvPr>
            <p:ph type="body" sz="quarter" idx="10"/>
          </p:nvPr>
        </p:nvSpPr>
        <p:spPr>
          <a:xfrm>
            <a:off x="609600" y="1469136"/>
            <a:ext cx="10871200" cy="4343400"/>
          </a:xfrm>
        </p:spPr>
        <p:txBody>
          <a:bodyPr/>
          <a:lstStyle/>
          <a:p>
            <a:pPr>
              <a:spcBef>
                <a:spcPts val="3000"/>
              </a:spcBef>
            </a:pPr>
            <a:r>
              <a:rPr lang="en-US" sz="2800" dirty="0">
                <a:solidFill>
                  <a:srgbClr val="333333"/>
                </a:solidFill>
              </a:rPr>
              <a:t>Transportation must be provided to and from the school of origin at the request of the parent or guardian, or, in the case of an unaccompanied youth, at the request of the local liaison</a:t>
            </a:r>
          </a:p>
          <a:p>
            <a:pPr>
              <a:spcBef>
                <a:spcPts val="3000"/>
              </a:spcBef>
            </a:pPr>
            <a:r>
              <a:rPr lang="en-US" sz="2800" dirty="0">
                <a:solidFill>
                  <a:srgbClr val="333333"/>
                </a:solidFill>
              </a:rPr>
              <a:t>Transportation rights extend to public preschools and receiving schools</a:t>
            </a:r>
          </a:p>
          <a:p>
            <a:endParaRPr lang="en-US" dirty="0"/>
          </a:p>
        </p:txBody>
      </p:sp>
    </p:spTree>
    <p:extLst>
      <p:ext uri="{BB962C8B-B14F-4D97-AF65-F5344CB8AC3E}">
        <p14:creationId xmlns:p14="http://schemas.microsoft.com/office/powerpoint/2010/main" val="37276723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83CDD-EE4E-4994-B401-B28D976C1F47}"/>
              </a:ext>
            </a:extLst>
          </p:cNvPr>
          <p:cNvSpPr>
            <a:spLocks noGrp="1"/>
          </p:cNvSpPr>
          <p:nvPr>
            <p:ph type="title"/>
          </p:nvPr>
        </p:nvSpPr>
        <p:spPr/>
        <p:txBody>
          <a:bodyPr/>
          <a:lstStyle/>
          <a:p>
            <a:r>
              <a:rPr lang="en-US" dirty="0"/>
              <a:t>Transportation</a:t>
            </a:r>
          </a:p>
        </p:txBody>
      </p:sp>
      <p:sp>
        <p:nvSpPr>
          <p:cNvPr id="3" name="Text Placeholder 2">
            <a:extLst>
              <a:ext uri="{FF2B5EF4-FFF2-40B4-BE49-F238E27FC236}">
                <a16:creationId xmlns:a16="http://schemas.microsoft.com/office/drawing/2014/main" id="{E3A6B603-C028-4FA7-BAEA-0D39A04193DB}"/>
              </a:ext>
            </a:extLst>
          </p:cNvPr>
          <p:cNvSpPr>
            <a:spLocks noGrp="1"/>
          </p:cNvSpPr>
          <p:nvPr>
            <p:ph type="body" sz="quarter" idx="10"/>
          </p:nvPr>
        </p:nvSpPr>
        <p:spPr/>
        <p:txBody>
          <a:bodyPr/>
          <a:lstStyle/>
          <a:p>
            <a:r>
              <a:rPr lang="en-US" sz="2800" dirty="0"/>
              <a:t>If a student is staying in the same LEA, that LEA must provide or arrange transportation to the school of origin</a:t>
            </a:r>
          </a:p>
          <a:p>
            <a:endParaRPr lang="en-US" sz="2800" dirty="0"/>
          </a:p>
          <a:p>
            <a:r>
              <a:rPr lang="en-US" sz="2800" dirty="0"/>
              <a:t>If the student is crossing LEA lines, both LEAs must determine how to divide the responsibility and share the cost</a:t>
            </a:r>
          </a:p>
          <a:p>
            <a:pPr lvl="1"/>
            <a:r>
              <a:rPr lang="en-US" sz="2400" dirty="0"/>
              <a:t>If unable to decide, both LEAs must share the cost equally</a:t>
            </a:r>
          </a:p>
        </p:txBody>
      </p:sp>
    </p:spTree>
    <p:extLst>
      <p:ext uri="{BB962C8B-B14F-4D97-AF65-F5344CB8AC3E}">
        <p14:creationId xmlns:p14="http://schemas.microsoft.com/office/powerpoint/2010/main" val="19160518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3B220-F3DD-4C57-AC23-F307DFA11610}"/>
              </a:ext>
            </a:extLst>
          </p:cNvPr>
          <p:cNvSpPr>
            <a:spLocks noGrp="1"/>
          </p:cNvSpPr>
          <p:nvPr>
            <p:ph type="title"/>
          </p:nvPr>
        </p:nvSpPr>
        <p:spPr/>
        <p:txBody>
          <a:bodyPr/>
          <a:lstStyle/>
          <a:p>
            <a:r>
              <a:rPr lang="en-US" dirty="0"/>
              <a:t>Transportation</a:t>
            </a:r>
          </a:p>
        </p:txBody>
      </p:sp>
      <p:sp>
        <p:nvSpPr>
          <p:cNvPr id="3" name="Text Placeholder 2">
            <a:extLst>
              <a:ext uri="{FF2B5EF4-FFF2-40B4-BE49-F238E27FC236}">
                <a16:creationId xmlns:a16="http://schemas.microsoft.com/office/drawing/2014/main" id="{4B21722D-6A5D-4F3F-9701-6F3B9EBCBD03}"/>
              </a:ext>
            </a:extLst>
          </p:cNvPr>
          <p:cNvSpPr>
            <a:spLocks noGrp="1"/>
          </p:cNvSpPr>
          <p:nvPr>
            <p:ph type="body" sz="quarter" idx="10"/>
          </p:nvPr>
        </p:nvSpPr>
        <p:spPr>
          <a:xfrm>
            <a:off x="609600" y="1600200"/>
            <a:ext cx="10871200" cy="4343400"/>
          </a:xfrm>
        </p:spPr>
        <p:txBody>
          <a:bodyPr/>
          <a:lstStyle/>
          <a:p>
            <a:pPr marL="11112" indent="0">
              <a:spcBef>
                <a:spcPts val="2400"/>
              </a:spcBef>
              <a:buNone/>
            </a:pPr>
            <a:r>
              <a:rPr lang="en-US" sz="2800" b="1" dirty="0">
                <a:solidFill>
                  <a:srgbClr val="333333"/>
                </a:solidFill>
              </a:rPr>
              <a:t>Must LEAs continue to provide transportation to and from the school of origin for formerly homeless students who have become permanently housed during the academic year?</a:t>
            </a:r>
          </a:p>
          <a:p>
            <a:pPr marL="11112" indent="0">
              <a:spcBef>
                <a:spcPts val="2400"/>
              </a:spcBef>
              <a:buNone/>
            </a:pPr>
            <a:r>
              <a:rPr lang="en-US" sz="2400" dirty="0">
                <a:solidFill>
                  <a:srgbClr val="333333"/>
                </a:solidFill>
              </a:rPr>
              <a:t>Yes. LEAs must continue to provide transportation to and from the school of origin to formerly homeless students who have become permanently housed for the remainder of the academic year during which the child or youth becomes permanently housed.</a:t>
            </a:r>
          </a:p>
          <a:p>
            <a:endParaRPr lang="en-US" dirty="0"/>
          </a:p>
        </p:txBody>
      </p:sp>
    </p:spTree>
    <p:extLst>
      <p:ext uri="{BB962C8B-B14F-4D97-AF65-F5344CB8AC3E}">
        <p14:creationId xmlns:p14="http://schemas.microsoft.com/office/powerpoint/2010/main" val="6833136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AACA2-D257-4B1C-968C-6C205FFB7165}"/>
              </a:ext>
            </a:extLst>
          </p:cNvPr>
          <p:cNvSpPr>
            <a:spLocks noGrp="1"/>
          </p:cNvSpPr>
          <p:nvPr>
            <p:ph type="title"/>
          </p:nvPr>
        </p:nvSpPr>
        <p:spPr/>
        <p:txBody>
          <a:bodyPr/>
          <a:lstStyle/>
          <a:p>
            <a:r>
              <a:rPr lang="en-US" dirty="0"/>
              <a:t>Transportation</a:t>
            </a:r>
          </a:p>
        </p:txBody>
      </p:sp>
      <p:sp>
        <p:nvSpPr>
          <p:cNvPr id="3" name="Text Placeholder 2">
            <a:extLst>
              <a:ext uri="{FF2B5EF4-FFF2-40B4-BE49-F238E27FC236}">
                <a16:creationId xmlns:a16="http://schemas.microsoft.com/office/drawing/2014/main" id="{E266B08A-1DD9-489B-97F2-05A66038DE28}"/>
              </a:ext>
            </a:extLst>
          </p:cNvPr>
          <p:cNvSpPr>
            <a:spLocks noGrp="1"/>
          </p:cNvSpPr>
          <p:nvPr>
            <p:ph type="body" sz="quarter" idx="10"/>
          </p:nvPr>
        </p:nvSpPr>
        <p:spPr>
          <a:xfrm>
            <a:off x="609600" y="1600200"/>
            <a:ext cx="10871200" cy="4343400"/>
          </a:xfrm>
        </p:spPr>
        <p:txBody>
          <a:bodyPr/>
          <a:lstStyle/>
          <a:p>
            <a:pPr marL="11112" indent="0">
              <a:spcBef>
                <a:spcPts val="1200"/>
              </a:spcBef>
              <a:buNone/>
            </a:pPr>
            <a:r>
              <a:rPr lang="en-US" sz="2800" b="1" dirty="0">
                <a:solidFill>
                  <a:srgbClr val="333333"/>
                </a:solidFill>
              </a:rPr>
              <a:t>Must LEAs provide transportation services to homeless children attending preschool?</a:t>
            </a:r>
          </a:p>
          <a:p>
            <a:pPr marL="11112" indent="0">
              <a:spcBef>
                <a:spcPts val="1200"/>
              </a:spcBef>
              <a:buNone/>
            </a:pPr>
            <a:endParaRPr lang="en-US" sz="1600" b="1" dirty="0">
              <a:solidFill>
                <a:srgbClr val="333333"/>
              </a:solidFill>
            </a:endParaRPr>
          </a:p>
          <a:p>
            <a:pPr marL="11112" indent="0">
              <a:spcBef>
                <a:spcPts val="1200"/>
              </a:spcBef>
              <a:buNone/>
            </a:pPr>
            <a:r>
              <a:rPr lang="en-US" sz="2400" dirty="0">
                <a:solidFill>
                  <a:srgbClr val="333333"/>
                </a:solidFill>
              </a:rPr>
              <a:t>Yes. The McKinney-Vento Act requires LEAs to provide transportation services to the school of origin, which includes public preschools. </a:t>
            </a:r>
          </a:p>
          <a:p>
            <a:pPr marL="11112" indent="0">
              <a:spcBef>
                <a:spcPts val="1200"/>
              </a:spcBef>
              <a:buNone/>
            </a:pPr>
            <a:r>
              <a:rPr lang="en-US" sz="2400" dirty="0">
                <a:solidFill>
                  <a:srgbClr val="333333"/>
                </a:solidFill>
              </a:rPr>
              <a:t>Transportation to the school of origin must be provided even if a homeless preschooler who is enrolled in a public preschool in one LEA moves to another LEA that does not provide universal preschool</a:t>
            </a:r>
            <a:endParaRPr lang="en-US" sz="2400" dirty="0"/>
          </a:p>
        </p:txBody>
      </p:sp>
    </p:spTree>
    <p:extLst>
      <p:ext uri="{BB962C8B-B14F-4D97-AF65-F5344CB8AC3E}">
        <p14:creationId xmlns:p14="http://schemas.microsoft.com/office/powerpoint/2010/main" val="19736011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FE150-FAED-4D81-ADD0-C8B758FB05C8}"/>
              </a:ext>
            </a:extLst>
          </p:cNvPr>
          <p:cNvSpPr>
            <a:spLocks noGrp="1"/>
          </p:cNvSpPr>
          <p:nvPr>
            <p:ph type="title"/>
          </p:nvPr>
        </p:nvSpPr>
        <p:spPr/>
        <p:txBody>
          <a:bodyPr/>
          <a:lstStyle/>
          <a:p>
            <a:r>
              <a:rPr lang="en-US" dirty="0"/>
              <a:t>Supports for Success</a:t>
            </a:r>
          </a:p>
        </p:txBody>
      </p:sp>
      <p:sp>
        <p:nvSpPr>
          <p:cNvPr id="3" name="Text Placeholder 2">
            <a:extLst>
              <a:ext uri="{FF2B5EF4-FFF2-40B4-BE49-F238E27FC236}">
                <a16:creationId xmlns:a16="http://schemas.microsoft.com/office/drawing/2014/main" id="{A32950B8-97B2-41C2-8043-3E2C0A6E4608}"/>
              </a:ext>
            </a:extLst>
          </p:cNvPr>
          <p:cNvSpPr>
            <a:spLocks noGrp="1"/>
          </p:cNvSpPr>
          <p:nvPr>
            <p:ph type="body" sz="quarter" idx="10"/>
          </p:nvPr>
        </p:nvSpPr>
        <p:spPr>
          <a:xfrm>
            <a:off x="609600" y="1447800"/>
            <a:ext cx="10871200" cy="4343400"/>
          </a:xfrm>
        </p:spPr>
        <p:txBody>
          <a:bodyPr/>
          <a:lstStyle/>
          <a:p>
            <a:r>
              <a:rPr lang="en-US" sz="2400" dirty="0"/>
              <a:t>Full participation in school, including all services for which the student is eligible</a:t>
            </a:r>
          </a:p>
          <a:p>
            <a:r>
              <a:rPr lang="en" sz="2400" dirty="0"/>
              <a:t>Remove barriers to academic and extracurricular activities, including summer school, career and technical education, advanced placement, online learning, etc. </a:t>
            </a:r>
          </a:p>
          <a:p>
            <a:pPr lvl="1"/>
            <a:r>
              <a:rPr lang="en-US" sz="2000" dirty="0"/>
              <a:t>LEAs should anticipate and accommodate the needs of McKinney-Vento students to enter these programs and may consider giving them priority on waitlists</a:t>
            </a:r>
          </a:p>
          <a:p>
            <a:pPr lvl="1"/>
            <a:r>
              <a:rPr lang="en" sz="2000" dirty="0"/>
              <a:t>LEAs should develop policies to expedite full participation in extracurricular activities and work with athletic associations to adjust policies to facilitate participation</a:t>
            </a:r>
          </a:p>
          <a:p>
            <a:r>
              <a:rPr lang="en-US" sz="2400" dirty="0"/>
              <a:t>Trauma Informed Care</a:t>
            </a:r>
          </a:p>
          <a:p>
            <a:pPr lvl="1"/>
            <a:r>
              <a:rPr lang="en-US" sz="2000" dirty="0"/>
              <a:t>LEAs should train staff on the traumatic effects of homelessness and specific strategies to provide trauma-informed care</a:t>
            </a:r>
          </a:p>
          <a:p>
            <a:endParaRPr lang="en-US" sz="2400" dirty="0"/>
          </a:p>
        </p:txBody>
      </p:sp>
    </p:spTree>
    <p:extLst>
      <p:ext uri="{BB962C8B-B14F-4D97-AF65-F5344CB8AC3E}">
        <p14:creationId xmlns:p14="http://schemas.microsoft.com/office/powerpoint/2010/main" val="24093399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F9E4-2F7A-4EC2-8E36-BC0869F671F0}"/>
              </a:ext>
            </a:extLst>
          </p:cNvPr>
          <p:cNvSpPr>
            <a:spLocks noGrp="1"/>
          </p:cNvSpPr>
          <p:nvPr>
            <p:ph type="title"/>
          </p:nvPr>
        </p:nvSpPr>
        <p:spPr/>
        <p:txBody>
          <a:bodyPr/>
          <a:lstStyle/>
          <a:p>
            <a:r>
              <a:rPr lang="en-US" dirty="0"/>
              <a:t>McKinney-Vento: True or False</a:t>
            </a:r>
          </a:p>
        </p:txBody>
      </p:sp>
      <p:sp>
        <p:nvSpPr>
          <p:cNvPr id="3" name="Text Placeholder 2">
            <a:extLst>
              <a:ext uri="{FF2B5EF4-FFF2-40B4-BE49-F238E27FC236}">
                <a16:creationId xmlns:a16="http://schemas.microsoft.com/office/drawing/2014/main" id="{17FB89C3-49A9-4F88-BC29-F3778F1D7BE2}"/>
              </a:ext>
            </a:extLst>
          </p:cNvPr>
          <p:cNvSpPr>
            <a:spLocks noGrp="1"/>
          </p:cNvSpPr>
          <p:nvPr>
            <p:ph type="body" sz="quarter" idx="10"/>
          </p:nvPr>
        </p:nvSpPr>
        <p:spPr>
          <a:xfrm>
            <a:off x="609600" y="1411224"/>
            <a:ext cx="10871200" cy="4343400"/>
          </a:xfrm>
        </p:spPr>
        <p:txBody>
          <a:bodyPr/>
          <a:lstStyle/>
          <a:p>
            <a:pPr marL="0" indent="0">
              <a:buNone/>
            </a:pPr>
            <a:r>
              <a:rPr lang="en-US" sz="2400" dirty="0"/>
              <a:t>1. Before enrolling and placing a student experiencing homelessness in classes, it is best to gather all records you can to ensure correct classroom placement</a:t>
            </a:r>
          </a:p>
          <a:p>
            <a:pPr marL="0" indent="0" algn="ctr">
              <a:buNone/>
            </a:pPr>
            <a:r>
              <a:rPr lang="en-US" sz="2000" dirty="0"/>
              <a:t>False – the MV Act requires schools to enroll children and youth </a:t>
            </a:r>
          </a:p>
          <a:p>
            <a:pPr marL="0" indent="0" algn="ctr">
              <a:buNone/>
            </a:pPr>
            <a:r>
              <a:rPr lang="en-US" sz="2000" dirty="0"/>
              <a:t>experiencing homelessness immediately</a:t>
            </a:r>
          </a:p>
          <a:p>
            <a:pPr marL="0" indent="0" algn="ctr">
              <a:buNone/>
            </a:pPr>
            <a:endParaRPr lang="en-US" sz="2000" dirty="0"/>
          </a:p>
          <a:p>
            <a:pPr marL="0" indent="0">
              <a:buNone/>
            </a:pPr>
            <a:r>
              <a:rPr lang="en-US" sz="2400" dirty="0"/>
              <a:t>2. McKinney-Vento is a State law that gives rights to students experiencing homelessness</a:t>
            </a:r>
          </a:p>
          <a:p>
            <a:pPr marL="0" indent="0" algn="ctr">
              <a:buNone/>
            </a:pPr>
            <a:r>
              <a:rPr lang="en-US" sz="2000" dirty="0"/>
              <a:t>False – the MV Act is a Federal law</a:t>
            </a:r>
          </a:p>
          <a:p>
            <a:pPr marL="0" indent="0" algn="ctr">
              <a:buNone/>
            </a:pPr>
            <a:endParaRPr lang="en-US" sz="2000" dirty="0"/>
          </a:p>
          <a:p>
            <a:pPr marL="0" indent="0">
              <a:buNone/>
            </a:pPr>
            <a:r>
              <a:rPr lang="en-US" sz="2400" dirty="0"/>
              <a:t>3. All LEAs have someone in charge of school services for students experiencing homelessness</a:t>
            </a:r>
          </a:p>
          <a:p>
            <a:pPr marL="0" indent="0" algn="ctr">
              <a:buNone/>
            </a:pPr>
            <a:r>
              <a:rPr lang="en-US" sz="2000" dirty="0"/>
              <a:t>True – LEAs must designate a homeless liaison to ensure that </a:t>
            </a:r>
          </a:p>
          <a:p>
            <a:pPr marL="0" indent="0" algn="ctr">
              <a:buNone/>
            </a:pPr>
            <a:r>
              <a:rPr lang="en-US" sz="2000" dirty="0"/>
              <a:t>children and youth experiencing homelessness are identified and served</a:t>
            </a:r>
          </a:p>
        </p:txBody>
      </p:sp>
    </p:spTree>
    <p:extLst>
      <p:ext uri="{BB962C8B-B14F-4D97-AF65-F5344CB8AC3E}">
        <p14:creationId xmlns:p14="http://schemas.microsoft.com/office/powerpoint/2010/main" val="404008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43867-A07B-46D4-95B0-E627B3F76E7A}"/>
              </a:ext>
            </a:extLst>
          </p:cNvPr>
          <p:cNvSpPr>
            <a:spLocks noGrp="1"/>
          </p:cNvSpPr>
          <p:nvPr>
            <p:ph type="title"/>
          </p:nvPr>
        </p:nvSpPr>
        <p:spPr/>
        <p:txBody>
          <a:bodyPr/>
          <a:lstStyle/>
          <a:p>
            <a:r>
              <a:rPr lang="en-US" dirty="0"/>
              <a:t>McKinney-Vento: True or False</a:t>
            </a:r>
          </a:p>
        </p:txBody>
      </p:sp>
      <p:sp>
        <p:nvSpPr>
          <p:cNvPr id="3" name="Text Placeholder 2">
            <a:extLst>
              <a:ext uri="{FF2B5EF4-FFF2-40B4-BE49-F238E27FC236}">
                <a16:creationId xmlns:a16="http://schemas.microsoft.com/office/drawing/2014/main" id="{827C8203-075A-4CB5-81C4-3EA0E9AE135D}"/>
              </a:ext>
            </a:extLst>
          </p:cNvPr>
          <p:cNvSpPr>
            <a:spLocks noGrp="1"/>
          </p:cNvSpPr>
          <p:nvPr>
            <p:ph type="body" sz="quarter" idx="10"/>
          </p:nvPr>
        </p:nvSpPr>
        <p:spPr>
          <a:xfrm>
            <a:off x="609600" y="1447800"/>
            <a:ext cx="10871200" cy="4343400"/>
          </a:xfrm>
        </p:spPr>
        <p:txBody>
          <a:bodyPr/>
          <a:lstStyle/>
          <a:p>
            <a:pPr marL="0" indent="0">
              <a:buNone/>
            </a:pPr>
            <a:r>
              <a:rPr lang="en-US" sz="2400" dirty="0"/>
              <a:t>4. All unaccompanied youth are considered homeless</a:t>
            </a:r>
          </a:p>
          <a:p>
            <a:pPr marL="0" indent="0" algn="ctr">
              <a:buNone/>
            </a:pPr>
            <a:r>
              <a:rPr lang="en-US" sz="2000" dirty="0"/>
              <a:t>False – To be considered MV eligible, an unaccompanied youth’s </a:t>
            </a:r>
          </a:p>
          <a:p>
            <a:pPr marL="0" indent="0" algn="ctr">
              <a:buNone/>
            </a:pPr>
            <a:r>
              <a:rPr lang="en-US" sz="2000" dirty="0"/>
              <a:t>living arrangement must meet the MV definition of homeless</a:t>
            </a:r>
          </a:p>
          <a:p>
            <a:pPr marL="0" indent="0" algn="ctr">
              <a:buNone/>
            </a:pPr>
            <a:endParaRPr lang="en-US" sz="2400" dirty="0"/>
          </a:p>
          <a:p>
            <a:pPr marL="0" indent="0">
              <a:buNone/>
            </a:pPr>
            <a:r>
              <a:rPr lang="en-US" sz="2400" dirty="0"/>
              <a:t>5. When supporting the needs of a student experiencing homelessness, schools must eliminate any education barriers that exist or may arise</a:t>
            </a:r>
          </a:p>
          <a:p>
            <a:pPr marL="0" indent="0" algn="ctr">
              <a:buNone/>
            </a:pPr>
            <a:r>
              <a:rPr lang="en-US" sz="2000" dirty="0"/>
              <a:t>True – The MV Act requires schools to identify and remove all barriers to enrollment and retention in school for children and youth in homeless situations</a:t>
            </a:r>
            <a:endParaRPr lang="en-US" sz="1600" dirty="0"/>
          </a:p>
          <a:p>
            <a:pPr marL="0" indent="0">
              <a:buNone/>
            </a:pPr>
            <a:endParaRPr lang="en-US" sz="2400" dirty="0"/>
          </a:p>
          <a:p>
            <a:pPr marL="0" indent="0">
              <a:buNone/>
            </a:pPr>
            <a:r>
              <a:rPr lang="en-US" sz="2400" dirty="0"/>
              <a:t>6. McKinney-Vento students can stay in the same school, even if they move out of district</a:t>
            </a:r>
          </a:p>
          <a:p>
            <a:pPr marL="0" indent="0" algn="ctr">
              <a:buNone/>
            </a:pPr>
            <a:r>
              <a:rPr lang="en-US" sz="2000" dirty="0"/>
              <a:t>True  - MV eligible students have the rights to remain</a:t>
            </a:r>
          </a:p>
          <a:p>
            <a:pPr marL="0" indent="0" algn="ctr">
              <a:buNone/>
            </a:pPr>
            <a:r>
              <a:rPr lang="en-US" sz="2000" dirty="0"/>
              <a:t>in their school of origin for the duration of homelessness</a:t>
            </a:r>
            <a:endParaRPr lang="en-US" sz="2400" dirty="0"/>
          </a:p>
          <a:p>
            <a:endParaRPr lang="en-US" dirty="0"/>
          </a:p>
        </p:txBody>
      </p:sp>
    </p:spTree>
    <p:extLst>
      <p:ext uri="{BB962C8B-B14F-4D97-AF65-F5344CB8AC3E}">
        <p14:creationId xmlns:p14="http://schemas.microsoft.com/office/powerpoint/2010/main" val="30577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C188-59C2-4B82-9611-FC3A75C419AA}"/>
              </a:ext>
            </a:extLst>
          </p:cNvPr>
          <p:cNvSpPr>
            <a:spLocks noGrp="1"/>
          </p:cNvSpPr>
          <p:nvPr>
            <p:ph type="title"/>
          </p:nvPr>
        </p:nvSpPr>
        <p:spPr/>
        <p:txBody>
          <a:bodyPr/>
          <a:lstStyle/>
          <a:p>
            <a:r>
              <a:rPr lang="en-US" dirty="0"/>
              <a:t>Questions?</a:t>
            </a:r>
          </a:p>
        </p:txBody>
      </p:sp>
      <p:pic>
        <p:nvPicPr>
          <p:cNvPr id="4" name="Picture 2" descr="Download Free png background-Question-mark-transparent - DLPNG.com">
            <a:extLst>
              <a:ext uri="{FF2B5EF4-FFF2-40B4-BE49-F238E27FC236}">
                <a16:creationId xmlns:a16="http://schemas.microsoft.com/office/drawing/2014/main" id="{C0AEA8B4-8ADD-4F9B-8162-307C4D627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8578" y="1447800"/>
            <a:ext cx="6294844" cy="416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7634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2935-E85B-407E-948F-FA1A20566439}"/>
              </a:ext>
            </a:extLst>
          </p:cNvPr>
          <p:cNvSpPr>
            <a:spLocks noGrp="1"/>
          </p:cNvSpPr>
          <p:nvPr>
            <p:ph type="title"/>
          </p:nvPr>
        </p:nvSpPr>
        <p:spPr/>
        <p:txBody>
          <a:bodyPr/>
          <a:lstStyle/>
          <a:p>
            <a:r>
              <a:rPr lang="en-US" dirty="0"/>
              <a:t>Who to Contact</a:t>
            </a:r>
          </a:p>
        </p:txBody>
      </p:sp>
      <p:sp>
        <p:nvSpPr>
          <p:cNvPr id="3" name="Text Placeholder 2">
            <a:extLst>
              <a:ext uri="{FF2B5EF4-FFF2-40B4-BE49-F238E27FC236}">
                <a16:creationId xmlns:a16="http://schemas.microsoft.com/office/drawing/2014/main" id="{7CAE15F3-A2D3-4AE5-B5AA-46F845F8C17A}"/>
              </a:ext>
            </a:extLst>
          </p:cNvPr>
          <p:cNvSpPr>
            <a:spLocks noGrp="1"/>
          </p:cNvSpPr>
          <p:nvPr>
            <p:ph type="body" sz="quarter" idx="10"/>
          </p:nvPr>
        </p:nvSpPr>
        <p:spPr/>
        <p:txBody>
          <a:bodyPr/>
          <a:lstStyle/>
          <a:p>
            <a:r>
              <a:rPr lang="en-US" dirty="0"/>
              <a:t>Katy Preston, State Coordinator for Homeless Education </a:t>
            </a:r>
            <a:r>
              <a:rPr lang="en-US" dirty="0">
                <a:hlinkClick r:id="rId2"/>
              </a:rPr>
              <a:t>katy.preston@vermont.gov</a:t>
            </a:r>
            <a:endParaRPr lang="en-US" dirty="0"/>
          </a:p>
          <a:p>
            <a:pPr marL="0" indent="0">
              <a:buNone/>
            </a:pPr>
            <a:endParaRPr lang="en-US" dirty="0"/>
          </a:p>
          <a:p>
            <a:r>
              <a:rPr lang="en-US" dirty="0"/>
              <a:t>Other resources:</a:t>
            </a:r>
          </a:p>
          <a:p>
            <a:pPr lvl="1"/>
            <a:r>
              <a:rPr lang="en-US" sz="2400" dirty="0"/>
              <a:t>National Center for Homeless Education (NCHE)</a:t>
            </a:r>
          </a:p>
          <a:p>
            <a:pPr lvl="1"/>
            <a:r>
              <a:rPr lang="en-US" sz="2400" dirty="0"/>
              <a:t>Liaison Toolkit (developed by NCHE): </a:t>
            </a:r>
            <a:r>
              <a:rPr lang="en-US" sz="1800" dirty="0">
                <a:hlinkClick r:id="rId3"/>
              </a:rPr>
              <a:t>https://nche.ed.gov/homeless-liaison-toolkit/</a:t>
            </a:r>
            <a:endParaRPr lang="en-US" sz="1800" dirty="0"/>
          </a:p>
          <a:p>
            <a:pPr lvl="1"/>
            <a:r>
              <a:rPr lang="en-US" sz="2400" dirty="0" err="1"/>
              <a:t>SchoolHouse</a:t>
            </a:r>
            <a:r>
              <a:rPr lang="en-US" sz="2400" dirty="0"/>
              <a:t> Connection</a:t>
            </a:r>
          </a:p>
          <a:p>
            <a:pPr marL="457200" lvl="1" indent="0">
              <a:buNone/>
            </a:pPr>
            <a:endParaRPr lang="en-US" dirty="0"/>
          </a:p>
        </p:txBody>
      </p:sp>
    </p:spTree>
    <p:extLst>
      <p:ext uri="{BB962C8B-B14F-4D97-AF65-F5344CB8AC3E}">
        <p14:creationId xmlns:p14="http://schemas.microsoft.com/office/powerpoint/2010/main" val="327050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F8C-F550-456A-B22D-ED81D12CB8DA}"/>
              </a:ext>
            </a:extLst>
          </p:cNvPr>
          <p:cNvSpPr txBox="1">
            <a:spLocks noGrp="1"/>
          </p:cNvSpPr>
          <p:nvPr>
            <p:ph type="title" idx="4294967295"/>
          </p:nvPr>
        </p:nvSpPr>
        <p:spPr>
          <a:xfrm>
            <a:off x="1705730" y="426238"/>
            <a:ext cx="8686800"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mj-lt"/>
                <a:ea typeface="+mn-ea"/>
                <a:cs typeface="Arial" panose="020B0604020202020204" pitchFamily="34" charset="0"/>
              </a:rPr>
              <a:t>Nationwide Numbers</a:t>
            </a:r>
          </a:p>
        </p:txBody>
      </p:sp>
      <p:sp>
        <p:nvSpPr>
          <p:cNvPr id="5" name="Rectangle 4">
            <a:extLst>
              <a:ext uri="{FF2B5EF4-FFF2-40B4-BE49-F238E27FC236}">
                <a16:creationId xmlns:a16="http://schemas.microsoft.com/office/drawing/2014/main" id="{98CE0E35-FDA3-4632-AF8D-9C7526CBAABC}"/>
              </a:ext>
            </a:extLst>
          </p:cNvPr>
          <p:cNvSpPr/>
          <p:nvPr/>
        </p:nvSpPr>
        <p:spPr>
          <a:xfrm>
            <a:off x="925773" y="1828800"/>
            <a:ext cx="10246715" cy="954107"/>
          </a:xfrm>
          <a:prstGeom prst="rect">
            <a:avLst/>
          </a:prstGeom>
        </p:spPr>
        <p:txBody>
          <a:bodyPr wrap="none">
            <a:spAutoFit/>
          </a:bodyPr>
          <a:lstStyle/>
          <a:p>
            <a:pPr algn="ctr"/>
            <a:r>
              <a:rPr lang="en" sz="3600" b="1" dirty="0"/>
              <a:t>1.5 million</a:t>
            </a:r>
          </a:p>
          <a:p>
            <a:pPr algn="ctr"/>
            <a:r>
              <a:rPr lang="en-US" sz="2000" dirty="0"/>
              <a:t>s</a:t>
            </a:r>
            <a:r>
              <a:rPr lang="en" sz="2000" dirty="0"/>
              <a:t>tudents experien</a:t>
            </a:r>
            <a:r>
              <a:rPr lang="en-US" sz="2000" dirty="0"/>
              <a:t>c</a:t>
            </a:r>
            <a:r>
              <a:rPr lang="en" sz="2000" dirty="0"/>
              <a:t>ing home</a:t>
            </a:r>
            <a:r>
              <a:rPr lang="en-US" sz="2000" dirty="0"/>
              <a:t>lessness, PreK – 12, identified by public schools in 2017-2018</a:t>
            </a:r>
            <a:endParaRPr lang="en" sz="2000" dirty="0"/>
          </a:p>
        </p:txBody>
      </p:sp>
      <p:sp>
        <p:nvSpPr>
          <p:cNvPr id="8" name="Rectangle 7">
            <a:extLst>
              <a:ext uri="{FF2B5EF4-FFF2-40B4-BE49-F238E27FC236}">
                <a16:creationId xmlns:a16="http://schemas.microsoft.com/office/drawing/2014/main" id="{CB997AE4-8777-4BDA-866E-1BAF34CF7771}"/>
              </a:ext>
            </a:extLst>
          </p:cNvPr>
          <p:cNvSpPr/>
          <p:nvPr/>
        </p:nvSpPr>
        <p:spPr>
          <a:xfrm>
            <a:off x="901389" y="3225266"/>
            <a:ext cx="10246714" cy="954107"/>
          </a:xfrm>
          <a:prstGeom prst="rect">
            <a:avLst/>
          </a:prstGeom>
        </p:spPr>
        <p:txBody>
          <a:bodyPr wrap="square">
            <a:spAutoFit/>
          </a:bodyPr>
          <a:lstStyle/>
          <a:p>
            <a:pPr lvl="0" algn="ctr">
              <a:spcBef>
                <a:spcPts val="0"/>
              </a:spcBef>
              <a:spcAft>
                <a:spcPts val="0"/>
              </a:spcAft>
            </a:pPr>
            <a:r>
              <a:rPr lang="es-ES" sz="3600" b="1" dirty="0"/>
              <a:t>1.3 </a:t>
            </a:r>
            <a:r>
              <a:rPr lang="es-ES" sz="3600" b="1" dirty="0" err="1"/>
              <a:t>million</a:t>
            </a:r>
            <a:r>
              <a:rPr lang="es-ES" sz="3600" b="1" dirty="0"/>
              <a:t>  </a:t>
            </a:r>
          </a:p>
          <a:p>
            <a:pPr lvl="0" algn="ctr">
              <a:spcBef>
                <a:spcPts val="0"/>
              </a:spcBef>
              <a:spcAft>
                <a:spcPts val="0"/>
              </a:spcAft>
            </a:pPr>
            <a:r>
              <a:rPr lang="es-ES" sz="2000" dirty="0" err="1"/>
              <a:t>children</a:t>
            </a:r>
            <a:r>
              <a:rPr lang="es-ES" sz="2000" dirty="0"/>
              <a:t> </a:t>
            </a:r>
            <a:r>
              <a:rPr lang="en" sz="2000" dirty="0"/>
              <a:t>under age 6 experienced homelessness in 2016-2017</a:t>
            </a:r>
          </a:p>
        </p:txBody>
      </p:sp>
      <p:sp>
        <p:nvSpPr>
          <p:cNvPr id="6" name="Rectangle 5">
            <a:extLst>
              <a:ext uri="{FF2B5EF4-FFF2-40B4-BE49-F238E27FC236}">
                <a16:creationId xmlns:a16="http://schemas.microsoft.com/office/drawing/2014/main" id="{E0A0A9A9-0095-4DAE-B3AD-26D370C25891}"/>
              </a:ext>
            </a:extLst>
          </p:cNvPr>
          <p:cNvSpPr/>
          <p:nvPr/>
        </p:nvSpPr>
        <p:spPr>
          <a:xfrm>
            <a:off x="972643" y="4621732"/>
            <a:ext cx="10246714" cy="954107"/>
          </a:xfrm>
          <a:prstGeom prst="rect">
            <a:avLst/>
          </a:prstGeom>
        </p:spPr>
        <p:txBody>
          <a:bodyPr wrap="square">
            <a:spAutoFit/>
          </a:bodyPr>
          <a:lstStyle/>
          <a:p>
            <a:pPr lvl="0" algn="ctr">
              <a:spcBef>
                <a:spcPts val="0"/>
              </a:spcBef>
              <a:spcAft>
                <a:spcPts val="0"/>
              </a:spcAft>
            </a:pPr>
            <a:r>
              <a:rPr lang="en-US" sz="3600" b="1" dirty="0"/>
              <a:t>1 in 10 </a:t>
            </a:r>
          </a:p>
          <a:p>
            <a:pPr lvl="0" algn="ctr">
              <a:spcBef>
                <a:spcPts val="0"/>
              </a:spcBef>
              <a:spcAft>
                <a:spcPts val="0"/>
              </a:spcAft>
            </a:pPr>
            <a:r>
              <a:rPr lang="en-US" sz="2000" dirty="0"/>
              <a:t>young adults, ages 18-25, experienced homelessness over a 12-month period in 2016-2017</a:t>
            </a:r>
            <a:endParaRPr lang="en" sz="1200" dirty="0"/>
          </a:p>
        </p:txBody>
      </p:sp>
    </p:spTree>
    <p:extLst>
      <p:ext uri="{BB962C8B-B14F-4D97-AF65-F5344CB8AC3E}">
        <p14:creationId xmlns:p14="http://schemas.microsoft.com/office/powerpoint/2010/main" val="3145420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CD849-AD2F-41F7-8F14-73DA8AE5522E}"/>
              </a:ext>
            </a:extLst>
          </p:cNvPr>
          <p:cNvSpPr>
            <a:spLocks noGrp="1"/>
          </p:cNvSpPr>
          <p:nvPr>
            <p:ph type="title"/>
          </p:nvPr>
        </p:nvSpPr>
        <p:spPr/>
        <p:txBody>
          <a:bodyPr/>
          <a:lstStyle/>
          <a:p>
            <a:r>
              <a:rPr lang="en-US" dirty="0"/>
              <a:t>Common Causes of Homelessness</a:t>
            </a:r>
          </a:p>
        </p:txBody>
      </p:sp>
      <p:sp>
        <p:nvSpPr>
          <p:cNvPr id="3" name="Text Placeholder 2">
            <a:extLst>
              <a:ext uri="{FF2B5EF4-FFF2-40B4-BE49-F238E27FC236}">
                <a16:creationId xmlns:a16="http://schemas.microsoft.com/office/drawing/2014/main" id="{FF1384D1-A761-4574-AA6C-24ECC9AE7FAD}"/>
              </a:ext>
            </a:extLst>
          </p:cNvPr>
          <p:cNvSpPr>
            <a:spLocks noGrp="1"/>
          </p:cNvSpPr>
          <p:nvPr>
            <p:ph type="body" sz="quarter" idx="10"/>
          </p:nvPr>
        </p:nvSpPr>
        <p:spPr>
          <a:xfrm>
            <a:off x="609600" y="1447800"/>
            <a:ext cx="10871200" cy="4343400"/>
          </a:xfrm>
        </p:spPr>
        <p:txBody>
          <a:bodyPr/>
          <a:lstStyle/>
          <a:p>
            <a:pPr>
              <a:lnSpc>
                <a:spcPct val="150000"/>
              </a:lnSpc>
            </a:pPr>
            <a:r>
              <a:rPr lang="en-US" sz="2400" dirty="0"/>
              <a:t>Natural disaster</a:t>
            </a:r>
          </a:p>
          <a:p>
            <a:pPr>
              <a:lnSpc>
                <a:spcPct val="150000"/>
              </a:lnSpc>
            </a:pPr>
            <a:r>
              <a:rPr lang="en-US" sz="2400" dirty="0"/>
              <a:t>Lack of affordable housing</a:t>
            </a:r>
          </a:p>
          <a:p>
            <a:pPr>
              <a:lnSpc>
                <a:spcPct val="150000"/>
              </a:lnSpc>
            </a:pPr>
            <a:r>
              <a:rPr lang="en-US" sz="2400" dirty="0"/>
              <a:t>Rising prices (housing, food, gas, etc.)</a:t>
            </a:r>
          </a:p>
          <a:p>
            <a:pPr>
              <a:lnSpc>
                <a:spcPct val="150000"/>
              </a:lnSpc>
            </a:pPr>
            <a:r>
              <a:rPr lang="en-US" sz="2400" dirty="0"/>
              <a:t>Job loss/lack of job opportunities </a:t>
            </a:r>
          </a:p>
          <a:p>
            <a:pPr>
              <a:lnSpc>
                <a:spcPct val="150000"/>
              </a:lnSpc>
            </a:pPr>
            <a:r>
              <a:rPr lang="en-US" sz="2400" dirty="0"/>
              <a:t>Serious illness/healthcare expenses</a:t>
            </a:r>
          </a:p>
          <a:p>
            <a:pPr>
              <a:lnSpc>
                <a:spcPct val="150000"/>
              </a:lnSpc>
            </a:pPr>
            <a:r>
              <a:rPr lang="en-US" sz="2400" dirty="0"/>
              <a:t>Mental illness</a:t>
            </a:r>
          </a:p>
          <a:p>
            <a:pPr>
              <a:lnSpc>
                <a:spcPct val="150000"/>
              </a:lnSpc>
            </a:pPr>
            <a:r>
              <a:rPr lang="en-US" sz="2400" dirty="0"/>
              <a:t>Domestic violence</a:t>
            </a:r>
          </a:p>
          <a:p>
            <a:pPr>
              <a:lnSpc>
                <a:spcPct val="150000"/>
              </a:lnSpc>
            </a:pPr>
            <a:r>
              <a:rPr lang="en-US" sz="2400" dirty="0"/>
              <a:t>Family dysfunction</a:t>
            </a:r>
          </a:p>
          <a:p>
            <a:endParaRPr lang="en-US" dirty="0"/>
          </a:p>
        </p:txBody>
      </p:sp>
    </p:spTree>
    <p:extLst>
      <p:ext uri="{BB962C8B-B14F-4D97-AF65-F5344CB8AC3E}">
        <p14:creationId xmlns:p14="http://schemas.microsoft.com/office/powerpoint/2010/main" val="336044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8BA5-B2B5-4F05-9D73-EDCBE7B2C157}"/>
              </a:ext>
            </a:extLst>
          </p:cNvPr>
          <p:cNvSpPr>
            <a:spLocks noGrp="1"/>
          </p:cNvSpPr>
          <p:nvPr>
            <p:ph type="title"/>
          </p:nvPr>
        </p:nvSpPr>
        <p:spPr/>
        <p:txBody>
          <a:bodyPr>
            <a:normAutofit fontScale="90000"/>
          </a:bodyPr>
          <a:lstStyle/>
          <a:p>
            <a:r>
              <a:rPr lang="en-US" dirty="0"/>
              <a:t>How vulnerable is a person to becoming homeless?</a:t>
            </a:r>
          </a:p>
        </p:txBody>
      </p:sp>
      <p:sp>
        <p:nvSpPr>
          <p:cNvPr id="3" name="Text Placeholder 2">
            <a:extLst>
              <a:ext uri="{FF2B5EF4-FFF2-40B4-BE49-F238E27FC236}">
                <a16:creationId xmlns:a16="http://schemas.microsoft.com/office/drawing/2014/main" id="{DDBDBA98-B9CA-4D6F-A807-FBDF9CF6D905}"/>
              </a:ext>
            </a:extLst>
          </p:cNvPr>
          <p:cNvSpPr>
            <a:spLocks noGrp="1"/>
          </p:cNvSpPr>
          <p:nvPr>
            <p:ph type="body" sz="quarter" idx="10"/>
          </p:nvPr>
        </p:nvSpPr>
        <p:spPr>
          <a:xfrm>
            <a:off x="615696" y="1447800"/>
            <a:ext cx="10871200" cy="4343400"/>
          </a:xfrm>
        </p:spPr>
        <p:txBody>
          <a:bodyPr/>
          <a:lstStyle/>
          <a:p>
            <a:pPr>
              <a:lnSpc>
                <a:spcPct val="150000"/>
              </a:lnSpc>
            </a:pPr>
            <a:r>
              <a:rPr lang="en-US" sz="2400" dirty="0"/>
              <a:t>Could you experience a fire, flood, or other natural disaster? </a:t>
            </a:r>
          </a:p>
          <a:p>
            <a:pPr>
              <a:lnSpc>
                <a:spcPct val="150000"/>
              </a:lnSpc>
            </a:pPr>
            <a:r>
              <a:rPr lang="en-US" sz="2400" dirty="0"/>
              <a:t>Could you suffer from long-term illness or accident?</a:t>
            </a:r>
          </a:p>
          <a:p>
            <a:pPr>
              <a:lnSpc>
                <a:spcPct val="150000"/>
              </a:lnSpc>
            </a:pPr>
            <a:r>
              <a:rPr lang="en-US" sz="2400" dirty="0"/>
              <a:t>Are you behind on any monthly bills?</a:t>
            </a:r>
          </a:p>
          <a:p>
            <a:pPr>
              <a:lnSpc>
                <a:spcPct val="150000"/>
              </a:lnSpc>
            </a:pPr>
            <a:r>
              <a:rPr lang="en-US" sz="2400" dirty="0"/>
              <a:t>Are housing costs in your area increasing faster than wages?</a:t>
            </a:r>
          </a:p>
          <a:p>
            <a:pPr>
              <a:lnSpc>
                <a:spcPct val="150000"/>
              </a:lnSpc>
            </a:pPr>
            <a:r>
              <a:rPr lang="en-US" sz="2400" dirty="0"/>
              <a:t>Do you work in a household with only one full-time wage earner?</a:t>
            </a:r>
          </a:p>
          <a:p>
            <a:pPr>
              <a:lnSpc>
                <a:spcPct val="150000"/>
              </a:lnSpc>
            </a:pPr>
            <a:r>
              <a:rPr lang="en-US" sz="2400" dirty="0"/>
              <a:t>Does anyone in your family struggle with addictions?</a:t>
            </a:r>
          </a:p>
          <a:p>
            <a:pPr>
              <a:lnSpc>
                <a:spcPct val="150000"/>
              </a:lnSpc>
            </a:pPr>
            <a:r>
              <a:rPr lang="en-US" sz="2400" dirty="0"/>
              <a:t>Do you work in an area of the economy/job market where your job may become obsolete?</a:t>
            </a:r>
          </a:p>
        </p:txBody>
      </p:sp>
    </p:spTree>
    <p:extLst>
      <p:ext uri="{BB962C8B-B14F-4D97-AF65-F5344CB8AC3E}">
        <p14:creationId xmlns:p14="http://schemas.microsoft.com/office/powerpoint/2010/main" val="582797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04C8-4A30-45B4-A50D-7EAFF4EF5355}"/>
              </a:ext>
            </a:extLst>
          </p:cNvPr>
          <p:cNvSpPr>
            <a:spLocks noGrp="1"/>
          </p:cNvSpPr>
          <p:nvPr>
            <p:ph type="title"/>
          </p:nvPr>
        </p:nvSpPr>
        <p:spPr/>
        <p:txBody>
          <a:bodyPr/>
          <a:lstStyle/>
          <a:p>
            <a:r>
              <a:rPr lang="en-US" dirty="0"/>
              <a:t>Affordable Housing in Vermont</a:t>
            </a:r>
          </a:p>
        </p:txBody>
      </p:sp>
      <p:sp>
        <p:nvSpPr>
          <p:cNvPr id="3" name="Text Placeholder 2">
            <a:extLst>
              <a:ext uri="{FF2B5EF4-FFF2-40B4-BE49-F238E27FC236}">
                <a16:creationId xmlns:a16="http://schemas.microsoft.com/office/drawing/2014/main" id="{B475A34D-427E-4307-A770-C35F6BC85750}"/>
              </a:ext>
            </a:extLst>
          </p:cNvPr>
          <p:cNvSpPr>
            <a:spLocks noGrp="1"/>
          </p:cNvSpPr>
          <p:nvPr>
            <p:ph type="body" sz="quarter" idx="10"/>
          </p:nvPr>
        </p:nvSpPr>
        <p:spPr>
          <a:xfrm>
            <a:off x="609600" y="1447800"/>
            <a:ext cx="10871200" cy="4343400"/>
          </a:xfrm>
        </p:spPr>
        <p:txBody>
          <a:bodyPr/>
          <a:lstStyle/>
          <a:p>
            <a:pPr marL="0" indent="0">
              <a:buNone/>
            </a:pPr>
            <a:r>
              <a:rPr lang="en-US" sz="2400" dirty="0"/>
              <a:t>National Low Income Housing Coalition:</a:t>
            </a:r>
          </a:p>
          <a:p>
            <a:pPr marL="0" indent="0">
              <a:buNone/>
            </a:pPr>
            <a:r>
              <a:rPr lang="en-US" sz="1800" dirty="0"/>
              <a:t>Across Vermont, there is a shortage of rental homes affordable and available to extremely low income households</a:t>
            </a:r>
          </a:p>
          <a:p>
            <a:pPr lvl="1"/>
            <a:r>
              <a:rPr lang="en-US" sz="1600" dirty="0"/>
              <a:t>incomes at or below the poverty guideline (30% of their area median income)</a:t>
            </a:r>
          </a:p>
          <a:p>
            <a:pPr marL="0" indent="0">
              <a:buNone/>
            </a:pPr>
            <a:endParaRPr lang="en-US" sz="1800" dirty="0"/>
          </a:p>
          <a:p>
            <a:pPr marL="0" indent="0">
              <a:buNone/>
            </a:pPr>
            <a:r>
              <a:rPr lang="en-US" sz="1800" dirty="0"/>
              <a:t>Many of these households are severely cost burdened, spending more than half of their income on housing. Severely cost burdened poor households are more likely than other renters to sacrifice other necessities like healthy food and healthcare to pay the rent, and to experience unstable housing situations like evictions.</a:t>
            </a:r>
          </a:p>
          <a:p>
            <a:pPr marL="0" indent="0" algn="ctr">
              <a:buNone/>
            </a:pPr>
            <a:r>
              <a:rPr lang="en-US" b="1" dirty="0">
                <a:solidFill>
                  <a:srgbClr val="002060"/>
                </a:solidFill>
              </a:rPr>
              <a:t>Key Facts: </a:t>
            </a:r>
          </a:p>
          <a:p>
            <a:pPr algn="ctr"/>
            <a:r>
              <a:rPr lang="en-US" b="1" dirty="0">
                <a:solidFill>
                  <a:srgbClr val="002060"/>
                </a:solidFill>
              </a:rPr>
              <a:t>20,063 or 23%</a:t>
            </a:r>
            <a:r>
              <a:rPr lang="en-US" sz="1600" b="1" dirty="0">
                <a:solidFill>
                  <a:srgbClr val="002060"/>
                </a:solidFill>
              </a:rPr>
              <a:t> Renter households that are extremely low income</a:t>
            </a:r>
          </a:p>
          <a:p>
            <a:pPr algn="ctr"/>
            <a:r>
              <a:rPr lang="en-US" b="1" dirty="0">
                <a:solidFill>
                  <a:srgbClr val="002060"/>
                </a:solidFill>
              </a:rPr>
              <a:t>67% </a:t>
            </a:r>
            <a:r>
              <a:rPr lang="en-US" sz="1600" b="1" dirty="0">
                <a:solidFill>
                  <a:srgbClr val="002060"/>
                </a:solidFill>
              </a:rPr>
              <a:t>Percent of extremely low income renter households with severe cost burden</a:t>
            </a:r>
          </a:p>
        </p:txBody>
      </p:sp>
    </p:spTree>
    <p:extLst>
      <p:ext uri="{BB962C8B-B14F-4D97-AF65-F5344CB8AC3E}">
        <p14:creationId xmlns:p14="http://schemas.microsoft.com/office/powerpoint/2010/main" val="3341475952"/>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589ccea-3ba2-4c0c-a515-510e0f56592f">
      <UserInfo>
        <DisplayName>Graves, Amber</DisplayName>
        <AccountId>86</AccountId>
        <AccountType/>
      </UserInfo>
    </SharedWithUsers>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2" ma:contentTypeDescription="Create a new document." ma:contentTypeScope="" ma:versionID="36280ed91f61375594fea273fd44bb62">
  <xsd:schema xmlns:xsd="http://www.w3.org/2001/XMLSchema" xmlns:xs="http://www.w3.org/2001/XMLSchema" xmlns:p="http://schemas.microsoft.com/office/2006/metadata/properties" xmlns:ns1="http://schemas.microsoft.com/sharepoint/v3" xmlns:ns3="d80a4d8e-4e6b-4d9d-8f1a-ff0104432a35" xmlns:ns4="f589ccea-3ba2-4c0c-a515-510e0f56592f" targetNamespace="http://schemas.microsoft.com/office/2006/metadata/properties" ma:root="true" ma:fieldsID="6f521704c45c8cda87a858ced243b679" ns1:_="" ns3:_="" ns4:_="">
    <xsd:import namespace="http://schemas.microsoft.com/sharepoint/v3"/>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6589B0-0387-4C3A-B46C-108CA3CA3431}">
  <ds:schemaRefs>
    <ds:schemaRef ds:uri="http://schemas.microsoft.com/sharepoint/v3/contenttype/forms"/>
  </ds:schemaRefs>
</ds:datastoreItem>
</file>

<file path=customXml/itemProps2.xml><?xml version="1.0" encoding="utf-8"?>
<ds:datastoreItem xmlns:ds="http://schemas.openxmlformats.org/officeDocument/2006/customXml" ds:itemID="{7742EFFE-BABB-4AD9-A156-E07F08DDE912}">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f589ccea-3ba2-4c0c-a515-510e0f56592f"/>
    <ds:schemaRef ds:uri="d80a4d8e-4e6b-4d9d-8f1a-ff0104432a35"/>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C90A370-8ECA-4472-920B-CDD6C2FFF0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6201</TotalTime>
  <Words>3919</Words>
  <Application>Microsoft Office PowerPoint</Application>
  <PresentationFormat>Widescreen</PresentationFormat>
  <Paragraphs>406</Paragraphs>
  <Slides>58</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58</vt:i4>
      </vt:variant>
    </vt:vector>
  </HeadingPairs>
  <TitlesOfParts>
    <vt:vector size="63" baseType="lpstr">
      <vt:lpstr>Arial</vt:lpstr>
      <vt:lpstr>Calibri</vt:lpstr>
      <vt:lpstr>Franklin Gothic Book</vt:lpstr>
      <vt:lpstr>Palatino Linotype</vt:lpstr>
      <vt:lpstr>Custom Design</vt:lpstr>
      <vt:lpstr>McKinney-Vento 101 Understanding the Rights of  Students Experiencing Homelessness</vt:lpstr>
      <vt:lpstr>For today’s presentation…</vt:lpstr>
      <vt:lpstr>Additional Sessions</vt:lpstr>
      <vt:lpstr>Today’s topics</vt:lpstr>
      <vt:lpstr>Education and Homelessness: An Introduction to the Issues</vt:lpstr>
      <vt:lpstr>Nationwide Numbers</vt:lpstr>
      <vt:lpstr>Common Causes of Homelessness</vt:lpstr>
      <vt:lpstr>How vulnerable is a person to becoming homeless?</vt:lpstr>
      <vt:lpstr>Affordable Housing in Vermont</vt:lpstr>
      <vt:lpstr>Affordable Housing in Vermont</vt:lpstr>
      <vt:lpstr>Affordable Housing in Vermont</vt:lpstr>
      <vt:lpstr>Affordable Housing in Vermont</vt:lpstr>
      <vt:lpstr>Vermont Data</vt:lpstr>
      <vt:lpstr>How does homelessness affect education?</vt:lpstr>
      <vt:lpstr>Educational Impacts of Homelessness</vt:lpstr>
      <vt:lpstr>Educational Impacts of Homelessness</vt:lpstr>
      <vt:lpstr>Barriers to Education</vt:lpstr>
      <vt:lpstr>Poll</vt:lpstr>
      <vt:lpstr>Subpopulations at Higher Risk for Homelessness</vt:lpstr>
      <vt:lpstr>The Preventive Value of Education</vt:lpstr>
      <vt:lpstr>Education for Students Experiencing Homelessness: The Every Student Succeeds Act and The McKinney-Vento Act</vt:lpstr>
      <vt:lpstr>ESSA and the McKinney-Vento Act</vt:lpstr>
      <vt:lpstr>The McKinney-Vento Act</vt:lpstr>
      <vt:lpstr>The McKinney-Vento Definition of Homeless</vt:lpstr>
      <vt:lpstr>The McKinney-Vento Definition of Homelessness</vt:lpstr>
      <vt:lpstr>Unaccompanied Youth</vt:lpstr>
      <vt:lpstr>Example</vt:lpstr>
      <vt:lpstr>Example</vt:lpstr>
      <vt:lpstr>Example</vt:lpstr>
      <vt:lpstr>Questions?</vt:lpstr>
      <vt:lpstr>Identifying Students Experiencing Homelessness</vt:lpstr>
      <vt:lpstr>Identification</vt:lpstr>
      <vt:lpstr>Barriers to Identification</vt:lpstr>
      <vt:lpstr>Strategies to Increase Identification</vt:lpstr>
      <vt:lpstr>Understanding the Definition</vt:lpstr>
      <vt:lpstr>Rights of Students Experiencing Homelessness</vt:lpstr>
      <vt:lpstr>Rights Under the McKinney-Vento Act</vt:lpstr>
      <vt:lpstr>Immediate Enrollment</vt:lpstr>
      <vt:lpstr>Immediate Enrollment</vt:lpstr>
      <vt:lpstr>Immediate Enrollment</vt:lpstr>
      <vt:lpstr>School Selection</vt:lpstr>
      <vt:lpstr>Duration of Rights</vt:lpstr>
      <vt:lpstr>Best Interest</vt:lpstr>
      <vt:lpstr>Best Interest &amp; Dispute Resolution</vt:lpstr>
      <vt:lpstr>Dispute Resolution</vt:lpstr>
      <vt:lpstr>Questions</vt:lpstr>
      <vt:lpstr>Removing Barriers</vt:lpstr>
      <vt:lpstr>Removing Barriers</vt:lpstr>
      <vt:lpstr>Barriers to Education</vt:lpstr>
      <vt:lpstr>Transportation</vt:lpstr>
      <vt:lpstr>Transportation</vt:lpstr>
      <vt:lpstr>Transportation</vt:lpstr>
      <vt:lpstr>Transportation</vt:lpstr>
      <vt:lpstr>Supports for Success</vt:lpstr>
      <vt:lpstr>McKinney-Vento: True or False</vt:lpstr>
      <vt:lpstr>McKinney-Vento: True or False</vt:lpstr>
      <vt:lpstr>Questions?</vt:lpstr>
      <vt:lpstr>Who to Contact</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MV101 2020</dc:title>
  <dc:creator>Vermont Agency of Education</dc:creator>
  <cp:lastModifiedBy>Graves, Amber</cp:lastModifiedBy>
  <cp:revision>186</cp:revision>
  <cp:lastPrinted>2016-09-12T19:36:10Z</cp:lastPrinted>
  <dcterms:created xsi:type="dcterms:W3CDTF">2016-07-25T13:30:01Z</dcterms:created>
  <dcterms:modified xsi:type="dcterms:W3CDTF">2021-01-14T19:00:58Z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