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354" r:id="rId6"/>
    <p:sldId id="361" r:id="rId7"/>
    <p:sldId id="362" r:id="rId8"/>
    <p:sldId id="359" r:id="rId9"/>
    <p:sldId id="360" r:id="rId10"/>
    <p:sldId id="363" r:id="rId11"/>
    <p:sldId id="367" r:id="rId12"/>
    <p:sldId id="368" r:id="rId13"/>
    <p:sldId id="369" r:id="rId14"/>
    <p:sldId id="386" r:id="rId15"/>
    <p:sldId id="372" r:id="rId16"/>
    <p:sldId id="373" r:id="rId17"/>
    <p:sldId id="374" r:id="rId18"/>
    <p:sldId id="375" r:id="rId19"/>
    <p:sldId id="376" r:id="rId20"/>
    <p:sldId id="377" r:id="rId21"/>
    <p:sldId id="378" r:id="rId22"/>
    <p:sldId id="381" r:id="rId23"/>
    <p:sldId id="379" r:id="rId24"/>
    <p:sldId id="380" r:id="rId25"/>
    <p:sldId id="382" r:id="rId26"/>
    <p:sldId id="383" r:id="rId27"/>
    <p:sldId id="387" r:id="rId28"/>
    <p:sldId id="384" r:id="rId29"/>
    <p:sldId id="364" r:id="rId30"/>
    <p:sldId id="366" r:id="rId31"/>
    <p:sldId id="365" r:id="rId32"/>
    <p:sldId id="370" r:id="rId33"/>
    <p:sldId id="371" r:id="rId34"/>
    <p:sldId id="257" r:id="rId35"/>
    <p:sldId id="300" r:id="rId3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Palatino Linotype" pitchFamily="18" charset="0"/>
        <a:ea typeface="+mn-ea"/>
        <a:cs typeface="Arial" charset="0"/>
      </a:defRPr>
    </a:lvl1pPr>
    <a:lvl2pPr marL="457200" algn="l" rtl="0" fontAlgn="base">
      <a:spcBef>
        <a:spcPct val="0"/>
      </a:spcBef>
      <a:spcAft>
        <a:spcPct val="0"/>
      </a:spcAft>
      <a:defRPr kern="1200">
        <a:solidFill>
          <a:schemeClr val="tx1"/>
        </a:solidFill>
        <a:latin typeface="Palatino Linotype" pitchFamily="18" charset="0"/>
        <a:ea typeface="+mn-ea"/>
        <a:cs typeface="Arial" charset="0"/>
      </a:defRPr>
    </a:lvl2pPr>
    <a:lvl3pPr marL="914400" algn="l" rtl="0" fontAlgn="base">
      <a:spcBef>
        <a:spcPct val="0"/>
      </a:spcBef>
      <a:spcAft>
        <a:spcPct val="0"/>
      </a:spcAft>
      <a:defRPr kern="1200">
        <a:solidFill>
          <a:schemeClr val="tx1"/>
        </a:solidFill>
        <a:latin typeface="Palatino Linotype" pitchFamily="18" charset="0"/>
        <a:ea typeface="+mn-ea"/>
        <a:cs typeface="Arial" charset="0"/>
      </a:defRPr>
    </a:lvl3pPr>
    <a:lvl4pPr marL="1371600" algn="l" rtl="0" fontAlgn="base">
      <a:spcBef>
        <a:spcPct val="0"/>
      </a:spcBef>
      <a:spcAft>
        <a:spcPct val="0"/>
      </a:spcAft>
      <a:defRPr kern="1200">
        <a:solidFill>
          <a:schemeClr val="tx1"/>
        </a:solidFill>
        <a:latin typeface="Palatino Linotype" pitchFamily="18" charset="0"/>
        <a:ea typeface="+mn-ea"/>
        <a:cs typeface="Arial" charset="0"/>
      </a:defRPr>
    </a:lvl4pPr>
    <a:lvl5pPr marL="1828800" algn="l" rtl="0" fontAlgn="base">
      <a:spcBef>
        <a:spcPct val="0"/>
      </a:spcBef>
      <a:spcAft>
        <a:spcPct val="0"/>
      </a:spcAft>
      <a:defRPr kern="1200">
        <a:solidFill>
          <a:schemeClr val="tx1"/>
        </a:solidFill>
        <a:latin typeface="Palatino Linotype" pitchFamily="18" charset="0"/>
        <a:ea typeface="+mn-ea"/>
        <a:cs typeface="Arial" charset="0"/>
      </a:defRPr>
    </a:lvl5pPr>
    <a:lvl6pPr marL="2286000" algn="l" defTabSz="914400" rtl="0" eaLnBrk="1" latinLnBrk="0" hangingPunct="1">
      <a:defRPr kern="1200">
        <a:solidFill>
          <a:schemeClr val="tx1"/>
        </a:solidFill>
        <a:latin typeface="Palatino Linotype" pitchFamily="18" charset="0"/>
        <a:ea typeface="+mn-ea"/>
        <a:cs typeface="Arial" charset="0"/>
      </a:defRPr>
    </a:lvl6pPr>
    <a:lvl7pPr marL="2743200" algn="l" defTabSz="914400" rtl="0" eaLnBrk="1" latinLnBrk="0" hangingPunct="1">
      <a:defRPr kern="1200">
        <a:solidFill>
          <a:schemeClr val="tx1"/>
        </a:solidFill>
        <a:latin typeface="Palatino Linotype" pitchFamily="18" charset="0"/>
        <a:ea typeface="+mn-ea"/>
        <a:cs typeface="Arial" charset="0"/>
      </a:defRPr>
    </a:lvl7pPr>
    <a:lvl8pPr marL="3200400" algn="l" defTabSz="914400" rtl="0" eaLnBrk="1" latinLnBrk="0" hangingPunct="1">
      <a:defRPr kern="1200">
        <a:solidFill>
          <a:schemeClr val="tx1"/>
        </a:solidFill>
        <a:latin typeface="Palatino Linotype" pitchFamily="18" charset="0"/>
        <a:ea typeface="+mn-ea"/>
        <a:cs typeface="Arial" charset="0"/>
      </a:defRPr>
    </a:lvl8pPr>
    <a:lvl9pPr marL="3657600" algn="l" defTabSz="914400" rtl="0" eaLnBrk="1" latinLnBrk="0" hangingPunct="1">
      <a:defRPr kern="1200">
        <a:solidFill>
          <a:schemeClr val="tx1"/>
        </a:solidFill>
        <a:latin typeface="Palatino Linotype" pitchFamily="18" charset="0"/>
        <a:ea typeface="+mn-ea"/>
        <a:cs typeface="Arial"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04D4A3-1A67-45DF-910E-F842B2259DBE}" v="408" dt="2021-03-30T14:30:20.1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4" autoAdjust="0"/>
    <p:restoredTop sz="93792" autoAdjust="0"/>
  </p:normalViewPr>
  <p:slideViewPr>
    <p:cSldViewPr snapToGrid="0">
      <p:cViewPr varScale="1">
        <p:scale>
          <a:sx n="68" d="100"/>
          <a:sy n="68"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1"/>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15910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12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6"/>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3218847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5164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10972800" cy="4495800"/>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3571300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Edit Master text styles</a:t>
            </a:r>
          </a:p>
        </p:txBody>
      </p:sp>
    </p:spTree>
    <p:extLst>
      <p:ext uri="{BB962C8B-B14F-4D97-AF65-F5344CB8AC3E}">
        <p14:creationId xmlns:p14="http://schemas.microsoft.com/office/powerpoint/2010/main" val="181939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780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27472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a:t>Click icon to add picture</a:t>
            </a:r>
            <a:endParaRPr lang="en-US" noProof="0" dirty="0"/>
          </a:p>
        </p:txBody>
      </p:sp>
      <p:sp>
        <p:nvSpPr>
          <p:cNvPr id="7" name="Text Placeholder 6"/>
          <p:cNvSpPr>
            <a:spLocks noGrp="1"/>
          </p:cNvSpPr>
          <p:nvPr>
            <p:ph type="body" sz="quarter" idx="11"/>
          </p:nvPr>
        </p:nvSpPr>
        <p:spPr>
          <a:xfrm>
            <a:off x="2641600" y="4648200"/>
            <a:ext cx="6807200" cy="1066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6317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4124884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1"/>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endParaRPr lang="en-US"/>
          </a:p>
        </p:txBody>
      </p:sp>
      <p:pic>
        <p:nvPicPr>
          <p:cNvPr id="1029" name="Picture 9" descr="AOEd MOM Hor 2C.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9347201" y="6248401"/>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41484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itchFamily="34" charset="0"/>
        </a:defRPr>
      </a:lvl2pPr>
      <a:lvl3pPr algn="ctr" rtl="0" eaLnBrk="1" fontAlgn="base" hangingPunct="1">
        <a:spcBef>
          <a:spcPct val="0"/>
        </a:spcBef>
        <a:spcAft>
          <a:spcPct val="0"/>
        </a:spcAft>
        <a:defRPr sz="4400">
          <a:solidFill>
            <a:schemeClr val="tx1"/>
          </a:solidFill>
          <a:latin typeface="Franklin Gothic Book" pitchFamily="34" charset="0"/>
        </a:defRPr>
      </a:lvl3pPr>
      <a:lvl4pPr algn="ctr" rtl="0" eaLnBrk="1" fontAlgn="base" hangingPunct="1">
        <a:spcBef>
          <a:spcPct val="0"/>
        </a:spcBef>
        <a:spcAft>
          <a:spcPct val="0"/>
        </a:spcAft>
        <a:defRPr sz="4400">
          <a:solidFill>
            <a:schemeClr val="tx1"/>
          </a:solidFill>
          <a:latin typeface="Franklin Gothic Book" pitchFamily="34" charset="0"/>
        </a:defRPr>
      </a:lvl4pPr>
      <a:lvl5pPr algn="ctr" rtl="0" eaLnBrk="1" fontAlgn="base" hangingPunct="1">
        <a:spcBef>
          <a:spcPct val="0"/>
        </a:spcBef>
        <a:spcAft>
          <a:spcPct val="0"/>
        </a:spcAft>
        <a:defRPr sz="4400">
          <a:solidFill>
            <a:schemeClr val="tx1"/>
          </a:solidFill>
          <a:latin typeface="Franklin Gothic Book" pitchFamily="34" charset="0"/>
        </a:defRPr>
      </a:lvl5pPr>
      <a:lvl6pPr marL="457200" algn="ctr" rtl="0" eaLnBrk="1" fontAlgn="base" hangingPunct="1">
        <a:spcBef>
          <a:spcPct val="0"/>
        </a:spcBef>
        <a:spcAft>
          <a:spcPct val="0"/>
        </a:spcAft>
        <a:defRPr sz="4400">
          <a:solidFill>
            <a:schemeClr val="tx1"/>
          </a:solidFill>
          <a:latin typeface="Franklin Gothic Book" pitchFamily="34" charset="0"/>
        </a:defRPr>
      </a:lvl6pPr>
      <a:lvl7pPr marL="914400" algn="ctr" rtl="0" eaLnBrk="1" fontAlgn="base" hangingPunct="1">
        <a:spcBef>
          <a:spcPct val="0"/>
        </a:spcBef>
        <a:spcAft>
          <a:spcPct val="0"/>
        </a:spcAft>
        <a:defRPr sz="4400">
          <a:solidFill>
            <a:schemeClr val="tx1"/>
          </a:solidFill>
          <a:latin typeface="Franklin Gothic Book" pitchFamily="34" charset="0"/>
        </a:defRPr>
      </a:lvl7pPr>
      <a:lvl8pPr marL="1371600" algn="ctr" rtl="0" eaLnBrk="1" fontAlgn="base" hangingPunct="1">
        <a:spcBef>
          <a:spcPct val="0"/>
        </a:spcBef>
        <a:spcAft>
          <a:spcPct val="0"/>
        </a:spcAft>
        <a:defRPr sz="4400">
          <a:solidFill>
            <a:schemeClr val="tx1"/>
          </a:solidFill>
          <a:latin typeface="Franklin Gothic Book" pitchFamily="34" charset="0"/>
        </a:defRPr>
      </a:lvl8pPr>
      <a:lvl9pPr marL="1828800" algn="ctr" rtl="0" eaLnBrk="1" fontAlgn="base" hangingPunct="1">
        <a:spcBef>
          <a:spcPct val="0"/>
        </a:spcBef>
        <a:spcAft>
          <a:spcPct val="0"/>
        </a:spcAft>
        <a:defRPr sz="4400">
          <a:solidFill>
            <a:schemeClr val="tx1"/>
          </a:solidFill>
          <a:latin typeface="Franklin Gothic Book"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mailto:megan.kinlock@vermont.gov" TargetMode="Externa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hyperlink" Target="https://education.vermont.gov/student-support/federal-programs/consolidated-federal-programs" TargetMode="Externa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12" y="1751156"/>
            <a:ext cx="11051969" cy="1470025"/>
          </a:xfrm>
        </p:spPr>
        <p:txBody>
          <a:bodyPr/>
          <a:lstStyle/>
          <a:p>
            <a:r>
              <a:rPr lang="en-US" sz="5000" dirty="0">
                <a:latin typeface="Franklin Gothic Demi" panose="020B0703020102020204" pitchFamily="34" charset="0"/>
              </a:rPr>
              <a:t>Leveraging Title IIA</a:t>
            </a:r>
          </a:p>
        </p:txBody>
      </p:sp>
      <p:sp>
        <p:nvSpPr>
          <p:cNvPr id="3" name="Subtitle 2"/>
          <p:cNvSpPr>
            <a:spLocks noGrp="1"/>
          </p:cNvSpPr>
          <p:nvPr>
            <p:ph type="subTitle" idx="1"/>
          </p:nvPr>
        </p:nvSpPr>
        <p:spPr>
          <a:xfrm>
            <a:off x="1733797" y="3827355"/>
            <a:ext cx="8534400" cy="1219200"/>
          </a:xfrm>
        </p:spPr>
        <p:txBody>
          <a:bodyPr/>
          <a:lstStyle/>
          <a:p>
            <a:r>
              <a:rPr lang="en-US" b="1" dirty="0">
                <a:solidFill>
                  <a:schemeClr val="accent3">
                    <a:lumMod val="50000"/>
                  </a:schemeClr>
                </a:solidFill>
              </a:rPr>
              <a:t>April 8, 2021</a:t>
            </a:r>
          </a:p>
        </p:txBody>
      </p:sp>
    </p:spTree>
    <p:extLst>
      <p:ext uri="{BB962C8B-B14F-4D97-AF65-F5344CB8AC3E}">
        <p14:creationId xmlns:p14="http://schemas.microsoft.com/office/powerpoint/2010/main" val="287185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519E-FE67-4BA1-8BA0-B8CA0132AFC9}"/>
              </a:ext>
            </a:extLst>
          </p:cNvPr>
          <p:cNvSpPr>
            <a:spLocks noGrp="1"/>
          </p:cNvSpPr>
          <p:nvPr>
            <p:ph type="title"/>
          </p:nvPr>
        </p:nvSpPr>
        <p:spPr/>
        <p:txBody>
          <a:bodyPr>
            <a:normAutofit/>
          </a:bodyPr>
          <a:lstStyle/>
          <a:p>
            <a:r>
              <a:rPr lang="en-US" sz="3200" dirty="0"/>
              <a:t>Purchasing Equipment, Supplies &amp; Materials under IIA (cont. 2)</a:t>
            </a:r>
          </a:p>
        </p:txBody>
      </p:sp>
      <p:sp>
        <p:nvSpPr>
          <p:cNvPr id="3" name="Text Placeholder 2">
            <a:extLst>
              <a:ext uri="{FF2B5EF4-FFF2-40B4-BE49-F238E27FC236}">
                <a16:creationId xmlns:a16="http://schemas.microsoft.com/office/drawing/2014/main" id="{3945298C-0518-4D4F-BBFA-9ACEEC67ACBD}"/>
              </a:ext>
            </a:extLst>
          </p:cNvPr>
          <p:cNvSpPr>
            <a:spLocks noGrp="1"/>
          </p:cNvSpPr>
          <p:nvPr>
            <p:ph type="body" sz="quarter" idx="10"/>
          </p:nvPr>
        </p:nvSpPr>
        <p:spPr>
          <a:xfrm>
            <a:off x="711200" y="1487185"/>
            <a:ext cx="10871200" cy="4718407"/>
          </a:xfrm>
        </p:spPr>
        <p:txBody>
          <a:bodyPr/>
          <a:lstStyle/>
          <a:p>
            <a:pPr marL="0" indent="0">
              <a:buNone/>
            </a:pPr>
            <a:r>
              <a:rPr lang="en-US" dirty="0"/>
              <a:t>The following examples are </a:t>
            </a:r>
            <a:r>
              <a:rPr lang="en-US" i="1" dirty="0"/>
              <a:t>not</a:t>
            </a:r>
            <a:r>
              <a:rPr lang="en-US" dirty="0"/>
              <a:t> allowable purchases under IIA:</a:t>
            </a:r>
          </a:p>
          <a:p>
            <a:r>
              <a:rPr lang="en-US" dirty="0"/>
              <a:t>Teacher laptops with accompanying PD* on how to effectively use them in the classroom</a:t>
            </a:r>
          </a:p>
          <a:p>
            <a:r>
              <a:rPr lang="en-US" dirty="0"/>
              <a:t>Entire curriculum sets for teaching staff with accompanying PD* on implementation</a:t>
            </a:r>
          </a:p>
          <a:p>
            <a:r>
              <a:rPr lang="en-US" dirty="0"/>
              <a:t>Supplies for use in the classroom and/or by students</a:t>
            </a:r>
          </a:p>
          <a:p>
            <a:pPr marL="0" indent="0">
              <a:buNone/>
            </a:pPr>
            <a:endParaRPr lang="en-US" sz="1800" dirty="0"/>
          </a:p>
          <a:p>
            <a:pPr marL="0" indent="0">
              <a:buNone/>
            </a:pPr>
            <a:r>
              <a:rPr lang="en-US" sz="2200" dirty="0"/>
              <a:t>*In these cases, the PD itself including BCO time, facility fees, consultants, etc. could likely be funded under IIA, just not the listed equipment/materials.</a:t>
            </a:r>
          </a:p>
        </p:txBody>
      </p:sp>
    </p:spTree>
    <p:extLst>
      <p:ext uri="{BB962C8B-B14F-4D97-AF65-F5344CB8AC3E}">
        <p14:creationId xmlns:p14="http://schemas.microsoft.com/office/powerpoint/2010/main" val="111091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12" y="1751156"/>
            <a:ext cx="11051969" cy="1470025"/>
          </a:xfrm>
        </p:spPr>
        <p:txBody>
          <a:bodyPr/>
          <a:lstStyle/>
          <a:p>
            <a:r>
              <a:rPr lang="en-US" sz="5000" dirty="0">
                <a:latin typeface="Franklin Gothic Demi" panose="020B0703020102020204" pitchFamily="34" charset="0"/>
              </a:rPr>
              <a:t>Other Ways to Leverage Title IIA</a:t>
            </a:r>
          </a:p>
        </p:txBody>
      </p:sp>
    </p:spTree>
    <p:extLst>
      <p:ext uri="{BB962C8B-B14F-4D97-AF65-F5344CB8AC3E}">
        <p14:creationId xmlns:p14="http://schemas.microsoft.com/office/powerpoint/2010/main" val="1074741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93CB8-4831-462A-8606-BB472EC2E107}"/>
              </a:ext>
            </a:extLst>
          </p:cNvPr>
          <p:cNvSpPr>
            <a:spLocks noGrp="1"/>
          </p:cNvSpPr>
          <p:nvPr>
            <p:ph type="title"/>
          </p:nvPr>
        </p:nvSpPr>
        <p:spPr/>
        <p:txBody>
          <a:bodyPr/>
          <a:lstStyle/>
          <a:p>
            <a:r>
              <a:rPr lang="en-US" dirty="0"/>
              <a:t>Other Uses </a:t>
            </a:r>
            <a:r>
              <a:rPr lang="en-US"/>
              <a:t>of Title IIA</a:t>
            </a:r>
            <a:endParaRPr lang="en-US" dirty="0"/>
          </a:p>
        </p:txBody>
      </p:sp>
      <p:sp>
        <p:nvSpPr>
          <p:cNvPr id="3" name="Text Placeholder 2">
            <a:extLst>
              <a:ext uri="{FF2B5EF4-FFF2-40B4-BE49-F238E27FC236}">
                <a16:creationId xmlns:a16="http://schemas.microsoft.com/office/drawing/2014/main" id="{64824C63-6B38-4DFD-A9E2-4C98EA85390A}"/>
              </a:ext>
            </a:extLst>
          </p:cNvPr>
          <p:cNvSpPr>
            <a:spLocks noGrp="1"/>
          </p:cNvSpPr>
          <p:nvPr>
            <p:ph type="body" sz="quarter" idx="10"/>
          </p:nvPr>
        </p:nvSpPr>
        <p:spPr/>
        <p:txBody>
          <a:bodyPr/>
          <a:lstStyle/>
          <a:p>
            <a:pPr marL="0" indent="0">
              <a:buNone/>
            </a:pPr>
            <a:r>
              <a:rPr lang="en-US" dirty="0"/>
              <a:t>While Title IIA is traditionally known for its uses for direct provision of professional development to allowable individuals and hiring coaches to provide job-embedded PD, there are other ways to leverage Title IIA to support effective instruction.</a:t>
            </a:r>
          </a:p>
        </p:txBody>
      </p:sp>
    </p:spTree>
    <p:extLst>
      <p:ext uri="{BB962C8B-B14F-4D97-AF65-F5344CB8AC3E}">
        <p14:creationId xmlns:p14="http://schemas.microsoft.com/office/powerpoint/2010/main" val="119535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74C40-AF7B-43D1-8612-F1995887E26D}"/>
              </a:ext>
            </a:extLst>
          </p:cNvPr>
          <p:cNvSpPr>
            <a:spLocks noGrp="1"/>
          </p:cNvSpPr>
          <p:nvPr>
            <p:ph type="title"/>
          </p:nvPr>
        </p:nvSpPr>
        <p:spPr/>
        <p:txBody>
          <a:bodyPr/>
          <a:lstStyle/>
          <a:p>
            <a:r>
              <a:rPr lang="en-US" dirty="0"/>
              <a:t>Leveraging to Support PD - Substitutes</a:t>
            </a:r>
          </a:p>
        </p:txBody>
      </p:sp>
      <p:sp>
        <p:nvSpPr>
          <p:cNvPr id="3" name="Text Placeholder 2">
            <a:extLst>
              <a:ext uri="{FF2B5EF4-FFF2-40B4-BE49-F238E27FC236}">
                <a16:creationId xmlns:a16="http://schemas.microsoft.com/office/drawing/2014/main" id="{FC27ADE9-C40D-499C-9C47-CB07B66FB1D5}"/>
              </a:ext>
            </a:extLst>
          </p:cNvPr>
          <p:cNvSpPr>
            <a:spLocks noGrp="1"/>
          </p:cNvSpPr>
          <p:nvPr>
            <p:ph type="body" sz="quarter" idx="10"/>
          </p:nvPr>
        </p:nvSpPr>
        <p:spPr/>
        <p:txBody>
          <a:bodyPr/>
          <a:lstStyle/>
          <a:p>
            <a:pPr marL="0" indent="0">
              <a:buNone/>
            </a:pPr>
            <a:r>
              <a:rPr lang="en-US" dirty="0"/>
              <a:t>If a teacher requires time out of the classroom to participate in a IIA-funded PD activity, funds may be used to cover the costs for a substitute teacher to cover the teacher’s classroom.</a:t>
            </a:r>
          </a:p>
          <a:p>
            <a:pPr marL="0" indent="0">
              <a:buNone/>
            </a:pPr>
            <a:endParaRPr lang="en-US" dirty="0"/>
          </a:p>
          <a:p>
            <a:pPr marL="0" indent="0">
              <a:buNone/>
            </a:pPr>
            <a:r>
              <a:rPr lang="en-US" dirty="0"/>
              <a:t>Please note, this is NOT allowable for independent schools even if the teacher’s PD is being paid for by Title IIA.</a:t>
            </a:r>
          </a:p>
        </p:txBody>
      </p:sp>
    </p:spTree>
    <p:extLst>
      <p:ext uri="{BB962C8B-B14F-4D97-AF65-F5344CB8AC3E}">
        <p14:creationId xmlns:p14="http://schemas.microsoft.com/office/powerpoint/2010/main" val="378917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D6586-F1F3-4BF2-BE25-FCB21F8CC54B}"/>
              </a:ext>
            </a:extLst>
          </p:cNvPr>
          <p:cNvSpPr>
            <a:spLocks noGrp="1"/>
          </p:cNvSpPr>
          <p:nvPr>
            <p:ph type="title"/>
          </p:nvPr>
        </p:nvSpPr>
        <p:spPr/>
        <p:txBody>
          <a:bodyPr/>
          <a:lstStyle/>
          <a:p>
            <a:r>
              <a:rPr lang="en-US" dirty="0"/>
              <a:t>Leveraging to Support PD - Individual</a:t>
            </a:r>
          </a:p>
        </p:txBody>
      </p:sp>
      <p:sp>
        <p:nvSpPr>
          <p:cNvPr id="3" name="Text Placeholder 2">
            <a:extLst>
              <a:ext uri="{FF2B5EF4-FFF2-40B4-BE49-F238E27FC236}">
                <a16:creationId xmlns:a16="http://schemas.microsoft.com/office/drawing/2014/main" id="{AE9FF9C9-293D-445A-98AD-D751E5006870}"/>
              </a:ext>
            </a:extLst>
          </p:cNvPr>
          <p:cNvSpPr>
            <a:spLocks noGrp="1"/>
          </p:cNvSpPr>
          <p:nvPr>
            <p:ph type="body" sz="quarter" idx="10"/>
          </p:nvPr>
        </p:nvSpPr>
        <p:spPr/>
        <p:txBody>
          <a:bodyPr/>
          <a:lstStyle/>
          <a:p>
            <a:pPr marL="0" indent="0">
              <a:buNone/>
            </a:pPr>
            <a:r>
              <a:rPr lang="en-US" dirty="0"/>
              <a:t>IIA funds are often utilized by an LEA to support LEA-wide, school-wide, discipline-wide or team PD activities.</a:t>
            </a:r>
          </a:p>
          <a:p>
            <a:pPr marL="0" indent="0">
              <a:buNone/>
            </a:pPr>
            <a:endParaRPr lang="en-US" dirty="0"/>
          </a:p>
          <a:p>
            <a:pPr marL="0" indent="0">
              <a:buNone/>
            </a:pPr>
            <a:r>
              <a:rPr lang="en-US" dirty="0"/>
              <a:t>However, LEAs can also utilize Title IIA to support an individual educator, principal or other school leader’s specific PD needs with more individualized coursework to address specific areas identified through educator evaluations. </a:t>
            </a:r>
          </a:p>
        </p:txBody>
      </p:sp>
    </p:spTree>
    <p:extLst>
      <p:ext uri="{BB962C8B-B14F-4D97-AF65-F5344CB8AC3E}">
        <p14:creationId xmlns:p14="http://schemas.microsoft.com/office/powerpoint/2010/main" val="164141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44908-BB2C-4E47-8593-166B94ADB374}"/>
              </a:ext>
            </a:extLst>
          </p:cNvPr>
          <p:cNvSpPr>
            <a:spLocks noGrp="1"/>
          </p:cNvSpPr>
          <p:nvPr>
            <p:ph type="title"/>
          </p:nvPr>
        </p:nvSpPr>
        <p:spPr/>
        <p:txBody>
          <a:bodyPr/>
          <a:lstStyle/>
          <a:p>
            <a:r>
              <a:rPr lang="en-US" dirty="0"/>
              <a:t>Leveraging to Support PD – Book Clubs</a:t>
            </a:r>
          </a:p>
        </p:txBody>
      </p:sp>
      <p:sp>
        <p:nvSpPr>
          <p:cNvPr id="3" name="Text Placeholder 2">
            <a:extLst>
              <a:ext uri="{FF2B5EF4-FFF2-40B4-BE49-F238E27FC236}">
                <a16:creationId xmlns:a16="http://schemas.microsoft.com/office/drawing/2014/main" id="{9713DE01-C641-477F-AE28-153DFDAE2C35}"/>
              </a:ext>
            </a:extLst>
          </p:cNvPr>
          <p:cNvSpPr>
            <a:spLocks noGrp="1"/>
          </p:cNvSpPr>
          <p:nvPr>
            <p:ph type="body" sz="quarter" idx="10"/>
          </p:nvPr>
        </p:nvSpPr>
        <p:spPr/>
        <p:txBody>
          <a:bodyPr/>
          <a:lstStyle/>
          <a:p>
            <a:pPr marL="0" indent="0">
              <a:buNone/>
            </a:pPr>
            <a:r>
              <a:rPr lang="en-US" dirty="0"/>
              <a:t>Title IIA may also be used to support an educator book club. This must be directly tied to a data-supported need that ties directly to </a:t>
            </a:r>
            <a:r>
              <a:rPr lang="en-US" i="1" dirty="0"/>
              <a:t>effective instruction</a:t>
            </a:r>
            <a:r>
              <a:rPr lang="en-US" dirty="0"/>
              <a:t>.</a:t>
            </a:r>
          </a:p>
        </p:txBody>
      </p:sp>
    </p:spTree>
    <p:extLst>
      <p:ext uri="{BB962C8B-B14F-4D97-AF65-F5344CB8AC3E}">
        <p14:creationId xmlns:p14="http://schemas.microsoft.com/office/powerpoint/2010/main" val="82915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44908-BB2C-4E47-8593-166B94ADB374}"/>
              </a:ext>
            </a:extLst>
          </p:cNvPr>
          <p:cNvSpPr>
            <a:spLocks noGrp="1"/>
          </p:cNvSpPr>
          <p:nvPr>
            <p:ph type="title"/>
          </p:nvPr>
        </p:nvSpPr>
        <p:spPr/>
        <p:txBody>
          <a:bodyPr/>
          <a:lstStyle/>
          <a:p>
            <a:r>
              <a:rPr lang="en-US" dirty="0"/>
              <a:t>Leveraging to Support PD – Book Clubs (2)</a:t>
            </a:r>
          </a:p>
        </p:txBody>
      </p:sp>
      <p:sp>
        <p:nvSpPr>
          <p:cNvPr id="3" name="Text Placeholder 2">
            <a:extLst>
              <a:ext uri="{FF2B5EF4-FFF2-40B4-BE49-F238E27FC236}">
                <a16:creationId xmlns:a16="http://schemas.microsoft.com/office/drawing/2014/main" id="{9713DE01-C641-477F-AE28-153DFDAE2C35}"/>
              </a:ext>
            </a:extLst>
          </p:cNvPr>
          <p:cNvSpPr>
            <a:spLocks noGrp="1"/>
          </p:cNvSpPr>
          <p:nvPr>
            <p:ph type="body" sz="quarter" idx="10"/>
          </p:nvPr>
        </p:nvSpPr>
        <p:spPr>
          <a:xfrm>
            <a:off x="711200" y="1257300"/>
            <a:ext cx="10871200" cy="4343400"/>
          </a:xfrm>
        </p:spPr>
        <p:txBody>
          <a:bodyPr/>
          <a:lstStyle/>
          <a:p>
            <a:pPr marL="0" indent="0">
              <a:buNone/>
            </a:pPr>
            <a:r>
              <a:rPr lang="en-US" dirty="0"/>
              <a:t>Additionally, in order to avoid an investment being for “standalone supplies,” which is not allowable under Title IIA, this must include BCO time for teachers to meet outside of contracted hours, or another IIA-funded PD component.</a:t>
            </a:r>
          </a:p>
          <a:p>
            <a:pPr marL="0" indent="0">
              <a:buNone/>
            </a:pPr>
            <a:endParaRPr lang="en-US" sz="2000" dirty="0"/>
          </a:p>
          <a:p>
            <a:pPr marL="0" indent="0">
              <a:buNone/>
            </a:pPr>
            <a:r>
              <a:rPr lang="en-US" dirty="0"/>
              <a:t>When writing these investments, be sure to include an approximate number of books to be purchased in addition to the approximate number of participants. Both may be written as “up to _____.” </a:t>
            </a:r>
          </a:p>
          <a:p>
            <a:pPr marL="0" indent="0">
              <a:buNone/>
            </a:pPr>
            <a:endParaRPr lang="en-US" dirty="0"/>
          </a:p>
        </p:txBody>
      </p:sp>
    </p:spTree>
    <p:extLst>
      <p:ext uri="{BB962C8B-B14F-4D97-AF65-F5344CB8AC3E}">
        <p14:creationId xmlns:p14="http://schemas.microsoft.com/office/powerpoint/2010/main" val="2531412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7889-BB1D-4477-817B-288149FA831C}"/>
              </a:ext>
            </a:extLst>
          </p:cNvPr>
          <p:cNvSpPr>
            <a:spLocks noGrp="1"/>
          </p:cNvSpPr>
          <p:nvPr>
            <p:ph type="title"/>
          </p:nvPr>
        </p:nvSpPr>
        <p:spPr/>
        <p:txBody>
          <a:bodyPr/>
          <a:lstStyle/>
          <a:p>
            <a:r>
              <a:rPr lang="en-US" dirty="0"/>
              <a:t>Developing Educator Evaluation Tools</a:t>
            </a:r>
          </a:p>
        </p:txBody>
      </p:sp>
      <p:sp>
        <p:nvSpPr>
          <p:cNvPr id="3" name="Text Placeholder 2">
            <a:extLst>
              <a:ext uri="{FF2B5EF4-FFF2-40B4-BE49-F238E27FC236}">
                <a16:creationId xmlns:a16="http://schemas.microsoft.com/office/drawing/2014/main" id="{385716A5-E769-4E3E-8CAF-8A2872DCCC7C}"/>
              </a:ext>
            </a:extLst>
          </p:cNvPr>
          <p:cNvSpPr>
            <a:spLocks noGrp="1"/>
          </p:cNvSpPr>
          <p:nvPr>
            <p:ph type="body" sz="quarter" idx="10"/>
          </p:nvPr>
        </p:nvSpPr>
        <p:spPr/>
        <p:txBody>
          <a:bodyPr/>
          <a:lstStyle/>
          <a:p>
            <a:pPr marL="0" indent="0">
              <a:buNone/>
            </a:pPr>
            <a:r>
              <a:rPr lang="en-US" dirty="0"/>
              <a:t>IIA funds may also be used for educators, principals and other school leaders to collaborate outside of contracted hours to develop effective educator evaluation tools to be used for performance and professional development. </a:t>
            </a:r>
          </a:p>
          <a:p>
            <a:pPr marL="0" indent="0">
              <a:buNone/>
            </a:pPr>
            <a:endParaRPr lang="en-US" dirty="0"/>
          </a:p>
          <a:p>
            <a:pPr marL="0" indent="0">
              <a:buNone/>
            </a:pPr>
            <a:r>
              <a:rPr lang="en-US" dirty="0"/>
              <a:t>Funds can also be used to contract with a consultant to support development of such tools.</a:t>
            </a:r>
          </a:p>
        </p:txBody>
      </p:sp>
    </p:spTree>
    <p:extLst>
      <p:ext uri="{BB962C8B-B14F-4D97-AF65-F5344CB8AC3E}">
        <p14:creationId xmlns:p14="http://schemas.microsoft.com/office/powerpoint/2010/main" val="755298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C6E17-F374-46F6-B620-C0EAAE842B0A}"/>
              </a:ext>
            </a:extLst>
          </p:cNvPr>
          <p:cNvSpPr>
            <a:spLocks noGrp="1"/>
          </p:cNvSpPr>
          <p:nvPr>
            <p:ph type="title"/>
          </p:nvPr>
        </p:nvSpPr>
        <p:spPr/>
        <p:txBody>
          <a:bodyPr/>
          <a:lstStyle/>
          <a:p>
            <a:r>
              <a:rPr lang="en-US" dirty="0"/>
              <a:t>But Don’t Forget…Recruiting and Retention!</a:t>
            </a:r>
          </a:p>
        </p:txBody>
      </p:sp>
      <p:sp>
        <p:nvSpPr>
          <p:cNvPr id="3" name="Text Placeholder 2">
            <a:extLst>
              <a:ext uri="{FF2B5EF4-FFF2-40B4-BE49-F238E27FC236}">
                <a16:creationId xmlns:a16="http://schemas.microsoft.com/office/drawing/2014/main" id="{50D09DC3-4E89-4ACF-A361-6710A1E59365}"/>
              </a:ext>
            </a:extLst>
          </p:cNvPr>
          <p:cNvSpPr>
            <a:spLocks noGrp="1"/>
          </p:cNvSpPr>
          <p:nvPr>
            <p:ph type="body" sz="quarter" idx="10"/>
          </p:nvPr>
        </p:nvSpPr>
        <p:spPr/>
        <p:txBody>
          <a:bodyPr/>
          <a:lstStyle/>
          <a:p>
            <a:pPr marL="0" indent="0">
              <a:buNone/>
            </a:pPr>
            <a:r>
              <a:rPr lang="en-US" dirty="0"/>
              <a:t>Recruiting and Retention are two uses that often get overlooked for leveraging Title IIA funds.</a:t>
            </a:r>
          </a:p>
          <a:p>
            <a:pPr marL="0" indent="0">
              <a:buNone/>
            </a:pPr>
            <a:endParaRPr lang="en-US" dirty="0"/>
          </a:p>
          <a:p>
            <a:pPr marL="0" indent="0">
              <a:buNone/>
            </a:pPr>
            <a:r>
              <a:rPr lang="en-US" dirty="0"/>
              <a:t>The next few slides will provide some ideas for ways that IIA can be leveraged for these purposes. </a:t>
            </a:r>
          </a:p>
        </p:txBody>
      </p:sp>
    </p:spTree>
    <p:extLst>
      <p:ext uri="{BB962C8B-B14F-4D97-AF65-F5344CB8AC3E}">
        <p14:creationId xmlns:p14="http://schemas.microsoft.com/office/powerpoint/2010/main" val="261087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C375A-0A58-4DAB-A719-588BBE7A95E3}"/>
              </a:ext>
            </a:extLst>
          </p:cNvPr>
          <p:cNvSpPr>
            <a:spLocks noGrp="1"/>
          </p:cNvSpPr>
          <p:nvPr>
            <p:ph type="title"/>
          </p:nvPr>
        </p:nvSpPr>
        <p:spPr/>
        <p:txBody>
          <a:bodyPr/>
          <a:lstStyle/>
          <a:p>
            <a:r>
              <a:rPr lang="en-US" dirty="0"/>
              <a:t>Recruiting and Retention – Job Fairs and Events</a:t>
            </a:r>
          </a:p>
        </p:txBody>
      </p:sp>
      <p:sp>
        <p:nvSpPr>
          <p:cNvPr id="3" name="Text Placeholder 2">
            <a:extLst>
              <a:ext uri="{FF2B5EF4-FFF2-40B4-BE49-F238E27FC236}">
                <a16:creationId xmlns:a16="http://schemas.microsoft.com/office/drawing/2014/main" id="{A490CA1A-0E69-4360-8618-A429FBF5F402}"/>
              </a:ext>
            </a:extLst>
          </p:cNvPr>
          <p:cNvSpPr>
            <a:spLocks noGrp="1"/>
          </p:cNvSpPr>
          <p:nvPr>
            <p:ph type="body" sz="quarter" idx="10"/>
          </p:nvPr>
        </p:nvSpPr>
        <p:spPr/>
        <p:txBody>
          <a:bodyPr/>
          <a:lstStyle/>
          <a:p>
            <a:pPr marL="0" indent="0">
              <a:buNone/>
            </a:pPr>
            <a:r>
              <a:rPr lang="en-US" dirty="0"/>
              <a:t>If attending job fairs, recruiting events, etc., Title IIA funds can be used for:</a:t>
            </a:r>
          </a:p>
          <a:p>
            <a:pPr>
              <a:buFontTx/>
              <a:buChar char="-"/>
            </a:pPr>
            <a:r>
              <a:rPr lang="en-US" dirty="0"/>
              <a:t>Registration fees</a:t>
            </a:r>
          </a:p>
          <a:p>
            <a:pPr>
              <a:buFontTx/>
              <a:buChar char="-"/>
            </a:pPr>
            <a:r>
              <a:rPr lang="en-US" dirty="0"/>
              <a:t>Travel</a:t>
            </a:r>
          </a:p>
          <a:p>
            <a:pPr>
              <a:buFontTx/>
              <a:buChar char="-"/>
            </a:pPr>
            <a:r>
              <a:rPr lang="en-US" dirty="0"/>
              <a:t>BCO time (if applicable)</a:t>
            </a:r>
          </a:p>
        </p:txBody>
      </p:sp>
    </p:spTree>
    <p:extLst>
      <p:ext uri="{BB962C8B-B14F-4D97-AF65-F5344CB8AC3E}">
        <p14:creationId xmlns:p14="http://schemas.microsoft.com/office/powerpoint/2010/main" val="425986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t>Technology Stuff</a:t>
            </a:r>
          </a:p>
        </p:txBody>
      </p:sp>
      <p:sp>
        <p:nvSpPr>
          <p:cNvPr id="3" name="Text Placeholder 2"/>
          <p:cNvSpPr>
            <a:spLocks noGrp="1"/>
          </p:cNvSpPr>
          <p:nvPr>
            <p:ph type="body" sz="quarter" idx="10"/>
          </p:nvPr>
        </p:nvSpPr>
        <p:spPr>
          <a:xfrm>
            <a:off x="740228" y="1504122"/>
            <a:ext cx="11213231" cy="4357815"/>
          </a:xfrm>
        </p:spPr>
        <p:txBody>
          <a:bodyPr/>
          <a:lstStyle/>
          <a:p>
            <a:r>
              <a:rPr lang="en-US" dirty="0"/>
              <a:t>Please mute your microphone</a:t>
            </a:r>
          </a:p>
          <a:p>
            <a:endParaRPr lang="en-US" dirty="0"/>
          </a:p>
          <a:p>
            <a:r>
              <a:rPr lang="en-US" dirty="0"/>
              <a:t>Please turn off your web cam</a:t>
            </a:r>
          </a:p>
          <a:p>
            <a:endParaRPr lang="en-US" dirty="0"/>
          </a:p>
          <a:p>
            <a:r>
              <a:rPr lang="en-US" dirty="0"/>
              <a:t>Ask questions in the chat function</a:t>
            </a:r>
          </a:p>
          <a:p>
            <a:endParaRPr lang="en-US" dirty="0"/>
          </a:p>
        </p:txBody>
      </p:sp>
      <p:pic>
        <p:nvPicPr>
          <p:cNvPr id="7" name="Picture 6" descr="laptop icon">
            <a:extLst>
              <a:ext uri="{FF2B5EF4-FFF2-40B4-BE49-F238E27FC236}">
                <a16:creationId xmlns:a16="http://schemas.microsoft.com/office/drawing/2014/main" id="{6C4BC1F8-E6CA-4C02-B794-2B52D89295FA}"/>
              </a:ext>
              <a:ext uri="{C183D7F6-B498-43B3-948B-1728B52AA6E4}">
                <adec:decorative xmlns:adec="http://schemas.microsoft.com/office/drawing/2017/decorative" val="1"/>
              </a:ext>
            </a:extLst>
          </p:cNvPr>
          <p:cNvPicPr>
            <a:picLocks noChangeAspect="1"/>
          </p:cNvPicPr>
          <p:nvPr/>
        </p:nvPicPr>
        <p:blipFill rotWithShape="1">
          <a:blip r:embed="rId2"/>
          <a:srcRect b="8432"/>
          <a:stretch/>
        </p:blipFill>
        <p:spPr>
          <a:xfrm>
            <a:off x="7674650" y="1286407"/>
            <a:ext cx="3777122" cy="3730835"/>
          </a:xfrm>
          <a:prstGeom prst="rect">
            <a:avLst/>
          </a:prstGeom>
        </p:spPr>
      </p:pic>
    </p:spTree>
    <p:extLst>
      <p:ext uri="{BB962C8B-B14F-4D97-AF65-F5344CB8AC3E}">
        <p14:creationId xmlns:p14="http://schemas.microsoft.com/office/powerpoint/2010/main" val="317787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833DE-F3F1-4FA7-AB35-276530F8F9D9}"/>
              </a:ext>
            </a:extLst>
          </p:cNvPr>
          <p:cNvSpPr>
            <a:spLocks noGrp="1"/>
          </p:cNvSpPr>
          <p:nvPr>
            <p:ph type="title"/>
          </p:nvPr>
        </p:nvSpPr>
        <p:spPr/>
        <p:txBody>
          <a:bodyPr>
            <a:normAutofit/>
          </a:bodyPr>
          <a:lstStyle/>
          <a:p>
            <a:r>
              <a:rPr lang="en-US" dirty="0"/>
              <a:t>Recruiting and Retention - Diverse Candidates</a:t>
            </a:r>
          </a:p>
        </p:txBody>
      </p:sp>
      <p:sp>
        <p:nvSpPr>
          <p:cNvPr id="3" name="Text Placeholder 2">
            <a:extLst>
              <a:ext uri="{FF2B5EF4-FFF2-40B4-BE49-F238E27FC236}">
                <a16:creationId xmlns:a16="http://schemas.microsoft.com/office/drawing/2014/main" id="{6FC4253F-CC04-472B-AF74-8AD9F63B5AC8}"/>
              </a:ext>
            </a:extLst>
          </p:cNvPr>
          <p:cNvSpPr>
            <a:spLocks noGrp="1"/>
          </p:cNvSpPr>
          <p:nvPr>
            <p:ph type="body" sz="quarter" idx="10"/>
          </p:nvPr>
        </p:nvSpPr>
        <p:spPr/>
        <p:txBody>
          <a:bodyPr/>
          <a:lstStyle/>
          <a:p>
            <a:pPr marL="0" indent="0">
              <a:buNone/>
            </a:pPr>
            <a:r>
              <a:rPr lang="en-US" dirty="0"/>
              <a:t>As we continue to work toward diversity in education, some LEAs may wish to use IIA funds to support these efforts.</a:t>
            </a:r>
          </a:p>
          <a:p>
            <a:pPr marL="0" indent="0">
              <a:buNone/>
            </a:pPr>
            <a:endParaRPr lang="en-US" sz="2000" dirty="0"/>
          </a:p>
          <a:p>
            <a:pPr marL="0" indent="0">
              <a:buNone/>
            </a:pPr>
            <a:r>
              <a:rPr lang="en-US" dirty="0"/>
              <a:t>Some ways Vermont LEAs have begun to leverage funds for these purposes are:</a:t>
            </a:r>
          </a:p>
          <a:p>
            <a:pPr>
              <a:buFontTx/>
              <a:buChar char="-"/>
            </a:pPr>
            <a:r>
              <a:rPr lang="en-US" sz="2800" dirty="0"/>
              <a:t>Contracting with a consultant to assist with diversification in hiring</a:t>
            </a:r>
          </a:p>
          <a:p>
            <a:pPr>
              <a:buFontTx/>
              <a:buChar char="-"/>
            </a:pPr>
            <a:r>
              <a:rPr lang="en-US" sz="2800" dirty="0"/>
              <a:t>Subscription to recruiting tool geared toward BIPOC candidates</a:t>
            </a:r>
          </a:p>
        </p:txBody>
      </p:sp>
    </p:spTree>
    <p:extLst>
      <p:ext uri="{BB962C8B-B14F-4D97-AF65-F5344CB8AC3E}">
        <p14:creationId xmlns:p14="http://schemas.microsoft.com/office/powerpoint/2010/main" val="2747364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8F795-CEDD-405A-9CF2-F2052CDAD3D6}"/>
              </a:ext>
            </a:extLst>
          </p:cNvPr>
          <p:cNvSpPr>
            <a:spLocks noGrp="1"/>
          </p:cNvSpPr>
          <p:nvPr>
            <p:ph type="title"/>
          </p:nvPr>
        </p:nvSpPr>
        <p:spPr/>
        <p:txBody>
          <a:bodyPr/>
          <a:lstStyle/>
          <a:p>
            <a:r>
              <a:rPr lang="en-US" dirty="0"/>
              <a:t>Supporting Licensure*</a:t>
            </a:r>
          </a:p>
        </p:txBody>
      </p:sp>
      <p:sp>
        <p:nvSpPr>
          <p:cNvPr id="3" name="Text Placeholder 2">
            <a:extLst>
              <a:ext uri="{FF2B5EF4-FFF2-40B4-BE49-F238E27FC236}">
                <a16:creationId xmlns:a16="http://schemas.microsoft.com/office/drawing/2014/main" id="{92655E6A-23A3-4958-98D5-104C4BEC792A}"/>
              </a:ext>
            </a:extLst>
          </p:cNvPr>
          <p:cNvSpPr>
            <a:spLocks noGrp="1"/>
          </p:cNvSpPr>
          <p:nvPr>
            <p:ph type="body" sz="quarter" idx="10"/>
          </p:nvPr>
        </p:nvSpPr>
        <p:spPr/>
        <p:txBody>
          <a:bodyPr/>
          <a:lstStyle/>
          <a:p>
            <a:pPr marL="0" indent="0">
              <a:buNone/>
            </a:pPr>
            <a:r>
              <a:rPr lang="en-US" dirty="0"/>
              <a:t>While IIA cannot be universally used to support licensure, it can be used to:</a:t>
            </a:r>
          </a:p>
          <a:p>
            <a:pPr>
              <a:buFontTx/>
              <a:buChar char="-"/>
            </a:pPr>
            <a:r>
              <a:rPr lang="en-US" dirty="0"/>
              <a:t>Support paraeducators in obtaining licensure for hard-to-recruit-for or high turnover positions</a:t>
            </a:r>
          </a:p>
          <a:p>
            <a:pPr>
              <a:buFontTx/>
              <a:buChar char="-"/>
            </a:pPr>
            <a:r>
              <a:rPr lang="en-US" dirty="0"/>
              <a:t>Support alternate pathways to licensure for exceptional candidates from other fields who lack the necessary credentials in order to fill hard-to-recruit-for or high turnover positions</a:t>
            </a:r>
          </a:p>
        </p:txBody>
      </p:sp>
    </p:spTree>
    <p:extLst>
      <p:ext uri="{BB962C8B-B14F-4D97-AF65-F5344CB8AC3E}">
        <p14:creationId xmlns:p14="http://schemas.microsoft.com/office/powerpoint/2010/main" val="3468424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C5DBF-6F57-4BB0-BA55-AA7A7703B7A6}"/>
              </a:ext>
            </a:extLst>
          </p:cNvPr>
          <p:cNvSpPr>
            <a:spLocks noGrp="1"/>
          </p:cNvSpPr>
          <p:nvPr>
            <p:ph type="title"/>
          </p:nvPr>
        </p:nvSpPr>
        <p:spPr/>
        <p:txBody>
          <a:bodyPr/>
          <a:lstStyle/>
          <a:p>
            <a:r>
              <a:rPr lang="en-US" dirty="0"/>
              <a:t>Bonuses and Relocation Costs*</a:t>
            </a:r>
          </a:p>
        </p:txBody>
      </p:sp>
      <p:sp>
        <p:nvSpPr>
          <p:cNvPr id="3" name="Text Placeholder 2">
            <a:extLst>
              <a:ext uri="{FF2B5EF4-FFF2-40B4-BE49-F238E27FC236}">
                <a16:creationId xmlns:a16="http://schemas.microsoft.com/office/drawing/2014/main" id="{C11BDA6A-130F-4C52-AA6C-38C3E53FB5FA}"/>
              </a:ext>
            </a:extLst>
          </p:cNvPr>
          <p:cNvSpPr>
            <a:spLocks noGrp="1"/>
          </p:cNvSpPr>
          <p:nvPr>
            <p:ph type="body" sz="quarter" idx="10"/>
          </p:nvPr>
        </p:nvSpPr>
        <p:spPr/>
        <p:txBody>
          <a:bodyPr/>
          <a:lstStyle/>
          <a:p>
            <a:pPr marL="0" indent="0">
              <a:buNone/>
            </a:pPr>
            <a:r>
              <a:rPr lang="en-US" dirty="0"/>
              <a:t>Some LEAs, depending on collective bargaining unit agreements (CBAs), may be able to use Title IIA to provide hiring/recruiting or retention bonuses and/or assistance with relocation costs for hard-to-recruit-for or high turnover positions. </a:t>
            </a:r>
          </a:p>
          <a:p>
            <a:pPr marL="0" indent="0">
              <a:buNone/>
            </a:pPr>
            <a:endParaRPr lang="en-US" dirty="0"/>
          </a:p>
          <a:p>
            <a:pPr marL="0" indent="0">
              <a:buNone/>
            </a:pPr>
            <a:r>
              <a:rPr lang="en-US" dirty="0"/>
              <a:t>This option may not be possible for all LEAs due to CBAs and would need to be coordinated at a local level. </a:t>
            </a:r>
          </a:p>
        </p:txBody>
      </p:sp>
    </p:spTree>
    <p:extLst>
      <p:ext uri="{BB962C8B-B14F-4D97-AF65-F5344CB8AC3E}">
        <p14:creationId xmlns:p14="http://schemas.microsoft.com/office/powerpoint/2010/main" val="213329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478CE-1834-4EF9-A82C-DE7A7D81296B}"/>
              </a:ext>
            </a:extLst>
          </p:cNvPr>
          <p:cNvSpPr>
            <a:spLocks noGrp="1"/>
          </p:cNvSpPr>
          <p:nvPr>
            <p:ph type="title"/>
          </p:nvPr>
        </p:nvSpPr>
        <p:spPr/>
        <p:txBody>
          <a:bodyPr/>
          <a:lstStyle/>
          <a:p>
            <a:r>
              <a:rPr lang="en-US" dirty="0"/>
              <a:t>Data Needed</a:t>
            </a:r>
          </a:p>
        </p:txBody>
      </p:sp>
      <p:sp>
        <p:nvSpPr>
          <p:cNvPr id="3" name="Text Placeholder 2">
            <a:extLst>
              <a:ext uri="{FF2B5EF4-FFF2-40B4-BE49-F238E27FC236}">
                <a16:creationId xmlns:a16="http://schemas.microsoft.com/office/drawing/2014/main" id="{85E33D4D-F3D8-46D4-A287-405C93A5F48B}"/>
              </a:ext>
            </a:extLst>
          </p:cNvPr>
          <p:cNvSpPr>
            <a:spLocks noGrp="1"/>
          </p:cNvSpPr>
          <p:nvPr>
            <p:ph type="body" sz="quarter" idx="10"/>
          </p:nvPr>
        </p:nvSpPr>
        <p:spPr>
          <a:xfrm>
            <a:off x="711200" y="1137865"/>
            <a:ext cx="10871200" cy="4343400"/>
          </a:xfrm>
        </p:spPr>
        <p:txBody>
          <a:bodyPr/>
          <a:lstStyle/>
          <a:p>
            <a:pPr marL="0" indent="0">
              <a:buNone/>
            </a:pPr>
            <a:r>
              <a:rPr lang="en-US" sz="2600" dirty="0"/>
              <a:t>Supporting licensure, recruiting/hiring and/or retention bonuses and relocation costs, though allowable with Title IIA, will require some additional data as this use is only allowed to support staffing for positions that are hard-to-recruit-for or high turnover. </a:t>
            </a:r>
          </a:p>
          <a:p>
            <a:pPr marL="0" indent="0">
              <a:buNone/>
            </a:pPr>
            <a:endParaRPr lang="en-US" sz="2600" dirty="0"/>
          </a:p>
        </p:txBody>
      </p:sp>
    </p:spTree>
    <p:extLst>
      <p:ext uri="{BB962C8B-B14F-4D97-AF65-F5344CB8AC3E}">
        <p14:creationId xmlns:p14="http://schemas.microsoft.com/office/powerpoint/2010/main" val="29271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478CE-1834-4EF9-A82C-DE7A7D81296B}"/>
              </a:ext>
            </a:extLst>
          </p:cNvPr>
          <p:cNvSpPr>
            <a:spLocks noGrp="1"/>
          </p:cNvSpPr>
          <p:nvPr>
            <p:ph type="title"/>
          </p:nvPr>
        </p:nvSpPr>
        <p:spPr/>
        <p:txBody>
          <a:bodyPr/>
          <a:lstStyle/>
          <a:p>
            <a:r>
              <a:rPr lang="en-US" dirty="0"/>
              <a:t>Data Needed (2)</a:t>
            </a:r>
          </a:p>
        </p:txBody>
      </p:sp>
      <p:sp>
        <p:nvSpPr>
          <p:cNvPr id="3" name="Text Placeholder 2">
            <a:extLst>
              <a:ext uri="{FF2B5EF4-FFF2-40B4-BE49-F238E27FC236}">
                <a16:creationId xmlns:a16="http://schemas.microsoft.com/office/drawing/2014/main" id="{85E33D4D-F3D8-46D4-A287-405C93A5F48B}"/>
              </a:ext>
            </a:extLst>
          </p:cNvPr>
          <p:cNvSpPr>
            <a:spLocks noGrp="1"/>
          </p:cNvSpPr>
          <p:nvPr>
            <p:ph type="body" sz="quarter" idx="10"/>
          </p:nvPr>
        </p:nvSpPr>
        <p:spPr>
          <a:xfrm>
            <a:off x="711200" y="1137865"/>
            <a:ext cx="10871200" cy="4343400"/>
          </a:xfrm>
        </p:spPr>
        <p:txBody>
          <a:bodyPr/>
          <a:lstStyle/>
          <a:p>
            <a:pPr marL="0" indent="0">
              <a:buNone/>
            </a:pPr>
            <a:r>
              <a:rPr lang="en-US" sz="2600" dirty="0"/>
              <a:t>Data might include:</a:t>
            </a:r>
          </a:p>
          <a:p>
            <a:pPr>
              <a:buFontTx/>
              <a:buChar char="-"/>
            </a:pPr>
            <a:r>
              <a:rPr lang="en-US" sz="2600" dirty="0"/>
              <a:t>Recruitment history for the position</a:t>
            </a:r>
          </a:p>
          <a:p>
            <a:pPr>
              <a:buFontTx/>
              <a:buChar char="-"/>
            </a:pPr>
            <a:r>
              <a:rPr lang="en-US" sz="2600" dirty="0"/>
              <a:t>Duration of extended vacancy</a:t>
            </a:r>
          </a:p>
          <a:p>
            <a:pPr>
              <a:buFontTx/>
              <a:buChar char="-"/>
            </a:pPr>
            <a:endParaRPr lang="en-US" sz="2600" dirty="0"/>
          </a:p>
          <a:p>
            <a:pPr marL="0" indent="0">
              <a:buNone/>
            </a:pPr>
            <a:r>
              <a:rPr lang="en-US" sz="2600" dirty="0"/>
              <a:t>Such data may be available from your LEA’s Human Resources Department. These investments cannot be approved without data. </a:t>
            </a:r>
          </a:p>
          <a:p>
            <a:pPr marL="0" indent="0">
              <a:buNone/>
            </a:pPr>
            <a:endParaRPr lang="en-US" sz="2600" dirty="0"/>
          </a:p>
        </p:txBody>
      </p:sp>
    </p:spTree>
    <p:extLst>
      <p:ext uri="{BB962C8B-B14F-4D97-AF65-F5344CB8AC3E}">
        <p14:creationId xmlns:p14="http://schemas.microsoft.com/office/powerpoint/2010/main" val="3435734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C5E58-051D-4053-A383-53FD7ABB62E7}"/>
              </a:ext>
            </a:extLst>
          </p:cNvPr>
          <p:cNvSpPr>
            <a:spLocks noGrp="1"/>
          </p:cNvSpPr>
          <p:nvPr>
            <p:ph type="title"/>
          </p:nvPr>
        </p:nvSpPr>
        <p:spPr/>
        <p:txBody>
          <a:bodyPr/>
          <a:lstStyle/>
          <a:p>
            <a:r>
              <a:rPr lang="en-US" dirty="0"/>
              <a:t>Please Remember…</a:t>
            </a:r>
          </a:p>
        </p:txBody>
      </p:sp>
      <p:sp>
        <p:nvSpPr>
          <p:cNvPr id="3" name="Text Placeholder 2">
            <a:extLst>
              <a:ext uri="{FF2B5EF4-FFF2-40B4-BE49-F238E27FC236}">
                <a16:creationId xmlns:a16="http://schemas.microsoft.com/office/drawing/2014/main" id="{AD61E981-1D9E-48E4-9FFB-90A2C627482A}"/>
              </a:ext>
            </a:extLst>
          </p:cNvPr>
          <p:cNvSpPr>
            <a:spLocks noGrp="1"/>
          </p:cNvSpPr>
          <p:nvPr>
            <p:ph type="body" sz="quarter" idx="10"/>
          </p:nvPr>
        </p:nvSpPr>
        <p:spPr/>
        <p:txBody>
          <a:bodyPr/>
          <a:lstStyle/>
          <a:p>
            <a:pPr>
              <a:buFontTx/>
              <a:buChar char="-"/>
            </a:pPr>
            <a:r>
              <a:rPr lang="en-US" dirty="0"/>
              <a:t>The activities listed in this presentation are examples and do not guarantee allowability or approvability. </a:t>
            </a:r>
          </a:p>
          <a:p>
            <a:pPr>
              <a:buFontTx/>
              <a:buChar char="-"/>
            </a:pPr>
            <a:r>
              <a:rPr lang="en-US" dirty="0"/>
              <a:t>Not all activities will be allowable for all LEAs as no two LEAs have the same needs and data to support them. </a:t>
            </a:r>
          </a:p>
          <a:p>
            <a:pPr>
              <a:buFontTx/>
              <a:buChar char="-"/>
            </a:pPr>
            <a:r>
              <a:rPr lang="en-US" dirty="0"/>
              <a:t>If you have other ideas you think may be allowable, please feel free to reach out to your CFP Team. </a:t>
            </a:r>
          </a:p>
        </p:txBody>
      </p:sp>
    </p:spTree>
    <p:extLst>
      <p:ext uri="{BB962C8B-B14F-4D97-AF65-F5344CB8AC3E}">
        <p14:creationId xmlns:p14="http://schemas.microsoft.com/office/powerpoint/2010/main" val="57479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AF2A0-6AA0-463A-B421-CD98ABF886A0}"/>
              </a:ext>
            </a:extLst>
          </p:cNvPr>
          <p:cNvSpPr>
            <a:spLocks noGrp="1"/>
          </p:cNvSpPr>
          <p:nvPr>
            <p:ph type="title"/>
          </p:nvPr>
        </p:nvSpPr>
        <p:spPr/>
        <p:txBody>
          <a:bodyPr/>
          <a:lstStyle/>
          <a:p>
            <a:r>
              <a:rPr lang="en-US" dirty="0"/>
              <a:t>Title IIA Do’s</a:t>
            </a:r>
          </a:p>
        </p:txBody>
      </p:sp>
      <p:sp>
        <p:nvSpPr>
          <p:cNvPr id="3" name="Text Placeholder 2">
            <a:extLst>
              <a:ext uri="{FF2B5EF4-FFF2-40B4-BE49-F238E27FC236}">
                <a16:creationId xmlns:a16="http://schemas.microsoft.com/office/drawing/2014/main" id="{54F1645A-AF30-4181-A175-9362B4F215DD}"/>
              </a:ext>
            </a:extLst>
          </p:cNvPr>
          <p:cNvSpPr>
            <a:spLocks noGrp="1"/>
          </p:cNvSpPr>
          <p:nvPr>
            <p:ph type="body" sz="quarter" idx="10"/>
          </p:nvPr>
        </p:nvSpPr>
        <p:spPr>
          <a:xfrm>
            <a:off x="711200" y="1447800"/>
            <a:ext cx="10871200" cy="4343400"/>
          </a:xfrm>
        </p:spPr>
        <p:txBody>
          <a:bodyPr/>
          <a:lstStyle/>
          <a:p>
            <a:pPr marL="0" indent="0">
              <a:buNone/>
            </a:pPr>
            <a:r>
              <a:rPr lang="en-US" b="1" dirty="0"/>
              <a:t>DO:</a:t>
            </a:r>
          </a:p>
          <a:p>
            <a:r>
              <a:rPr lang="en-US" i="1" dirty="0"/>
              <a:t>Plan ahead!</a:t>
            </a:r>
          </a:p>
          <a:p>
            <a:r>
              <a:rPr lang="en-US" dirty="0"/>
              <a:t>Support all investments with data</a:t>
            </a:r>
          </a:p>
          <a:p>
            <a:r>
              <a:rPr lang="en-US" dirty="0"/>
              <a:t>Provide evidence-based PD activities</a:t>
            </a:r>
          </a:p>
          <a:p>
            <a:r>
              <a:rPr lang="en-US" dirty="0"/>
              <a:t>Look at specific PD needs within teaching staff</a:t>
            </a:r>
          </a:p>
          <a:p>
            <a:r>
              <a:rPr lang="en-US" dirty="0"/>
              <a:t>Submit job descriptions for FTEs funded by IIA</a:t>
            </a:r>
          </a:p>
          <a:p>
            <a:endParaRPr lang="en-US" dirty="0"/>
          </a:p>
        </p:txBody>
      </p:sp>
    </p:spTree>
    <p:extLst>
      <p:ext uri="{BB962C8B-B14F-4D97-AF65-F5344CB8AC3E}">
        <p14:creationId xmlns:p14="http://schemas.microsoft.com/office/powerpoint/2010/main" val="19543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AF2A0-6AA0-463A-B421-CD98ABF886A0}"/>
              </a:ext>
            </a:extLst>
          </p:cNvPr>
          <p:cNvSpPr>
            <a:spLocks noGrp="1"/>
          </p:cNvSpPr>
          <p:nvPr>
            <p:ph type="title"/>
          </p:nvPr>
        </p:nvSpPr>
        <p:spPr/>
        <p:txBody>
          <a:bodyPr/>
          <a:lstStyle/>
          <a:p>
            <a:r>
              <a:rPr lang="en-US" dirty="0"/>
              <a:t>Title IIA Do’s (cont. 1)</a:t>
            </a:r>
          </a:p>
        </p:txBody>
      </p:sp>
      <p:sp>
        <p:nvSpPr>
          <p:cNvPr id="3" name="Text Placeholder 2">
            <a:extLst>
              <a:ext uri="{FF2B5EF4-FFF2-40B4-BE49-F238E27FC236}">
                <a16:creationId xmlns:a16="http://schemas.microsoft.com/office/drawing/2014/main" id="{54F1645A-AF30-4181-A175-9362B4F215DD}"/>
              </a:ext>
            </a:extLst>
          </p:cNvPr>
          <p:cNvSpPr>
            <a:spLocks noGrp="1"/>
          </p:cNvSpPr>
          <p:nvPr>
            <p:ph type="body" sz="quarter" idx="10"/>
          </p:nvPr>
        </p:nvSpPr>
        <p:spPr>
          <a:xfrm>
            <a:off x="711200" y="1447800"/>
            <a:ext cx="10871200" cy="4343400"/>
          </a:xfrm>
        </p:spPr>
        <p:txBody>
          <a:bodyPr/>
          <a:lstStyle/>
          <a:p>
            <a:pPr marL="0" indent="0">
              <a:buNone/>
            </a:pPr>
            <a:r>
              <a:rPr lang="en-US" b="1" dirty="0"/>
              <a:t>DO:</a:t>
            </a:r>
          </a:p>
          <a:p>
            <a:r>
              <a:rPr lang="en-US" dirty="0"/>
              <a:t>Make sure that FTEs match the time spent specifically performing duties directly related to the intents of Title IIA</a:t>
            </a:r>
          </a:p>
          <a:p>
            <a:pPr lvl="1"/>
            <a:r>
              <a:rPr lang="en-US" dirty="0"/>
              <a:t>If a FT staff member is only providing coaching for 20% of their time (8 hours a week), only .2FTE of their salary may be paid for with IIA</a:t>
            </a:r>
          </a:p>
          <a:p>
            <a:pPr lvl="1"/>
            <a:r>
              <a:rPr lang="en-US" dirty="0"/>
              <a:t>Be prepared to provide time and effort logs if requested</a:t>
            </a:r>
          </a:p>
          <a:p>
            <a:endParaRPr lang="en-US" dirty="0"/>
          </a:p>
        </p:txBody>
      </p:sp>
    </p:spTree>
    <p:extLst>
      <p:ext uri="{BB962C8B-B14F-4D97-AF65-F5344CB8AC3E}">
        <p14:creationId xmlns:p14="http://schemas.microsoft.com/office/powerpoint/2010/main" val="57072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75775-9273-4622-8526-C7D006E6858C}"/>
              </a:ext>
            </a:extLst>
          </p:cNvPr>
          <p:cNvSpPr>
            <a:spLocks noGrp="1"/>
          </p:cNvSpPr>
          <p:nvPr>
            <p:ph type="title"/>
          </p:nvPr>
        </p:nvSpPr>
        <p:spPr/>
        <p:txBody>
          <a:bodyPr/>
          <a:lstStyle/>
          <a:p>
            <a:r>
              <a:rPr lang="en-US" dirty="0"/>
              <a:t>Title IIA Don’ts</a:t>
            </a:r>
          </a:p>
        </p:txBody>
      </p:sp>
      <p:sp>
        <p:nvSpPr>
          <p:cNvPr id="4" name="Text Placeholder 2">
            <a:extLst>
              <a:ext uri="{FF2B5EF4-FFF2-40B4-BE49-F238E27FC236}">
                <a16:creationId xmlns:a16="http://schemas.microsoft.com/office/drawing/2014/main" id="{68EC3C1A-3314-4909-943B-2C23F5F0F2E9}"/>
              </a:ext>
            </a:extLst>
          </p:cNvPr>
          <p:cNvSpPr txBox="1">
            <a:spLocks noGrp="1"/>
          </p:cNvSpPr>
          <p:nvPr>
            <p:ph type="body" sz="quarter" idx="10"/>
          </p:nvPr>
        </p:nvSpPr>
        <p:spPr bwMode="auto">
          <a:xfrm>
            <a:off x="711200" y="1600200"/>
            <a:ext cx="10871200" cy="1369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a:t>DON’T:</a:t>
            </a:r>
          </a:p>
          <a:p>
            <a:r>
              <a:rPr lang="en-US" dirty="0"/>
              <a:t>Submit “placeholders” for unplanned PD</a:t>
            </a:r>
          </a:p>
          <a:p>
            <a:pPr marL="0" indent="0">
              <a:buNone/>
            </a:pPr>
            <a:endParaRPr lang="en-US" sz="1000" dirty="0"/>
          </a:p>
        </p:txBody>
      </p:sp>
      <p:sp>
        <p:nvSpPr>
          <p:cNvPr id="5" name="TextBox 4">
            <a:extLst>
              <a:ext uri="{FF2B5EF4-FFF2-40B4-BE49-F238E27FC236}">
                <a16:creationId xmlns:a16="http://schemas.microsoft.com/office/drawing/2014/main" id="{B27A1711-F792-4C6A-B39D-F3D941762177}"/>
              </a:ext>
            </a:extLst>
          </p:cNvPr>
          <p:cNvSpPr txBox="1"/>
          <p:nvPr/>
        </p:nvSpPr>
        <p:spPr>
          <a:xfrm>
            <a:off x="914400" y="2969231"/>
            <a:ext cx="10491056" cy="3262432"/>
          </a:xfrm>
          <a:prstGeom prst="rect">
            <a:avLst/>
          </a:prstGeom>
          <a:noFill/>
        </p:spPr>
        <p:txBody>
          <a:bodyPr wrap="square" rtlCol="0">
            <a:spAutoFit/>
          </a:bodyPr>
          <a:lstStyle/>
          <a:p>
            <a:pPr marL="457200" indent="-457200">
              <a:buFont typeface="Arial" panose="020B0604020202020204" pitchFamily="34" charset="0"/>
              <a:buChar char="•"/>
            </a:pPr>
            <a:r>
              <a:rPr lang="en-US" sz="2600" dirty="0"/>
              <a:t>PD Investment Descriptions must include:</a:t>
            </a:r>
          </a:p>
          <a:p>
            <a:pPr marL="457200" indent="-457200">
              <a:buFont typeface="Arial" panose="020B0604020202020204" pitchFamily="34" charset="0"/>
              <a:buChar char="•"/>
            </a:pPr>
            <a:r>
              <a:rPr lang="en-US" sz="2600" dirty="0"/>
              <a:t>Number of and type of staff (can be written as “up to _____”)</a:t>
            </a:r>
          </a:p>
          <a:p>
            <a:pPr marL="800100" lvl="1" indent="-342900">
              <a:buFont typeface="Arial" panose="020B0604020202020204" pitchFamily="34" charset="0"/>
              <a:buChar char="•"/>
            </a:pPr>
            <a:r>
              <a:rPr lang="en-US" sz="2200" dirty="0"/>
              <a:t>To determine reasonableness and allowability</a:t>
            </a:r>
          </a:p>
          <a:p>
            <a:pPr marL="457200" indent="-457200">
              <a:buFont typeface="Arial" panose="020B0604020202020204" pitchFamily="34" charset="0"/>
              <a:buChar char="•"/>
            </a:pPr>
            <a:r>
              <a:rPr lang="en-US" sz="2600" dirty="0"/>
              <a:t>Duration of PD (can be written as “up to _____”)</a:t>
            </a:r>
          </a:p>
          <a:p>
            <a:pPr marL="800100" lvl="1" indent="-342900">
              <a:buFont typeface="Arial" panose="020B0604020202020204" pitchFamily="34" charset="0"/>
              <a:buChar char="•"/>
            </a:pPr>
            <a:r>
              <a:rPr lang="en-US" sz="2200" dirty="0"/>
              <a:t>To determine reasonableness and allowability</a:t>
            </a:r>
          </a:p>
          <a:p>
            <a:pPr marL="800100" lvl="1" indent="-342900">
              <a:buFont typeface="Arial" panose="020B0604020202020204" pitchFamily="34" charset="0"/>
              <a:buChar char="•"/>
            </a:pPr>
            <a:r>
              <a:rPr lang="en-US" sz="2200" dirty="0"/>
              <a:t>Must be meet ESEA definition of “professional development” as “sustained (not stand-alone, 1-day, or short-term workshops), intensive, collaborative, job-embedded, data-driven, and classroom-focused” </a:t>
            </a:r>
            <a:r>
              <a:rPr lang="en-US" dirty="0"/>
              <a:t>ESEA §8101(A)(42)</a:t>
            </a:r>
          </a:p>
          <a:p>
            <a:endParaRPr lang="en-US" dirty="0"/>
          </a:p>
        </p:txBody>
      </p:sp>
    </p:spTree>
    <p:extLst>
      <p:ext uri="{BB962C8B-B14F-4D97-AF65-F5344CB8AC3E}">
        <p14:creationId xmlns:p14="http://schemas.microsoft.com/office/powerpoint/2010/main" val="3130717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75775-9273-4622-8526-C7D006E6858C}"/>
              </a:ext>
            </a:extLst>
          </p:cNvPr>
          <p:cNvSpPr>
            <a:spLocks noGrp="1"/>
          </p:cNvSpPr>
          <p:nvPr>
            <p:ph type="title"/>
          </p:nvPr>
        </p:nvSpPr>
        <p:spPr/>
        <p:txBody>
          <a:bodyPr>
            <a:normAutofit/>
          </a:bodyPr>
          <a:lstStyle/>
          <a:p>
            <a:r>
              <a:rPr lang="en-US" dirty="0"/>
              <a:t>Title IIA Don’ts (cont. 1)</a:t>
            </a:r>
          </a:p>
        </p:txBody>
      </p:sp>
      <p:sp>
        <p:nvSpPr>
          <p:cNvPr id="4" name="Text Placeholder 2">
            <a:extLst>
              <a:ext uri="{FF2B5EF4-FFF2-40B4-BE49-F238E27FC236}">
                <a16:creationId xmlns:a16="http://schemas.microsoft.com/office/drawing/2014/main" id="{68EC3C1A-3314-4909-943B-2C23F5F0F2E9}"/>
              </a:ext>
            </a:extLst>
          </p:cNvPr>
          <p:cNvSpPr txBox="1">
            <a:spLocks noGrp="1"/>
          </p:cNvSpPr>
          <p:nvPr>
            <p:ph type="body" sz="quarter" idx="10"/>
          </p:nvPr>
        </p:nvSpPr>
        <p:spPr bwMode="auto">
          <a:xfrm>
            <a:off x="711200" y="1600200"/>
            <a:ext cx="10871200" cy="155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a:t>DON’T:</a:t>
            </a:r>
          </a:p>
          <a:p>
            <a:r>
              <a:rPr lang="en-US" dirty="0"/>
              <a:t>Submit “placeholders” for unplanned PD</a:t>
            </a:r>
          </a:p>
          <a:p>
            <a:pPr marL="0" indent="0">
              <a:buNone/>
            </a:pPr>
            <a:endParaRPr lang="en-US" sz="1000" dirty="0"/>
          </a:p>
        </p:txBody>
      </p:sp>
      <p:sp>
        <p:nvSpPr>
          <p:cNvPr id="3" name="TextBox 2">
            <a:extLst>
              <a:ext uri="{FF2B5EF4-FFF2-40B4-BE49-F238E27FC236}">
                <a16:creationId xmlns:a16="http://schemas.microsoft.com/office/drawing/2014/main" id="{8AA0C314-E696-4F49-AA46-61A99833B5B1}"/>
              </a:ext>
            </a:extLst>
          </p:cNvPr>
          <p:cNvSpPr txBox="1"/>
          <p:nvPr/>
        </p:nvSpPr>
        <p:spPr>
          <a:xfrm>
            <a:off x="1417834" y="2876764"/>
            <a:ext cx="10164566" cy="2646878"/>
          </a:xfrm>
          <a:prstGeom prst="rect">
            <a:avLst/>
          </a:prstGeom>
          <a:noFill/>
        </p:spPr>
        <p:txBody>
          <a:bodyPr wrap="square" rtlCol="0">
            <a:spAutoFit/>
          </a:bodyPr>
          <a:lstStyle/>
          <a:p>
            <a:pPr marL="457200" indent="-457200">
              <a:buFont typeface="Arial" panose="020B0604020202020204" pitchFamily="34" charset="0"/>
              <a:buChar char="•"/>
            </a:pPr>
            <a:r>
              <a:rPr lang="en-US" sz="2600" dirty="0"/>
              <a:t>PD Investment Descriptions must include (if applicable):</a:t>
            </a:r>
          </a:p>
          <a:p>
            <a:pPr marL="914400" lvl="1" indent="-457200">
              <a:buFont typeface="Arial" panose="020B0604020202020204" pitchFamily="34" charset="0"/>
              <a:buChar char="•"/>
            </a:pPr>
            <a:r>
              <a:rPr lang="en-US" sz="2600" dirty="0"/>
              <a:t>BCO time</a:t>
            </a:r>
          </a:p>
          <a:p>
            <a:pPr marL="914400" lvl="1" indent="-457200">
              <a:buFont typeface="Arial" panose="020B0604020202020204" pitchFamily="34" charset="0"/>
              <a:buChar char="•"/>
            </a:pPr>
            <a:r>
              <a:rPr lang="en-US" sz="2600" dirty="0"/>
              <a:t>Materials</a:t>
            </a:r>
          </a:p>
          <a:p>
            <a:pPr marL="914400" lvl="1" indent="-457200">
              <a:buFont typeface="Arial" panose="020B0604020202020204" pitchFamily="34" charset="0"/>
              <a:buChar char="•"/>
            </a:pPr>
            <a:r>
              <a:rPr lang="en-US" sz="2600" dirty="0"/>
              <a:t>Any other fees covered such as:</a:t>
            </a:r>
          </a:p>
          <a:p>
            <a:pPr marL="1257300" lvl="2" indent="-342900">
              <a:buFont typeface="Arial" panose="020B0604020202020204" pitchFamily="34" charset="0"/>
              <a:buChar char="•"/>
            </a:pPr>
            <a:r>
              <a:rPr lang="en-US" sz="2200" dirty="0"/>
              <a:t>Consultant fees</a:t>
            </a:r>
          </a:p>
          <a:p>
            <a:pPr marL="1257300" lvl="2" indent="-342900">
              <a:buFont typeface="Arial" panose="020B0604020202020204" pitchFamily="34" charset="0"/>
              <a:buChar char="•"/>
            </a:pPr>
            <a:r>
              <a:rPr lang="en-US" sz="2200" dirty="0"/>
              <a:t>Registration fees</a:t>
            </a:r>
          </a:p>
          <a:p>
            <a:endParaRPr lang="en-US" dirty="0"/>
          </a:p>
        </p:txBody>
      </p:sp>
    </p:spTree>
    <p:extLst>
      <p:ext uri="{BB962C8B-B14F-4D97-AF65-F5344CB8AC3E}">
        <p14:creationId xmlns:p14="http://schemas.microsoft.com/office/powerpoint/2010/main" val="2531232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5012" y="1751156"/>
            <a:ext cx="11051969" cy="1470025"/>
          </a:xfrm>
        </p:spPr>
        <p:txBody>
          <a:bodyPr/>
          <a:lstStyle/>
          <a:p>
            <a:r>
              <a:rPr lang="en-US" sz="5000" dirty="0">
                <a:latin typeface="Franklin Gothic Demi" panose="020B0703020102020204" pitchFamily="34" charset="0"/>
              </a:rPr>
              <a:t>Title IIA Overview</a:t>
            </a:r>
          </a:p>
        </p:txBody>
      </p:sp>
      <p:sp>
        <p:nvSpPr>
          <p:cNvPr id="3" name="TextBox 2">
            <a:extLst>
              <a:ext uri="{FF2B5EF4-FFF2-40B4-BE49-F238E27FC236}">
                <a16:creationId xmlns:a16="http://schemas.microsoft.com/office/drawing/2014/main" id="{8F1F9C82-B9F0-439C-B717-02AEF913F877}"/>
              </a:ext>
            </a:extLst>
          </p:cNvPr>
          <p:cNvSpPr txBox="1"/>
          <p:nvPr/>
        </p:nvSpPr>
        <p:spPr>
          <a:xfrm>
            <a:off x="1520575" y="2948683"/>
            <a:ext cx="9349483" cy="830997"/>
          </a:xfrm>
          <a:prstGeom prst="rect">
            <a:avLst/>
          </a:prstGeom>
          <a:noFill/>
        </p:spPr>
        <p:txBody>
          <a:bodyPr wrap="square" rtlCol="0">
            <a:spAutoFit/>
          </a:bodyPr>
          <a:lstStyle/>
          <a:p>
            <a:pPr algn="ctr"/>
            <a:r>
              <a:rPr lang="en-US" sz="2400" dirty="0"/>
              <a:t>Preparing, Training, and Recruiting High-Quality Teachers, Principals, or Other School Leaders</a:t>
            </a:r>
          </a:p>
        </p:txBody>
      </p:sp>
      <p:sp>
        <p:nvSpPr>
          <p:cNvPr id="4" name="TextBox 3">
            <a:extLst>
              <a:ext uri="{FF2B5EF4-FFF2-40B4-BE49-F238E27FC236}">
                <a16:creationId xmlns:a16="http://schemas.microsoft.com/office/drawing/2014/main" id="{915C8443-CC59-44AD-B090-5AF5A4894300}"/>
              </a:ext>
            </a:extLst>
          </p:cNvPr>
          <p:cNvSpPr txBox="1"/>
          <p:nvPr/>
        </p:nvSpPr>
        <p:spPr>
          <a:xfrm>
            <a:off x="1518865" y="3861369"/>
            <a:ext cx="9349483" cy="492443"/>
          </a:xfrm>
          <a:prstGeom prst="rect">
            <a:avLst/>
          </a:prstGeom>
          <a:noFill/>
        </p:spPr>
        <p:txBody>
          <a:bodyPr wrap="square" rtlCol="0">
            <a:spAutoFit/>
          </a:bodyPr>
          <a:lstStyle/>
          <a:p>
            <a:pPr algn="ctr"/>
            <a:r>
              <a:rPr lang="en-US" sz="2600" b="1" dirty="0"/>
              <a:t>Part A: Supporting Effective Instruction</a:t>
            </a:r>
          </a:p>
        </p:txBody>
      </p:sp>
      <p:sp>
        <p:nvSpPr>
          <p:cNvPr id="5" name="TextBox 4">
            <a:extLst>
              <a:ext uri="{FF2B5EF4-FFF2-40B4-BE49-F238E27FC236}">
                <a16:creationId xmlns:a16="http://schemas.microsoft.com/office/drawing/2014/main" id="{2C2C8354-4C0D-42B0-BD10-0BB8C9051AEE}"/>
              </a:ext>
            </a:extLst>
          </p:cNvPr>
          <p:cNvSpPr txBox="1"/>
          <p:nvPr/>
        </p:nvSpPr>
        <p:spPr>
          <a:xfrm>
            <a:off x="2246621" y="4435501"/>
            <a:ext cx="7592602" cy="369332"/>
          </a:xfrm>
          <a:prstGeom prst="rect">
            <a:avLst/>
          </a:prstGeom>
          <a:noFill/>
        </p:spPr>
        <p:txBody>
          <a:bodyPr wrap="square" rtlCol="0">
            <a:spAutoFit/>
          </a:bodyPr>
          <a:lstStyle/>
          <a:p>
            <a:pPr algn="ctr"/>
            <a:r>
              <a:rPr lang="en-US" baseline="30000" dirty="0"/>
              <a:t> </a:t>
            </a:r>
            <a:r>
              <a:rPr lang="en-US" dirty="0"/>
              <a:t>ESEA §2103(b)</a:t>
            </a:r>
          </a:p>
        </p:txBody>
      </p:sp>
    </p:spTree>
    <p:extLst>
      <p:ext uri="{BB962C8B-B14F-4D97-AF65-F5344CB8AC3E}">
        <p14:creationId xmlns:p14="http://schemas.microsoft.com/office/powerpoint/2010/main" val="26778577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75775-9273-4622-8526-C7D006E6858C}"/>
              </a:ext>
            </a:extLst>
          </p:cNvPr>
          <p:cNvSpPr>
            <a:spLocks noGrp="1"/>
          </p:cNvSpPr>
          <p:nvPr>
            <p:ph type="title"/>
          </p:nvPr>
        </p:nvSpPr>
        <p:spPr/>
        <p:txBody>
          <a:bodyPr/>
          <a:lstStyle/>
          <a:p>
            <a:r>
              <a:rPr lang="en-US" dirty="0"/>
              <a:t>Title IIA Don’ts (cont. 2)</a:t>
            </a:r>
          </a:p>
        </p:txBody>
      </p:sp>
      <p:sp>
        <p:nvSpPr>
          <p:cNvPr id="4" name="Text Placeholder 2">
            <a:extLst>
              <a:ext uri="{FF2B5EF4-FFF2-40B4-BE49-F238E27FC236}">
                <a16:creationId xmlns:a16="http://schemas.microsoft.com/office/drawing/2014/main" id="{68EC3C1A-3314-4909-943B-2C23F5F0F2E9}"/>
              </a:ext>
            </a:extLst>
          </p:cNvPr>
          <p:cNvSpPr txBox="1">
            <a:spLocks noGrp="1"/>
          </p:cNvSpPr>
          <p:nvPr>
            <p:ph type="body" sz="quarter" idx="10"/>
          </p:nvPr>
        </p:nvSpPr>
        <p:spPr bwMode="auto">
          <a:xfrm>
            <a:off x="711200" y="1600200"/>
            <a:ext cx="10871200" cy="155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b="1" dirty="0"/>
              <a:t>DON’T:</a:t>
            </a:r>
          </a:p>
          <a:p>
            <a:r>
              <a:rPr lang="en-US" dirty="0"/>
              <a:t>Be afraid to ask questions </a:t>
            </a:r>
            <a:r>
              <a:rPr lang="en-US" dirty="0">
                <a:sym typeface="Wingdings" panose="05000000000000000000" pitchFamily="2" charset="2"/>
              </a:rPr>
              <a:t></a:t>
            </a:r>
            <a:endParaRPr lang="en-US" dirty="0"/>
          </a:p>
          <a:p>
            <a:pPr marL="0" indent="0">
              <a:buNone/>
            </a:pPr>
            <a:endParaRPr lang="en-US" sz="1000" dirty="0"/>
          </a:p>
        </p:txBody>
      </p:sp>
      <p:sp>
        <p:nvSpPr>
          <p:cNvPr id="5" name="TextBox 4">
            <a:extLst>
              <a:ext uri="{FF2B5EF4-FFF2-40B4-BE49-F238E27FC236}">
                <a16:creationId xmlns:a16="http://schemas.microsoft.com/office/drawing/2014/main" id="{C99E60AB-BE38-4C4A-A6E5-35F34055363E}"/>
              </a:ext>
            </a:extLst>
          </p:cNvPr>
          <p:cNvSpPr txBox="1"/>
          <p:nvPr/>
        </p:nvSpPr>
        <p:spPr>
          <a:xfrm>
            <a:off x="609600" y="3236360"/>
            <a:ext cx="10972800" cy="2492990"/>
          </a:xfrm>
          <a:prstGeom prst="rect">
            <a:avLst/>
          </a:prstGeom>
          <a:noFill/>
        </p:spPr>
        <p:txBody>
          <a:bodyPr wrap="square" rtlCol="0">
            <a:spAutoFit/>
          </a:bodyPr>
          <a:lstStyle/>
          <a:p>
            <a:r>
              <a:rPr lang="en-US" sz="2600" dirty="0"/>
              <a:t>Contact:</a:t>
            </a:r>
          </a:p>
          <a:p>
            <a:endParaRPr lang="en-US" sz="2600" dirty="0"/>
          </a:p>
          <a:p>
            <a:pPr lvl="1"/>
            <a:r>
              <a:rPr lang="en-US" sz="2600" dirty="0"/>
              <a:t>Megan Kinlock</a:t>
            </a:r>
          </a:p>
          <a:p>
            <a:pPr lvl="1"/>
            <a:r>
              <a:rPr lang="en-US" sz="2600" dirty="0"/>
              <a:t>Director of Title IIA &amp; Migrant Education</a:t>
            </a:r>
          </a:p>
          <a:p>
            <a:pPr lvl="1"/>
            <a:r>
              <a:rPr lang="en-US" sz="2600" dirty="0">
                <a:hlinkClick r:id="rId2"/>
              </a:rPr>
              <a:t>megan.kinlock@vermont.gov</a:t>
            </a:r>
            <a:r>
              <a:rPr lang="en-US" sz="2600" dirty="0"/>
              <a:t> </a:t>
            </a:r>
          </a:p>
          <a:p>
            <a:pPr lvl="1"/>
            <a:r>
              <a:rPr lang="en-US" sz="2600" dirty="0"/>
              <a:t>* (802) 828-1472</a:t>
            </a:r>
          </a:p>
        </p:txBody>
      </p:sp>
    </p:spTree>
    <p:extLst>
      <p:ext uri="{BB962C8B-B14F-4D97-AF65-F5344CB8AC3E}">
        <p14:creationId xmlns:p14="http://schemas.microsoft.com/office/powerpoint/2010/main" val="53905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anklin Gothic Demi" panose="020B0703020102020204" pitchFamily="34" charset="0"/>
              </a:rPr>
              <a:t>Important Documents</a:t>
            </a:r>
          </a:p>
        </p:txBody>
      </p:sp>
      <p:sp>
        <p:nvSpPr>
          <p:cNvPr id="8" name="Text Placeholder 2">
            <a:extLst>
              <a:ext uri="{FF2B5EF4-FFF2-40B4-BE49-F238E27FC236}">
                <a16:creationId xmlns:a16="http://schemas.microsoft.com/office/drawing/2014/main" id="{1B5458F9-B5FD-40A0-90CB-A980B977E07F}"/>
              </a:ext>
            </a:extLst>
          </p:cNvPr>
          <p:cNvSpPr>
            <a:spLocks noGrp="1"/>
          </p:cNvSpPr>
          <p:nvPr>
            <p:ph type="body" sz="quarter" idx="10"/>
          </p:nvPr>
        </p:nvSpPr>
        <p:spPr>
          <a:xfrm>
            <a:off x="609600" y="4695286"/>
            <a:ext cx="11174858" cy="1464067"/>
          </a:xfrm>
        </p:spPr>
        <p:txBody>
          <a:bodyPr/>
          <a:lstStyle/>
          <a:p>
            <a:pPr marL="0" indent="0" algn="ctr">
              <a:buNone/>
            </a:pPr>
            <a:r>
              <a:rPr lang="en-US" sz="2400" dirty="0"/>
              <a:t>All CFP documents, including those listed here, can be found on our website:</a:t>
            </a:r>
          </a:p>
          <a:p>
            <a:pPr marL="0" indent="0" algn="ctr">
              <a:buNone/>
            </a:pPr>
            <a:r>
              <a:rPr lang="en-US" sz="2400" dirty="0">
                <a:hlinkClick r:id="rId2"/>
              </a:rPr>
              <a:t>https://education.vermont.gov/student-support/federal-programs/consolidated-federal-programs</a:t>
            </a:r>
            <a:endParaRPr lang="en-US" sz="2400" dirty="0"/>
          </a:p>
        </p:txBody>
      </p:sp>
      <p:sp>
        <p:nvSpPr>
          <p:cNvPr id="9" name="TextBox 8">
            <a:extLst>
              <a:ext uri="{FF2B5EF4-FFF2-40B4-BE49-F238E27FC236}">
                <a16:creationId xmlns:a16="http://schemas.microsoft.com/office/drawing/2014/main" id="{26062F9F-47A5-4072-B4F4-772B353B63A2}"/>
              </a:ext>
            </a:extLst>
          </p:cNvPr>
          <p:cNvSpPr txBox="1"/>
          <p:nvPr/>
        </p:nvSpPr>
        <p:spPr>
          <a:xfrm>
            <a:off x="609600" y="1486207"/>
            <a:ext cx="5688458" cy="2215991"/>
          </a:xfrm>
          <a:prstGeom prst="rect">
            <a:avLst/>
          </a:prstGeom>
          <a:noFill/>
        </p:spPr>
        <p:txBody>
          <a:bodyPr wrap="square" rtlCol="0">
            <a:spAutoFit/>
          </a:bodyPr>
          <a:lstStyle/>
          <a:p>
            <a:pPr marL="0" indent="0">
              <a:buFont typeface="Arial" panose="020B0604020202020204" pitchFamily="34" charset="0"/>
              <a:buNone/>
            </a:pPr>
            <a:r>
              <a:rPr lang="en-US" sz="2400" b="1" dirty="0"/>
              <a:t>Reference Documents</a:t>
            </a:r>
          </a:p>
          <a:p>
            <a:pPr marL="342900" indent="-342900">
              <a:buFont typeface="Arial" panose="020B0604020202020204" pitchFamily="34" charset="0"/>
              <a:buChar char="•"/>
            </a:pPr>
            <a:r>
              <a:rPr lang="en-US" sz="2400" dirty="0"/>
              <a:t>Writing Approvable CFP Investments</a:t>
            </a:r>
          </a:p>
          <a:p>
            <a:pPr marL="342900" indent="-342900">
              <a:buFont typeface="Arial" panose="020B0604020202020204" pitchFamily="34" charset="0"/>
              <a:buChar char="•"/>
            </a:pPr>
            <a:r>
              <a:rPr lang="en-US" sz="2400" dirty="0"/>
              <a:t>Webinar Recording: Writing Approvable Investments</a:t>
            </a:r>
          </a:p>
          <a:p>
            <a:pPr marL="342900" indent="-342900">
              <a:buFont typeface="Arial" panose="020B0604020202020204" pitchFamily="34" charset="0"/>
              <a:buChar char="•"/>
            </a:pPr>
            <a:r>
              <a:rPr lang="en-US" sz="2400" dirty="0"/>
              <a:t>Schoolwide Program Requirements</a:t>
            </a:r>
          </a:p>
          <a:p>
            <a:endParaRPr lang="en-US" dirty="0"/>
          </a:p>
        </p:txBody>
      </p:sp>
      <p:sp>
        <p:nvSpPr>
          <p:cNvPr id="10" name="TextBox 9">
            <a:extLst>
              <a:ext uri="{FF2B5EF4-FFF2-40B4-BE49-F238E27FC236}">
                <a16:creationId xmlns:a16="http://schemas.microsoft.com/office/drawing/2014/main" id="{8AF4A890-DF2C-4BA9-91D6-FC9A739727FD}"/>
              </a:ext>
            </a:extLst>
          </p:cNvPr>
          <p:cNvSpPr txBox="1"/>
          <p:nvPr/>
        </p:nvSpPr>
        <p:spPr>
          <a:xfrm>
            <a:off x="609600" y="3451103"/>
            <a:ext cx="5606265" cy="1477328"/>
          </a:xfrm>
          <a:prstGeom prst="rect">
            <a:avLst/>
          </a:prstGeom>
          <a:noFill/>
        </p:spPr>
        <p:txBody>
          <a:bodyPr wrap="square" rtlCol="0">
            <a:spAutoFit/>
          </a:bodyPr>
          <a:lstStyle/>
          <a:p>
            <a:pPr lvl="0" fontAlgn="auto">
              <a:spcBef>
                <a:spcPts val="0"/>
              </a:spcBef>
              <a:spcAft>
                <a:spcPts val="0"/>
              </a:spcAft>
              <a:defRPr/>
            </a:pPr>
            <a:r>
              <a:rPr lang="en-US" sz="2400" b="1" dirty="0"/>
              <a:t>Templates</a:t>
            </a:r>
          </a:p>
          <a:p>
            <a:pPr marL="285750" lvl="0" indent="-285750" fontAlgn="auto">
              <a:spcBef>
                <a:spcPts val="0"/>
              </a:spcBef>
              <a:spcAft>
                <a:spcPts val="0"/>
              </a:spcAft>
              <a:buFont typeface="Arial" panose="020B0604020202020204" pitchFamily="34" charset="0"/>
              <a:buChar char="•"/>
              <a:defRPr/>
            </a:pPr>
            <a:r>
              <a:rPr lang="en-US" sz="2400" dirty="0"/>
              <a:t>Scope of Work Template</a:t>
            </a:r>
          </a:p>
          <a:p>
            <a:pPr marL="285750" lvl="0" indent="-285750" fontAlgn="auto">
              <a:spcBef>
                <a:spcPts val="0"/>
              </a:spcBef>
              <a:spcAft>
                <a:spcPts val="0"/>
              </a:spcAft>
              <a:buFont typeface="Arial" panose="020B0604020202020204" pitchFamily="34" charset="0"/>
              <a:buChar char="•"/>
              <a:defRPr/>
            </a:pPr>
            <a:r>
              <a:rPr lang="en-US" sz="2400" dirty="0"/>
              <a:t>Data Inventory</a:t>
            </a:r>
          </a:p>
          <a:p>
            <a:endParaRPr lang="en-US" dirty="0"/>
          </a:p>
        </p:txBody>
      </p:sp>
      <p:sp>
        <p:nvSpPr>
          <p:cNvPr id="12" name="TextBox 11">
            <a:extLst>
              <a:ext uri="{FF2B5EF4-FFF2-40B4-BE49-F238E27FC236}">
                <a16:creationId xmlns:a16="http://schemas.microsoft.com/office/drawing/2014/main" id="{9C7F491B-2E20-464B-8E3A-7C80C3C3F36C}"/>
              </a:ext>
            </a:extLst>
          </p:cNvPr>
          <p:cNvSpPr txBox="1"/>
          <p:nvPr/>
        </p:nvSpPr>
        <p:spPr>
          <a:xfrm>
            <a:off x="6298058" y="1447800"/>
            <a:ext cx="5486400" cy="3323987"/>
          </a:xfrm>
          <a:prstGeom prst="rect">
            <a:avLst/>
          </a:prstGeom>
          <a:noFill/>
        </p:spPr>
        <p:txBody>
          <a:bodyPr wrap="square" rtlCol="0">
            <a:spAutoFit/>
          </a:bodyPr>
          <a:lstStyle/>
          <a:p>
            <a:r>
              <a:rPr lang="en-US" sz="2400" b="1" dirty="0"/>
              <a:t>Allowable Use Documents</a:t>
            </a:r>
          </a:p>
          <a:p>
            <a:pPr marL="342900" indent="-342900">
              <a:buFont typeface="Arial" panose="020B0604020202020204" pitchFamily="34" charset="0"/>
              <a:buChar char="•"/>
            </a:pPr>
            <a:r>
              <a:rPr lang="en-US" sz="2400" dirty="0"/>
              <a:t>Title IA</a:t>
            </a:r>
          </a:p>
          <a:p>
            <a:pPr marL="342900" indent="-342900">
              <a:buFont typeface="Arial" panose="020B0604020202020204" pitchFamily="34" charset="0"/>
              <a:buChar char="•"/>
            </a:pPr>
            <a:r>
              <a:rPr lang="en-US" sz="2400" dirty="0"/>
              <a:t>Title IIA</a:t>
            </a:r>
          </a:p>
          <a:p>
            <a:pPr marL="342900" indent="-342900">
              <a:buFont typeface="Arial" panose="020B0604020202020204" pitchFamily="34" charset="0"/>
              <a:buChar char="•"/>
            </a:pPr>
            <a:r>
              <a:rPr lang="en-US" sz="2400" dirty="0"/>
              <a:t>Title IIIA</a:t>
            </a:r>
          </a:p>
          <a:p>
            <a:pPr marL="342900" indent="-342900">
              <a:buFont typeface="Arial" panose="020B0604020202020204" pitchFamily="34" charset="0"/>
              <a:buChar char="•"/>
            </a:pPr>
            <a:r>
              <a:rPr lang="en-US" sz="2400" dirty="0"/>
              <a:t>Title IVA</a:t>
            </a:r>
          </a:p>
          <a:p>
            <a:pPr marL="342900" indent="-342900">
              <a:buFont typeface="Arial" panose="020B0604020202020204" pitchFamily="34" charset="0"/>
              <a:buChar char="•"/>
            </a:pPr>
            <a:r>
              <a:rPr lang="en-US" sz="2400" dirty="0"/>
              <a:t>McKinney-Vento</a:t>
            </a:r>
          </a:p>
          <a:p>
            <a:pPr marL="342900" indent="-342900">
              <a:buFont typeface="Arial" panose="020B0604020202020204" pitchFamily="34" charset="0"/>
              <a:buChar char="•"/>
            </a:pPr>
            <a:r>
              <a:rPr lang="en-US" sz="2400" dirty="0"/>
              <a:t>Administration</a:t>
            </a:r>
          </a:p>
          <a:p>
            <a:pPr marL="342900" indent="-342900">
              <a:buFont typeface="Arial" panose="020B0604020202020204" pitchFamily="34" charset="0"/>
              <a:buChar char="•"/>
            </a:pPr>
            <a:r>
              <a:rPr lang="en-US" sz="2400" dirty="0"/>
              <a:t>Parent &amp; Family Engagement</a:t>
            </a:r>
          </a:p>
          <a:p>
            <a:endParaRPr lang="en-US" dirty="0"/>
          </a:p>
        </p:txBody>
      </p:sp>
    </p:spTree>
    <p:extLst>
      <p:ext uri="{BB962C8B-B14F-4D97-AF65-F5344CB8AC3E}">
        <p14:creationId xmlns:p14="http://schemas.microsoft.com/office/powerpoint/2010/main" val="78990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p:bldP spid="10" grpId="0"/>
      <p:bldP spid="1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Franklin Gothic Demi" panose="020B0703020102020204" pitchFamily="34" charset="0"/>
              </a:rPr>
              <a:t>Questions</a:t>
            </a:r>
          </a:p>
        </p:txBody>
      </p:sp>
      <p:sp>
        <p:nvSpPr>
          <p:cNvPr id="3" name="Text Placeholder 2"/>
          <p:cNvSpPr>
            <a:spLocks noGrp="1"/>
          </p:cNvSpPr>
          <p:nvPr>
            <p:ph type="body" sz="quarter" idx="10"/>
          </p:nvPr>
        </p:nvSpPr>
        <p:spPr>
          <a:xfrm>
            <a:off x="711200" y="1447800"/>
            <a:ext cx="10871200" cy="4343400"/>
          </a:xfrm>
        </p:spPr>
        <p:txBody>
          <a:bodyPr/>
          <a:lstStyle/>
          <a:p>
            <a:pPr marL="0" indent="0">
              <a:buNone/>
            </a:pPr>
            <a:br>
              <a:rPr lang="en-US" dirty="0"/>
            </a:br>
            <a:endParaRPr lang="en-US" dirty="0"/>
          </a:p>
        </p:txBody>
      </p:sp>
      <p:pic>
        <p:nvPicPr>
          <p:cNvPr id="5" name="Picture 4" descr="question marks icon">
            <a:extLs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4242165" y="2057787"/>
            <a:ext cx="3707670" cy="3707670"/>
          </a:xfrm>
          <a:prstGeom prst="rect">
            <a:avLst/>
          </a:prstGeom>
        </p:spPr>
      </p:pic>
    </p:spTree>
    <p:extLst>
      <p:ext uri="{BB962C8B-B14F-4D97-AF65-F5344CB8AC3E}">
        <p14:creationId xmlns:p14="http://schemas.microsoft.com/office/powerpoint/2010/main" val="3393548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3A3E7-B0FF-40DB-8541-989E0D7C67DC}"/>
              </a:ext>
            </a:extLst>
          </p:cNvPr>
          <p:cNvSpPr>
            <a:spLocks noGrp="1"/>
          </p:cNvSpPr>
          <p:nvPr>
            <p:ph type="title"/>
          </p:nvPr>
        </p:nvSpPr>
        <p:spPr/>
        <p:txBody>
          <a:bodyPr/>
          <a:lstStyle/>
          <a:p>
            <a:r>
              <a:rPr lang="en-US" dirty="0"/>
              <a:t>What are the intents of Title IIA?</a:t>
            </a:r>
          </a:p>
        </p:txBody>
      </p:sp>
      <p:sp>
        <p:nvSpPr>
          <p:cNvPr id="3" name="Text Placeholder 2">
            <a:extLst>
              <a:ext uri="{FF2B5EF4-FFF2-40B4-BE49-F238E27FC236}">
                <a16:creationId xmlns:a16="http://schemas.microsoft.com/office/drawing/2014/main" id="{C7F47E75-4330-4427-A245-A7C770B8632E}"/>
              </a:ext>
            </a:extLst>
          </p:cNvPr>
          <p:cNvSpPr>
            <a:spLocks noGrp="1"/>
          </p:cNvSpPr>
          <p:nvPr>
            <p:ph type="body" sz="quarter" idx="10"/>
          </p:nvPr>
        </p:nvSpPr>
        <p:spPr/>
        <p:txBody>
          <a:bodyPr/>
          <a:lstStyle/>
          <a:p>
            <a:pPr marL="0" indent="0">
              <a:buNone/>
            </a:pPr>
            <a:r>
              <a:rPr lang="en-US" sz="2600" dirty="0"/>
              <a:t>The purpose of Title II Part A is to:</a:t>
            </a:r>
          </a:p>
          <a:p>
            <a:pPr lvl="0"/>
            <a:r>
              <a:rPr lang="en-US" sz="2600" dirty="0"/>
              <a:t>Increase student achievement consistent with state standards;</a:t>
            </a:r>
          </a:p>
          <a:p>
            <a:pPr lvl="0"/>
            <a:r>
              <a:rPr lang="en-US" sz="2600" dirty="0"/>
              <a:t>Improve the quality and effectiveness of teachers, principals, and other school leaders;</a:t>
            </a:r>
          </a:p>
          <a:p>
            <a:pPr lvl="0"/>
            <a:r>
              <a:rPr lang="en-US" sz="2600" dirty="0"/>
              <a:t>Increase the number of teachers, principals, and other school leaders who are effective in improving student academic achievement in schools; and</a:t>
            </a:r>
          </a:p>
          <a:p>
            <a:pPr lvl="0"/>
            <a:r>
              <a:rPr lang="en-US" sz="2600" dirty="0"/>
              <a:t>Provide low-income and minority students greater access to effective teachers, principals, and other school leaders</a:t>
            </a:r>
          </a:p>
          <a:p>
            <a:endParaRPr lang="en-US" dirty="0"/>
          </a:p>
        </p:txBody>
      </p:sp>
    </p:spTree>
    <p:extLst>
      <p:ext uri="{BB962C8B-B14F-4D97-AF65-F5344CB8AC3E}">
        <p14:creationId xmlns:p14="http://schemas.microsoft.com/office/powerpoint/2010/main" val="3580080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FA0AD-6E22-4F09-8211-3792AE6E4B52}"/>
              </a:ext>
            </a:extLst>
          </p:cNvPr>
          <p:cNvSpPr>
            <a:spLocks noGrp="1"/>
          </p:cNvSpPr>
          <p:nvPr>
            <p:ph type="title"/>
          </p:nvPr>
        </p:nvSpPr>
        <p:spPr/>
        <p:txBody>
          <a:bodyPr/>
          <a:lstStyle/>
          <a:p>
            <a:r>
              <a:rPr lang="en-US" dirty="0"/>
              <a:t>What can it be used for?</a:t>
            </a:r>
          </a:p>
        </p:txBody>
      </p:sp>
      <p:sp>
        <p:nvSpPr>
          <p:cNvPr id="3" name="Text Placeholder 2">
            <a:extLst>
              <a:ext uri="{FF2B5EF4-FFF2-40B4-BE49-F238E27FC236}">
                <a16:creationId xmlns:a16="http://schemas.microsoft.com/office/drawing/2014/main" id="{430AC5EF-A49B-4C91-BA4A-C2B284C86E60}"/>
              </a:ext>
            </a:extLst>
          </p:cNvPr>
          <p:cNvSpPr>
            <a:spLocks noGrp="1"/>
          </p:cNvSpPr>
          <p:nvPr>
            <p:ph type="body" sz="quarter" idx="10"/>
          </p:nvPr>
        </p:nvSpPr>
        <p:spPr>
          <a:xfrm>
            <a:off x="711200" y="1322799"/>
            <a:ext cx="10871200" cy="4256067"/>
          </a:xfrm>
        </p:spPr>
        <p:txBody>
          <a:bodyPr/>
          <a:lstStyle/>
          <a:p>
            <a:r>
              <a:rPr lang="en-US" sz="2600" dirty="0"/>
              <a:t>Needs- and Evidence-Based Professional Development</a:t>
            </a:r>
          </a:p>
          <a:p>
            <a:pPr lvl="1"/>
            <a:r>
              <a:rPr lang="en-US" sz="2400" dirty="0"/>
              <a:t>Must be supported by Data Inventory</a:t>
            </a:r>
          </a:p>
          <a:p>
            <a:r>
              <a:rPr lang="en-US" sz="2600" dirty="0"/>
              <a:t>Development and Implementation of Teacher Evaluation and Support Systems</a:t>
            </a:r>
          </a:p>
          <a:p>
            <a:r>
              <a:rPr lang="en-US" sz="2600" dirty="0"/>
              <a:t>Induction &amp; Mentoring</a:t>
            </a:r>
          </a:p>
          <a:p>
            <a:pPr lvl="1"/>
            <a:r>
              <a:rPr lang="en-US" sz="2400" dirty="0"/>
              <a:t>Must be in excess of what is required by EQS to avoid supplanting</a:t>
            </a:r>
          </a:p>
          <a:p>
            <a:r>
              <a:rPr lang="en-US" sz="2800" dirty="0"/>
              <a:t>Academic Coaching for Teachers</a:t>
            </a:r>
          </a:p>
          <a:p>
            <a:r>
              <a:rPr lang="en-US" sz="2800" dirty="0"/>
              <a:t>Recruiting and Retaining Effective Educators</a:t>
            </a:r>
          </a:p>
          <a:p>
            <a:r>
              <a:rPr lang="en-US" sz="2800" dirty="0"/>
              <a:t>Supporting Early Learning Educators</a:t>
            </a:r>
          </a:p>
          <a:p>
            <a:endParaRPr lang="en-US" dirty="0"/>
          </a:p>
          <a:p>
            <a:endParaRPr lang="en-US" dirty="0"/>
          </a:p>
        </p:txBody>
      </p:sp>
      <p:sp>
        <p:nvSpPr>
          <p:cNvPr id="4" name="TextBox 3">
            <a:extLst>
              <a:ext uri="{FF2B5EF4-FFF2-40B4-BE49-F238E27FC236}">
                <a16:creationId xmlns:a16="http://schemas.microsoft.com/office/drawing/2014/main" id="{2F30C1D7-C691-40D2-A1C4-7CD7C1C7612A}"/>
              </a:ext>
            </a:extLst>
          </p:cNvPr>
          <p:cNvSpPr txBox="1"/>
          <p:nvPr/>
        </p:nvSpPr>
        <p:spPr>
          <a:xfrm>
            <a:off x="609600" y="5558319"/>
            <a:ext cx="10972800" cy="646331"/>
          </a:xfrm>
          <a:prstGeom prst="rect">
            <a:avLst/>
          </a:prstGeom>
          <a:noFill/>
        </p:spPr>
        <p:txBody>
          <a:bodyPr wrap="square" rtlCol="0">
            <a:spAutoFit/>
          </a:bodyPr>
          <a:lstStyle/>
          <a:p>
            <a:r>
              <a:rPr lang="en-US" dirty="0"/>
              <a:t>For more information, check out the Title IIA Allowable Uses document available on the CFP website and the Title IIA Non-Regulatory Guidance published by the USDOE.</a:t>
            </a:r>
          </a:p>
        </p:txBody>
      </p:sp>
    </p:spTree>
    <p:extLst>
      <p:ext uri="{BB962C8B-B14F-4D97-AF65-F5344CB8AC3E}">
        <p14:creationId xmlns:p14="http://schemas.microsoft.com/office/powerpoint/2010/main" val="377644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4E6AA-017F-4C2A-A73F-96667E74D545}"/>
              </a:ext>
            </a:extLst>
          </p:cNvPr>
          <p:cNvSpPr>
            <a:spLocks noGrp="1"/>
          </p:cNvSpPr>
          <p:nvPr>
            <p:ph type="title"/>
          </p:nvPr>
        </p:nvSpPr>
        <p:spPr/>
        <p:txBody>
          <a:bodyPr/>
          <a:lstStyle/>
          <a:p>
            <a:r>
              <a:rPr lang="en-US" dirty="0"/>
              <a:t>What staff can use these funds for PD?</a:t>
            </a:r>
          </a:p>
        </p:txBody>
      </p:sp>
      <p:sp>
        <p:nvSpPr>
          <p:cNvPr id="3" name="Text Placeholder 2">
            <a:extLst>
              <a:ext uri="{FF2B5EF4-FFF2-40B4-BE49-F238E27FC236}">
                <a16:creationId xmlns:a16="http://schemas.microsoft.com/office/drawing/2014/main" id="{0CF562D8-E7C9-4F04-8371-6080BF9E5E68}"/>
              </a:ext>
            </a:extLst>
          </p:cNvPr>
          <p:cNvSpPr>
            <a:spLocks noGrp="1"/>
          </p:cNvSpPr>
          <p:nvPr>
            <p:ph type="body" sz="quarter" idx="10"/>
          </p:nvPr>
        </p:nvSpPr>
        <p:spPr/>
        <p:txBody>
          <a:bodyPr/>
          <a:lstStyle/>
          <a:p>
            <a:r>
              <a:rPr lang="en-US" dirty="0"/>
              <a:t>Teachers</a:t>
            </a:r>
          </a:p>
          <a:p>
            <a:r>
              <a:rPr lang="en-US" dirty="0"/>
              <a:t>Principals</a:t>
            </a:r>
          </a:p>
          <a:p>
            <a:r>
              <a:rPr lang="en-US" dirty="0"/>
              <a:t>Instructional Paraprofessionals</a:t>
            </a:r>
          </a:p>
          <a:p>
            <a:r>
              <a:rPr lang="en-US" dirty="0"/>
              <a:t>Academic Coaches*</a:t>
            </a:r>
          </a:p>
          <a:p>
            <a:pPr lvl="1"/>
            <a:r>
              <a:rPr lang="en-US" dirty="0"/>
              <a:t>If salaried employees paid by Title IIA</a:t>
            </a:r>
          </a:p>
          <a:p>
            <a:r>
              <a:rPr lang="en-US" dirty="0"/>
              <a:t>Other School Leaders*</a:t>
            </a:r>
          </a:p>
        </p:txBody>
      </p:sp>
    </p:spTree>
    <p:extLst>
      <p:ext uri="{BB962C8B-B14F-4D97-AF65-F5344CB8AC3E}">
        <p14:creationId xmlns:p14="http://schemas.microsoft.com/office/powerpoint/2010/main" val="453811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08248-DA63-4E19-B875-2F0544626AB0}"/>
              </a:ext>
            </a:extLst>
          </p:cNvPr>
          <p:cNvSpPr>
            <a:spLocks noGrp="1"/>
          </p:cNvSpPr>
          <p:nvPr>
            <p:ph type="title"/>
          </p:nvPr>
        </p:nvSpPr>
        <p:spPr/>
        <p:txBody>
          <a:bodyPr/>
          <a:lstStyle/>
          <a:p>
            <a:r>
              <a:rPr lang="en-US" dirty="0"/>
              <a:t>Who is considered an “Other School Leader”?</a:t>
            </a:r>
          </a:p>
        </p:txBody>
      </p:sp>
      <p:sp>
        <p:nvSpPr>
          <p:cNvPr id="3" name="Text Placeholder 2">
            <a:extLst>
              <a:ext uri="{FF2B5EF4-FFF2-40B4-BE49-F238E27FC236}">
                <a16:creationId xmlns:a16="http://schemas.microsoft.com/office/drawing/2014/main" id="{2A5CA82C-16DD-4969-9502-73CEAE1893AE}"/>
              </a:ext>
            </a:extLst>
          </p:cNvPr>
          <p:cNvSpPr>
            <a:spLocks noGrp="1"/>
          </p:cNvSpPr>
          <p:nvPr>
            <p:ph type="body" sz="quarter" idx="10"/>
          </p:nvPr>
        </p:nvSpPr>
        <p:spPr/>
        <p:txBody>
          <a:bodyPr/>
          <a:lstStyle/>
          <a:p>
            <a:pPr marL="0" indent="0">
              <a:buNone/>
            </a:pPr>
            <a:r>
              <a:rPr lang="en-US" dirty="0"/>
              <a:t>According to ESEA §8101(A)(44):</a:t>
            </a:r>
          </a:p>
          <a:p>
            <a:pPr marL="0" indent="0">
              <a:buNone/>
            </a:pPr>
            <a:r>
              <a:rPr lang="en-US" sz="2600" dirty="0"/>
              <a:t>“The term ‘school leader’ means a principal, assistant principal, or other individual who is—</a:t>
            </a:r>
          </a:p>
          <a:p>
            <a:pPr marL="0" lvl="0" indent="0">
              <a:buNone/>
            </a:pPr>
            <a:r>
              <a:rPr lang="en-US" sz="2600" dirty="0"/>
              <a:t>	(A) an employee or officer of an elementary school or secondary 	school, local education agency, or other entity operating an 	elementary school or secondary school; </a:t>
            </a:r>
            <a:r>
              <a:rPr lang="en-US" sz="2600" b="1" dirty="0"/>
              <a:t>and</a:t>
            </a:r>
          </a:p>
          <a:p>
            <a:pPr marL="0" lvl="0" indent="0">
              <a:buNone/>
            </a:pPr>
            <a:r>
              <a:rPr lang="en-US" sz="2600" dirty="0"/>
              <a:t>	(B) responsible for the daily instructional leadership and 	managerial operations </a:t>
            </a:r>
            <a:r>
              <a:rPr lang="en-US" sz="2600" b="1" dirty="0"/>
              <a:t>in the elementary school or secondary 	school building</a:t>
            </a:r>
            <a:r>
              <a:rPr lang="en-US" sz="2600" dirty="0"/>
              <a:t>.”</a:t>
            </a:r>
          </a:p>
          <a:p>
            <a:pPr marL="0" indent="0">
              <a:buNone/>
            </a:pPr>
            <a:endParaRPr lang="en-US" dirty="0"/>
          </a:p>
        </p:txBody>
      </p:sp>
    </p:spTree>
    <p:extLst>
      <p:ext uri="{BB962C8B-B14F-4D97-AF65-F5344CB8AC3E}">
        <p14:creationId xmlns:p14="http://schemas.microsoft.com/office/powerpoint/2010/main" val="2700835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519E-FE67-4BA1-8BA0-B8CA0132AFC9}"/>
              </a:ext>
            </a:extLst>
          </p:cNvPr>
          <p:cNvSpPr>
            <a:spLocks noGrp="1"/>
          </p:cNvSpPr>
          <p:nvPr>
            <p:ph type="title"/>
          </p:nvPr>
        </p:nvSpPr>
        <p:spPr/>
        <p:txBody>
          <a:bodyPr>
            <a:normAutofit fontScale="90000"/>
          </a:bodyPr>
          <a:lstStyle/>
          <a:p>
            <a:r>
              <a:rPr lang="en-US" dirty="0"/>
              <a:t>Purchasing Equipment, Supplies &amp; Materials under IIA</a:t>
            </a:r>
          </a:p>
        </p:txBody>
      </p:sp>
      <p:sp>
        <p:nvSpPr>
          <p:cNvPr id="3" name="Text Placeholder 2">
            <a:extLst>
              <a:ext uri="{FF2B5EF4-FFF2-40B4-BE49-F238E27FC236}">
                <a16:creationId xmlns:a16="http://schemas.microsoft.com/office/drawing/2014/main" id="{3945298C-0518-4D4F-BBFA-9ACEEC67ACBD}"/>
              </a:ext>
            </a:extLst>
          </p:cNvPr>
          <p:cNvSpPr>
            <a:spLocks noGrp="1"/>
          </p:cNvSpPr>
          <p:nvPr>
            <p:ph type="body" sz="quarter" idx="10"/>
          </p:nvPr>
        </p:nvSpPr>
        <p:spPr>
          <a:xfrm>
            <a:off x="711200" y="1600199"/>
            <a:ext cx="10871200" cy="4718407"/>
          </a:xfrm>
        </p:spPr>
        <p:txBody>
          <a:bodyPr/>
          <a:lstStyle/>
          <a:p>
            <a:pPr marL="0" indent="0">
              <a:buNone/>
            </a:pPr>
            <a:r>
              <a:rPr lang="en-US" dirty="0"/>
              <a:t>The </a:t>
            </a:r>
            <a:r>
              <a:rPr lang="en-US" i="1" dirty="0"/>
              <a:t>only</a:t>
            </a:r>
            <a:r>
              <a:rPr lang="en-US" dirty="0"/>
              <a:t> time equipment, supplies &amp; materials may be purchased with IIA funds is if they are necessary to complete a </a:t>
            </a:r>
            <a:r>
              <a:rPr lang="en-US" b="1" dirty="0"/>
              <a:t>Title IIA-funded PD activity</a:t>
            </a:r>
            <a:r>
              <a:rPr lang="en-US" dirty="0"/>
              <a:t>.</a:t>
            </a:r>
          </a:p>
          <a:p>
            <a:pPr marL="0" indent="0">
              <a:buNone/>
            </a:pPr>
            <a:endParaRPr lang="en-US" sz="1000" dirty="0"/>
          </a:p>
          <a:p>
            <a:pPr marL="0" indent="0">
              <a:buNone/>
            </a:pPr>
            <a:r>
              <a:rPr lang="en-US" dirty="0"/>
              <a:t>Some examples of allowable* purchases:</a:t>
            </a:r>
          </a:p>
          <a:p>
            <a:r>
              <a:rPr lang="en-US" sz="2600" dirty="0"/>
              <a:t>Books for a IIA-funded teacher book club</a:t>
            </a:r>
          </a:p>
          <a:p>
            <a:r>
              <a:rPr lang="en-US" sz="2600" dirty="0"/>
              <a:t>Flip charts, markers and folders for a IIA-funded PD activity</a:t>
            </a:r>
          </a:p>
          <a:p>
            <a:r>
              <a:rPr lang="en-US" sz="2600" dirty="0"/>
              <a:t>Required texts for a IIA-funded course</a:t>
            </a:r>
          </a:p>
          <a:p>
            <a:pPr marL="0" indent="0">
              <a:buNone/>
            </a:pPr>
            <a:endParaRPr lang="en-US" sz="1800" dirty="0"/>
          </a:p>
          <a:p>
            <a:pPr marL="0" indent="0">
              <a:buNone/>
            </a:pPr>
            <a:r>
              <a:rPr lang="en-US" sz="1800" dirty="0"/>
              <a:t>*Allowability is always dependent on a number of factors; an investment is not automatically allowable simply because it was allowed in the past.</a:t>
            </a:r>
          </a:p>
        </p:txBody>
      </p:sp>
    </p:spTree>
    <p:extLst>
      <p:ext uri="{BB962C8B-B14F-4D97-AF65-F5344CB8AC3E}">
        <p14:creationId xmlns:p14="http://schemas.microsoft.com/office/powerpoint/2010/main" val="409390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B519E-FE67-4BA1-8BA0-B8CA0132AFC9}"/>
              </a:ext>
            </a:extLst>
          </p:cNvPr>
          <p:cNvSpPr>
            <a:spLocks noGrp="1"/>
          </p:cNvSpPr>
          <p:nvPr>
            <p:ph type="title"/>
          </p:nvPr>
        </p:nvSpPr>
        <p:spPr/>
        <p:txBody>
          <a:bodyPr>
            <a:normAutofit/>
          </a:bodyPr>
          <a:lstStyle/>
          <a:p>
            <a:r>
              <a:rPr lang="en-US" sz="3200" dirty="0"/>
              <a:t>Purchasing Equipment, Supplies &amp; Materials under IIA (cont. 1)</a:t>
            </a:r>
          </a:p>
        </p:txBody>
      </p:sp>
      <p:sp>
        <p:nvSpPr>
          <p:cNvPr id="3" name="Text Placeholder 2">
            <a:extLst>
              <a:ext uri="{FF2B5EF4-FFF2-40B4-BE49-F238E27FC236}">
                <a16:creationId xmlns:a16="http://schemas.microsoft.com/office/drawing/2014/main" id="{3945298C-0518-4D4F-BBFA-9ACEEC67ACBD}"/>
              </a:ext>
            </a:extLst>
          </p:cNvPr>
          <p:cNvSpPr>
            <a:spLocks noGrp="1"/>
          </p:cNvSpPr>
          <p:nvPr>
            <p:ph type="body" sz="quarter" idx="10"/>
          </p:nvPr>
        </p:nvSpPr>
        <p:spPr>
          <a:xfrm>
            <a:off x="711200" y="1600199"/>
            <a:ext cx="10871200" cy="4718407"/>
          </a:xfrm>
        </p:spPr>
        <p:txBody>
          <a:bodyPr/>
          <a:lstStyle/>
          <a:p>
            <a:pPr marL="0" indent="0">
              <a:buNone/>
            </a:pPr>
            <a:r>
              <a:rPr lang="en-US" dirty="0"/>
              <a:t>As IIA-funded equipment, supplies &amp; materials </a:t>
            </a:r>
            <a:r>
              <a:rPr lang="en-US" i="1" dirty="0"/>
              <a:t>must</a:t>
            </a:r>
            <a:r>
              <a:rPr lang="en-US" dirty="0"/>
              <a:t> be tied to a IIA-funded PD activity, they must be included within the investment for the PD activity itself.</a:t>
            </a:r>
          </a:p>
          <a:p>
            <a:pPr marL="0" indent="0">
              <a:buNone/>
            </a:pPr>
            <a:endParaRPr lang="en-US" dirty="0"/>
          </a:p>
          <a:p>
            <a:pPr marL="0" indent="0">
              <a:buNone/>
            </a:pPr>
            <a:r>
              <a:rPr lang="en-US" dirty="0"/>
              <a:t>Stand-alone IIA investments for equipment, supplies &amp; materials cannot be accepted. </a:t>
            </a:r>
          </a:p>
        </p:txBody>
      </p:sp>
    </p:spTree>
    <p:extLst>
      <p:ext uri="{BB962C8B-B14F-4D97-AF65-F5344CB8AC3E}">
        <p14:creationId xmlns:p14="http://schemas.microsoft.com/office/powerpoint/2010/main" val="2179222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edu-aoe-power-point-presentatio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41A10CBA7543443921EB4CAD015A521" ma:contentTypeVersion="5" ma:contentTypeDescription="Create a new document." ma:contentTypeScope="" ma:versionID="b676dc47e02c7b8a097cb3477c114640">
  <xsd:schema xmlns:xsd="http://www.w3.org/2001/XMLSchema" xmlns:xs="http://www.w3.org/2001/XMLSchema" xmlns:p="http://schemas.microsoft.com/office/2006/metadata/properties" xmlns:ns3="20142ec9-c80b-4939-86fa-a6e8e3da62f7" targetNamespace="http://schemas.microsoft.com/office/2006/metadata/properties" ma:root="true" ma:fieldsID="fe8d9622885ed9bbadff96b71db65c9f" ns3:_="">
    <xsd:import namespace="20142ec9-c80b-4939-86fa-a6e8e3da62f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142ec9-c80b-4939-86fa-a6e8e3da62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ED5C12-8CCE-4CB1-9AF7-2C0C6AF49D18}">
  <ds:schemaRefs>
    <ds:schemaRef ds:uri="http://purl.org/dc/terms/"/>
    <ds:schemaRef ds:uri="http://schemas.openxmlformats.org/package/2006/metadata/core-properties"/>
    <ds:schemaRef ds:uri="20142ec9-c80b-4939-86fa-a6e8e3da62f7"/>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72F48A11-BD41-491F-807E-FF9CCB435B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142ec9-c80b-4939-86fa-a6e8e3da62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5D2D60-8DEA-4A7A-8071-8A216C6C99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SNS.2018</Template>
  <TotalTime>17815</TotalTime>
  <Words>1706</Words>
  <Application>Microsoft Office PowerPoint</Application>
  <PresentationFormat>Widescreen</PresentationFormat>
  <Paragraphs>175</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Franklin Gothic Book</vt:lpstr>
      <vt:lpstr>Franklin Gothic Demi</vt:lpstr>
      <vt:lpstr>Palatino Linotype</vt:lpstr>
      <vt:lpstr>edu-aoe-power-point-presentation</vt:lpstr>
      <vt:lpstr>Leveraging Title IIA</vt:lpstr>
      <vt:lpstr>Technology Stuff</vt:lpstr>
      <vt:lpstr>Title IIA Overview</vt:lpstr>
      <vt:lpstr>What are the intents of Title IIA?</vt:lpstr>
      <vt:lpstr>What can it be used for?</vt:lpstr>
      <vt:lpstr>What staff can use these funds for PD?</vt:lpstr>
      <vt:lpstr>Who is considered an “Other School Leader”?</vt:lpstr>
      <vt:lpstr>Purchasing Equipment, Supplies &amp; Materials under IIA</vt:lpstr>
      <vt:lpstr>Purchasing Equipment, Supplies &amp; Materials under IIA (cont. 1)</vt:lpstr>
      <vt:lpstr>Purchasing Equipment, Supplies &amp; Materials under IIA (cont. 2)</vt:lpstr>
      <vt:lpstr>Other Ways to Leverage Title IIA</vt:lpstr>
      <vt:lpstr>Other Uses of Title IIA</vt:lpstr>
      <vt:lpstr>Leveraging to Support PD - Substitutes</vt:lpstr>
      <vt:lpstr>Leveraging to Support PD - Individual</vt:lpstr>
      <vt:lpstr>Leveraging to Support PD – Book Clubs</vt:lpstr>
      <vt:lpstr>Leveraging to Support PD – Book Clubs (2)</vt:lpstr>
      <vt:lpstr>Developing Educator Evaluation Tools</vt:lpstr>
      <vt:lpstr>But Don’t Forget…Recruiting and Retention!</vt:lpstr>
      <vt:lpstr>Recruiting and Retention – Job Fairs and Events</vt:lpstr>
      <vt:lpstr>Recruiting and Retention - Diverse Candidates</vt:lpstr>
      <vt:lpstr>Supporting Licensure*</vt:lpstr>
      <vt:lpstr>Bonuses and Relocation Costs*</vt:lpstr>
      <vt:lpstr>Data Needed</vt:lpstr>
      <vt:lpstr>Data Needed (2)</vt:lpstr>
      <vt:lpstr>Please Remember…</vt:lpstr>
      <vt:lpstr>Title IIA Do’s</vt:lpstr>
      <vt:lpstr>Title IIA Do’s (cont. 1)</vt:lpstr>
      <vt:lpstr>Title IIA Don’ts</vt:lpstr>
      <vt:lpstr>Title IIA Don’ts (cont. 1)</vt:lpstr>
      <vt:lpstr>Title IIA Don’ts (cont. 2)</vt:lpstr>
      <vt:lpstr>Important Documents</vt:lpstr>
      <vt:lpstr>Questions</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 CFP Conference and Roll-Out</dc:title>
  <dc:creator>Roy, Jesse</dc:creator>
  <cp:lastModifiedBy>Graves, Amber</cp:lastModifiedBy>
  <cp:revision>92</cp:revision>
  <dcterms:created xsi:type="dcterms:W3CDTF">2019-04-18T16:56:43Z</dcterms:created>
  <dcterms:modified xsi:type="dcterms:W3CDTF">2021-04-08T13:21:39Z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0x010100C41A10CBA7543443921EB4CAD015A521</vt:lpwstr>
  </property>
</Properties>
</file>