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4"/>
  </p:sldMasterIdLst>
  <p:notesMasterIdLst>
    <p:notesMasterId r:id="rId41"/>
  </p:notesMasterIdLst>
  <p:handoutMasterIdLst>
    <p:handoutMasterId r:id="rId42"/>
  </p:handoutMasterIdLst>
  <p:sldIdLst>
    <p:sldId id="256" r:id="rId5"/>
    <p:sldId id="319" r:id="rId6"/>
    <p:sldId id="338" r:id="rId7"/>
    <p:sldId id="339" r:id="rId8"/>
    <p:sldId id="347" r:id="rId9"/>
    <p:sldId id="266" r:id="rId10"/>
    <p:sldId id="348" r:id="rId11"/>
    <p:sldId id="357" r:id="rId12"/>
    <p:sldId id="297" r:id="rId13"/>
    <p:sldId id="356" r:id="rId14"/>
    <p:sldId id="274" r:id="rId15"/>
    <p:sldId id="283" r:id="rId16"/>
    <p:sldId id="346" r:id="rId17"/>
    <p:sldId id="298" r:id="rId18"/>
    <p:sldId id="351" r:id="rId19"/>
    <p:sldId id="311" r:id="rId20"/>
    <p:sldId id="269" r:id="rId21"/>
    <p:sldId id="260" r:id="rId22"/>
    <p:sldId id="267" r:id="rId23"/>
    <p:sldId id="352" r:id="rId24"/>
    <p:sldId id="278" r:id="rId25"/>
    <p:sldId id="279" r:id="rId26"/>
    <p:sldId id="280" r:id="rId27"/>
    <p:sldId id="281" r:id="rId28"/>
    <p:sldId id="268" r:id="rId29"/>
    <p:sldId id="294" r:id="rId30"/>
    <p:sldId id="295" r:id="rId31"/>
    <p:sldId id="296" r:id="rId32"/>
    <p:sldId id="341" r:id="rId33"/>
    <p:sldId id="355" r:id="rId34"/>
    <p:sldId id="299" r:id="rId35"/>
    <p:sldId id="342" r:id="rId36"/>
    <p:sldId id="343" r:id="rId37"/>
    <p:sldId id="344" r:id="rId38"/>
    <p:sldId id="289" r:id="rId39"/>
    <p:sldId id="263" r:id="rId40"/>
  </p:sldIdLst>
  <p:sldSz cx="12192000" cy="6858000"/>
  <p:notesSz cx="6950075" cy="9236075"/>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2" autoAdjust="0"/>
    <p:restoredTop sz="93419" autoAdjust="0"/>
  </p:normalViewPr>
  <p:slideViewPr>
    <p:cSldViewPr>
      <p:cViewPr varScale="1">
        <p:scale>
          <a:sx n="40" d="100"/>
          <a:sy n="40" d="100"/>
        </p:scale>
        <p:origin x="60" y="894"/>
      </p:cViewPr>
      <p:guideLst/>
    </p:cSldViewPr>
  </p:slideViewPr>
  <p:notesTextViewPr>
    <p:cViewPr>
      <p:scale>
        <a:sx n="1" d="1"/>
        <a:sy n="1" d="1"/>
      </p:scale>
      <p:origin x="0" y="0"/>
    </p:cViewPr>
  </p:notesTextViewPr>
  <p:sorterViewPr>
    <p:cViewPr>
      <p:scale>
        <a:sx n="100" d="100"/>
        <a:sy n="100" d="100"/>
      </p:scale>
      <p:origin x="0" y="-5524"/>
    </p:cViewPr>
  </p:sorterViewPr>
  <p:notesViewPr>
    <p:cSldViewPr>
      <p:cViewPr varScale="1">
        <p:scale>
          <a:sx n="82" d="100"/>
          <a:sy n="82" d="100"/>
        </p:scale>
        <p:origin x="20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ves, Amber" userId="14468c11-526e-4c30-a0bb-8b1f044b21d4" providerId="ADAL" clId="{F1CD5779-B93E-4F90-AAD4-DDD00E2A1E75}"/>
    <pc:docChg chg="modSld">
      <pc:chgData name="Graves, Amber" userId="14468c11-526e-4c30-a0bb-8b1f044b21d4" providerId="ADAL" clId="{F1CD5779-B93E-4F90-AAD4-DDD00E2A1E75}" dt="2020-04-21T13:55:05.238" v="485" actId="962"/>
      <pc:docMkLst>
        <pc:docMk/>
      </pc:docMkLst>
      <pc:sldChg chg="modSp">
        <pc:chgData name="Graves, Amber" userId="14468c11-526e-4c30-a0bb-8b1f044b21d4" providerId="ADAL" clId="{F1CD5779-B93E-4F90-AAD4-DDD00E2A1E75}" dt="2020-04-21T13:53:18.565" v="87" actId="962"/>
        <pc:sldMkLst>
          <pc:docMk/>
          <pc:sldMk cId="4284879443" sldId="266"/>
        </pc:sldMkLst>
        <pc:picChg chg="mod">
          <ac:chgData name="Graves, Amber" userId="14468c11-526e-4c30-a0bb-8b1f044b21d4" providerId="ADAL" clId="{F1CD5779-B93E-4F90-AAD4-DDD00E2A1E75}" dt="2020-04-21T13:53:18.565" v="87" actId="962"/>
          <ac:picMkLst>
            <pc:docMk/>
            <pc:sldMk cId="4284879443" sldId="266"/>
            <ac:picMk id="4" creationId="{00000000-0000-0000-0000-000000000000}"/>
          </ac:picMkLst>
        </pc:picChg>
      </pc:sldChg>
      <pc:sldChg chg="modSp">
        <pc:chgData name="Graves, Amber" userId="14468c11-526e-4c30-a0bb-8b1f044b21d4" providerId="ADAL" clId="{F1CD5779-B93E-4F90-AAD4-DDD00E2A1E75}" dt="2020-04-21T13:54:01.799" v="207" actId="962"/>
        <pc:sldMkLst>
          <pc:docMk/>
          <pc:sldMk cId="3067529360" sldId="279"/>
        </pc:sldMkLst>
        <pc:picChg chg="mod">
          <ac:chgData name="Graves, Amber" userId="14468c11-526e-4c30-a0bb-8b1f044b21d4" providerId="ADAL" clId="{F1CD5779-B93E-4F90-AAD4-DDD00E2A1E75}" dt="2020-04-21T13:54:01.799" v="207" actId="962"/>
          <ac:picMkLst>
            <pc:docMk/>
            <pc:sldMk cId="3067529360" sldId="279"/>
            <ac:picMk id="5" creationId="{1B88C2A2-7C75-43F5-90AF-CA8DF7D6FDDD}"/>
          </ac:picMkLst>
        </pc:picChg>
      </pc:sldChg>
      <pc:sldChg chg="modSp">
        <pc:chgData name="Graves, Amber" userId="14468c11-526e-4c30-a0bb-8b1f044b21d4" providerId="ADAL" clId="{F1CD5779-B93E-4F90-AAD4-DDD00E2A1E75}" dt="2020-04-21T13:54:07.412" v="219" actId="962"/>
        <pc:sldMkLst>
          <pc:docMk/>
          <pc:sldMk cId="231350169" sldId="280"/>
        </pc:sldMkLst>
        <pc:picChg chg="mod">
          <ac:chgData name="Graves, Amber" userId="14468c11-526e-4c30-a0bb-8b1f044b21d4" providerId="ADAL" clId="{F1CD5779-B93E-4F90-AAD4-DDD00E2A1E75}" dt="2020-04-21T13:54:07.412" v="219" actId="962"/>
          <ac:picMkLst>
            <pc:docMk/>
            <pc:sldMk cId="231350169" sldId="280"/>
            <ac:picMk id="5" creationId="{1A036B05-02E2-4A88-B1D7-836687F3916E}"/>
          </ac:picMkLst>
        </pc:picChg>
      </pc:sldChg>
      <pc:sldChg chg="addSp delSp modSp">
        <pc:chgData name="Graves, Amber" userId="14468c11-526e-4c30-a0bb-8b1f044b21d4" providerId="ADAL" clId="{F1CD5779-B93E-4F90-AAD4-DDD00E2A1E75}" dt="2020-04-21T13:53:52.447" v="173" actId="478"/>
        <pc:sldMkLst>
          <pc:docMk/>
          <pc:sldMk cId="2977369294" sldId="283"/>
        </pc:sldMkLst>
        <pc:spChg chg="del">
          <ac:chgData name="Graves, Amber" userId="14468c11-526e-4c30-a0bb-8b1f044b21d4" providerId="ADAL" clId="{F1CD5779-B93E-4F90-AAD4-DDD00E2A1E75}" dt="2020-04-21T13:53:42.594" v="172" actId="478"/>
          <ac:spMkLst>
            <pc:docMk/>
            <pc:sldMk cId="2977369294" sldId="283"/>
            <ac:spMk id="3" creationId="{D10476C3-E405-4586-A277-EBB3F2BB93A7}"/>
          </ac:spMkLst>
        </pc:spChg>
        <pc:spChg chg="add del mod">
          <ac:chgData name="Graves, Amber" userId="14468c11-526e-4c30-a0bb-8b1f044b21d4" providerId="ADAL" clId="{F1CD5779-B93E-4F90-AAD4-DDD00E2A1E75}" dt="2020-04-21T13:53:52.447" v="173" actId="478"/>
          <ac:spMkLst>
            <pc:docMk/>
            <pc:sldMk cId="2977369294" sldId="283"/>
            <ac:spMk id="5" creationId="{5685E6EC-52DC-4B3C-90A3-546F97B77BE2}"/>
          </ac:spMkLst>
        </pc:spChg>
      </pc:sldChg>
      <pc:sldChg chg="modSp">
        <pc:chgData name="Graves, Amber" userId="14468c11-526e-4c30-a0bb-8b1f044b21d4" providerId="ADAL" clId="{F1CD5779-B93E-4F90-AAD4-DDD00E2A1E75}" dt="2020-04-21T13:54:24.129" v="283" actId="962"/>
        <pc:sldMkLst>
          <pc:docMk/>
          <pc:sldMk cId="2481053666" sldId="299"/>
        </pc:sldMkLst>
        <pc:graphicFrameChg chg="mod">
          <ac:chgData name="Graves, Amber" userId="14468c11-526e-4c30-a0bb-8b1f044b21d4" providerId="ADAL" clId="{F1CD5779-B93E-4F90-AAD4-DDD00E2A1E75}" dt="2020-04-21T13:54:24.129" v="283" actId="962"/>
          <ac:graphicFrameMkLst>
            <pc:docMk/>
            <pc:sldMk cId="2481053666" sldId="299"/>
            <ac:graphicFrameMk id="4" creationId="{5F7CCD0B-8A96-4B37-9BC1-8B175E68ACF3}"/>
          </ac:graphicFrameMkLst>
        </pc:graphicFrameChg>
      </pc:sldChg>
      <pc:sldChg chg="modSp">
        <pc:chgData name="Graves, Amber" userId="14468c11-526e-4c30-a0bb-8b1f044b21d4" providerId="ADAL" clId="{F1CD5779-B93E-4F90-AAD4-DDD00E2A1E75}" dt="2020-04-21T13:52:52.761" v="29" actId="962"/>
        <pc:sldMkLst>
          <pc:docMk/>
          <pc:sldMk cId="3177872873" sldId="319"/>
        </pc:sldMkLst>
        <pc:picChg chg="mod">
          <ac:chgData name="Graves, Amber" userId="14468c11-526e-4c30-a0bb-8b1f044b21d4" providerId="ADAL" clId="{F1CD5779-B93E-4F90-AAD4-DDD00E2A1E75}" dt="2020-04-21T13:52:52.761" v="29" actId="962"/>
          <ac:picMkLst>
            <pc:docMk/>
            <pc:sldMk cId="3177872873" sldId="319"/>
            <ac:picMk id="7" creationId="{6C4BC1F8-E6CA-4C02-B794-2B52D89295FA}"/>
          </ac:picMkLst>
        </pc:picChg>
      </pc:sldChg>
      <pc:sldChg chg="modSp">
        <pc:chgData name="Graves, Amber" userId="14468c11-526e-4c30-a0bb-8b1f044b21d4" providerId="ADAL" clId="{F1CD5779-B93E-4F90-AAD4-DDD00E2A1E75}" dt="2020-04-21T13:54:40.534" v="349" actId="962"/>
        <pc:sldMkLst>
          <pc:docMk/>
          <pc:sldMk cId="1220290757" sldId="342"/>
        </pc:sldMkLst>
        <pc:graphicFrameChg chg="mod">
          <ac:chgData name="Graves, Amber" userId="14468c11-526e-4c30-a0bb-8b1f044b21d4" providerId="ADAL" clId="{F1CD5779-B93E-4F90-AAD4-DDD00E2A1E75}" dt="2020-04-21T13:54:40.534" v="349" actId="962"/>
          <ac:graphicFrameMkLst>
            <pc:docMk/>
            <pc:sldMk cId="1220290757" sldId="342"/>
            <ac:graphicFrameMk id="4" creationId="{872FD727-A4E8-458D-B59B-7C4504AD66EC}"/>
          </ac:graphicFrameMkLst>
        </pc:graphicFrameChg>
      </pc:sldChg>
      <pc:sldChg chg="modSp">
        <pc:chgData name="Graves, Amber" userId="14468c11-526e-4c30-a0bb-8b1f044b21d4" providerId="ADAL" clId="{F1CD5779-B93E-4F90-AAD4-DDD00E2A1E75}" dt="2020-04-21T13:54:53.445" v="413" actId="962"/>
        <pc:sldMkLst>
          <pc:docMk/>
          <pc:sldMk cId="909044775" sldId="343"/>
        </pc:sldMkLst>
        <pc:graphicFrameChg chg="mod">
          <ac:chgData name="Graves, Amber" userId="14468c11-526e-4c30-a0bb-8b1f044b21d4" providerId="ADAL" clId="{F1CD5779-B93E-4F90-AAD4-DDD00E2A1E75}" dt="2020-04-21T13:54:53.445" v="413" actId="962"/>
          <ac:graphicFrameMkLst>
            <pc:docMk/>
            <pc:sldMk cId="909044775" sldId="343"/>
            <ac:graphicFrameMk id="5" creationId="{93387CD0-5558-4212-A552-DBD2EB298D91}"/>
          </ac:graphicFrameMkLst>
        </pc:graphicFrameChg>
      </pc:sldChg>
      <pc:sldChg chg="modSp">
        <pc:chgData name="Graves, Amber" userId="14468c11-526e-4c30-a0bb-8b1f044b21d4" providerId="ADAL" clId="{F1CD5779-B93E-4F90-AAD4-DDD00E2A1E75}" dt="2020-04-21T13:55:05.238" v="485" actId="962"/>
        <pc:sldMkLst>
          <pc:docMk/>
          <pc:sldMk cId="314452414" sldId="344"/>
        </pc:sldMkLst>
        <pc:graphicFrameChg chg="mod">
          <ac:chgData name="Graves, Amber" userId="14468c11-526e-4c30-a0bb-8b1f044b21d4" providerId="ADAL" clId="{F1CD5779-B93E-4F90-AAD4-DDD00E2A1E75}" dt="2020-04-21T13:55:05.238" v="485" actId="962"/>
          <ac:graphicFrameMkLst>
            <pc:docMk/>
            <pc:sldMk cId="314452414" sldId="344"/>
            <ac:graphicFrameMk id="5" creationId="{A1C81EB9-E43D-4C18-91EB-F389312AE79C}"/>
          </ac:graphicFrameMkLst>
        </pc:graphicFrameChg>
      </pc:sldChg>
      <pc:sldChg chg="modSp">
        <pc:chgData name="Graves, Amber" userId="14468c11-526e-4c30-a0bb-8b1f044b21d4" providerId="ADAL" clId="{F1CD5779-B93E-4F90-AAD4-DDD00E2A1E75}" dt="2020-04-21T13:53:34.916" v="171" actId="962"/>
        <pc:sldMkLst>
          <pc:docMk/>
          <pc:sldMk cId="787808480" sldId="357"/>
        </pc:sldMkLst>
        <pc:picChg chg="mod">
          <ac:chgData name="Graves, Amber" userId="14468c11-526e-4c30-a0bb-8b1f044b21d4" providerId="ADAL" clId="{F1CD5779-B93E-4F90-AAD4-DDD00E2A1E75}" dt="2020-04-21T13:53:34.916" v="171" actId="962"/>
          <ac:picMkLst>
            <pc:docMk/>
            <pc:sldMk cId="787808480" sldId="357"/>
            <ac:picMk id="4" creationId="{A1F0BC0A-D52B-4D4C-97F0-14671FA3E982}"/>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4E43BAD2-912A-4852-AA21-1A049AD7ECE2}" type="datetimeFigureOut">
              <a:rPr lang="en-US" smtClean="0"/>
              <a:t>4/21/2020</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811791F8-FF65-4855-B77D-9162C3A1E42D}" type="slidenum">
              <a:rPr lang="en-US" smtClean="0"/>
              <a:t>‹#›</a:t>
            </a:fld>
            <a:endParaRPr lang="en-US" dirty="0"/>
          </a:p>
        </p:txBody>
      </p:sp>
    </p:spTree>
    <p:extLst>
      <p:ext uri="{BB962C8B-B14F-4D97-AF65-F5344CB8AC3E}">
        <p14:creationId xmlns:p14="http://schemas.microsoft.com/office/powerpoint/2010/main" val="1992993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4/21/2020</a:t>
            </a:fld>
            <a:endParaRPr lang="en-US" dirty="0"/>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2492" tIns="46246" rIns="92492" bIns="46246" rtlCol="0" anchor="ctr"/>
          <a:lstStyle/>
          <a:p>
            <a:pPr lvl="0"/>
            <a:endParaRPr lang="en-US" noProof="0"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wrap="square" lIns="92492" tIns="46246" rIns="92492" bIns="46246"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dirty="0"/>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a:t>
            </a:fld>
            <a:endParaRPr lang="en-US" altLang="en-US" dirty="0"/>
          </a:p>
        </p:txBody>
      </p:sp>
    </p:spTree>
    <p:extLst>
      <p:ext uri="{BB962C8B-B14F-4D97-AF65-F5344CB8AC3E}">
        <p14:creationId xmlns:p14="http://schemas.microsoft.com/office/powerpoint/2010/main" val="3363164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23</a:t>
            </a:fld>
            <a:endParaRPr lang="en-US" altLang="en-US" dirty="0"/>
          </a:p>
        </p:txBody>
      </p:sp>
    </p:spTree>
    <p:extLst>
      <p:ext uri="{BB962C8B-B14F-4D97-AF65-F5344CB8AC3E}">
        <p14:creationId xmlns:p14="http://schemas.microsoft.com/office/powerpoint/2010/main" val="40300054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 yes on the investment page if a portion of the investment is subgranted to a member school district</a:t>
            </a:r>
          </a:p>
          <a:p>
            <a:r>
              <a:rPr lang="en-US" dirty="0"/>
              <a:t>In the budget detail, subgrants must be coded to object code 800</a:t>
            </a:r>
          </a:p>
          <a:p>
            <a:r>
              <a:rPr lang="en-US" dirty="0"/>
              <a:t>Object code 800 will not be excluded from indirect</a:t>
            </a:r>
          </a:p>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24</a:t>
            </a:fld>
            <a:endParaRPr lang="en-US" altLang="en-US" dirty="0"/>
          </a:p>
        </p:txBody>
      </p:sp>
    </p:spTree>
    <p:extLst>
      <p:ext uri="{BB962C8B-B14F-4D97-AF65-F5344CB8AC3E}">
        <p14:creationId xmlns:p14="http://schemas.microsoft.com/office/powerpoint/2010/main" val="21948129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25</a:t>
            </a:fld>
            <a:endParaRPr lang="en-US" altLang="en-US" dirty="0"/>
          </a:p>
        </p:txBody>
      </p:sp>
    </p:spTree>
    <p:extLst>
      <p:ext uri="{BB962C8B-B14F-4D97-AF65-F5344CB8AC3E}">
        <p14:creationId xmlns:p14="http://schemas.microsoft.com/office/powerpoint/2010/main" val="2400834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26</a:t>
            </a:fld>
            <a:endParaRPr lang="en-US" altLang="en-US" dirty="0"/>
          </a:p>
        </p:txBody>
      </p:sp>
    </p:spTree>
    <p:extLst>
      <p:ext uri="{BB962C8B-B14F-4D97-AF65-F5344CB8AC3E}">
        <p14:creationId xmlns:p14="http://schemas.microsoft.com/office/powerpoint/2010/main" val="21914952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27</a:t>
            </a:fld>
            <a:endParaRPr lang="en-US" altLang="en-US" dirty="0"/>
          </a:p>
        </p:txBody>
      </p:sp>
    </p:spTree>
    <p:extLst>
      <p:ext uri="{BB962C8B-B14F-4D97-AF65-F5344CB8AC3E}">
        <p14:creationId xmlns:p14="http://schemas.microsoft.com/office/powerpoint/2010/main" val="37975761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28</a:t>
            </a:fld>
            <a:endParaRPr lang="en-US" altLang="en-US" dirty="0"/>
          </a:p>
        </p:txBody>
      </p:sp>
    </p:spTree>
    <p:extLst>
      <p:ext uri="{BB962C8B-B14F-4D97-AF65-F5344CB8AC3E}">
        <p14:creationId xmlns:p14="http://schemas.microsoft.com/office/powerpoint/2010/main" val="5389116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35</a:t>
            </a:fld>
            <a:endParaRPr lang="en-US" altLang="en-US" dirty="0"/>
          </a:p>
        </p:txBody>
      </p:sp>
    </p:spTree>
    <p:extLst>
      <p:ext uri="{BB962C8B-B14F-4D97-AF65-F5344CB8AC3E}">
        <p14:creationId xmlns:p14="http://schemas.microsoft.com/office/powerpoint/2010/main" val="9653528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36</a:t>
            </a:fld>
            <a:endParaRPr lang="en-US" altLang="en-US" dirty="0"/>
          </a:p>
        </p:txBody>
      </p:sp>
    </p:spTree>
    <p:extLst>
      <p:ext uri="{BB962C8B-B14F-4D97-AF65-F5344CB8AC3E}">
        <p14:creationId xmlns:p14="http://schemas.microsoft.com/office/powerpoint/2010/main" val="428165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r>
              <a:rPr lang="en-US" dirty="0"/>
              <a:t>Admin</a:t>
            </a:r>
            <a:r>
              <a:rPr lang="en-US" baseline="0" dirty="0"/>
              <a:t> errors as a result of the 1</a:t>
            </a:r>
            <a:r>
              <a:rPr lang="en-US" baseline="30000" dirty="0"/>
              <a:t>st</a:t>
            </a:r>
            <a:r>
              <a:rPr lang="en-US" baseline="0" dirty="0"/>
              <a:t> year system will be disallowed this year.</a:t>
            </a:r>
          </a:p>
          <a:p>
            <a:endParaRPr lang="en-US" baseline="0" dirty="0"/>
          </a:p>
          <a:p>
            <a:r>
              <a:rPr lang="en-US" baseline="0" dirty="0"/>
              <a:t>Make sure the codes are correct and the business manager reviews before submission</a:t>
            </a:r>
          </a:p>
          <a:p>
            <a:endParaRPr lang="en-US" baseline="0" dirty="0"/>
          </a:p>
          <a:p>
            <a:r>
              <a:rPr lang="en-US" baseline="0" dirty="0"/>
              <a:t>FY20 the GMS will have a business manager sign off</a:t>
            </a:r>
          </a:p>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6</a:t>
            </a:fld>
            <a:endParaRPr lang="en-US" altLang="en-US" dirty="0"/>
          </a:p>
        </p:txBody>
      </p:sp>
    </p:spTree>
    <p:extLst>
      <p:ext uri="{BB962C8B-B14F-4D97-AF65-F5344CB8AC3E}">
        <p14:creationId xmlns:p14="http://schemas.microsoft.com/office/powerpoint/2010/main" val="3108248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r>
              <a:rPr lang="en-US" dirty="0"/>
              <a:t>Title I funds only</a:t>
            </a:r>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11</a:t>
            </a:fld>
            <a:endParaRPr lang="en-US" altLang="en-US" dirty="0"/>
          </a:p>
        </p:txBody>
      </p:sp>
    </p:spTree>
    <p:extLst>
      <p:ext uri="{BB962C8B-B14F-4D97-AF65-F5344CB8AC3E}">
        <p14:creationId xmlns:p14="http://schemas.microsoft.com/office/powerpoint/2010/main" val="1960159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12</a:t>
            </a:fld>
            <a:endParaRPr lang="en-US" altLang="en-US" dirty="0"/>
          </a:p>
        </p:txBody>
      </p:sp>
    </p:spTree>
    <p:extLst>
      <p:ext uri="{BB962C8B-B14F-4D97-AF65-F5344CB8AC3E}">
        <p14:creationId xmlns:p14="http://schemas.microsoft.com/office/powerpoint/2010/main" val="1014378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17</a:t>
            </a:fld>
            <a:endParaRPr lang="en-US" altLang="en-US" dirty="0"/>
          </a:p>
        </p:txBody>
      </p:sp>
    </p:spTree>
    <p:extLst>
      <p:ext uri="{BB962C8B-B14F-4D97-AF65-F5344CB8AC3E}">
        <p14:creationId xmlns:p14="http://schemas.microsoft.com/office/powerpoint/2010/main" val="3712267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This description will usually be 3-6 words long, describing exactly what will be paid for by that line item.</a:t>
            </a:r>
            <a:endParaRPr lang="en-US" altLang="en-US" dirty="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altLang="en-US"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dirty="0"/>
              <a:t>Work collaboratively with the business office to ensure that all costs are included in the budget details and are aligned to the correct object and function codes</a:t>
            </a:r>
          </a:p>
          <a:p>
            <a:endParaRPr lang="en-US" b="1"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18</a:t>
            </a:fld>
            <a:endParaRPr lang="en-US" altLang="en-US" dirty="0"/>
          </a:p>
        </p:txBody>
      </p:sp>
    </p:spTree>
    <p:extLst>
      <p:ext uri="{BB962C8B-B14F-4D97-AF65-F5344CB8AC3E}">
        <p14:creationId xmlns:p14="http://schemas.microsoft.com/office/powerpoint/2010/main" val="2550893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2150"/>
            <a:ext cx="6156325" cy="3463925"/>
          </a:xfrm>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dirty="0"/>
              <a:t>Work collaboratively with the business office to ensure that all costs are included in the budget details and are aligned to the correct object and function codes</a:t>
            </a:r>
          </a:p>
          <a:p>
            <a:endParaRPr lang="en-US" b="1"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19</a:t>
            </a:fld>
            <a:endParaRPr lang="en-US" altLang="en-US" dirty="0"/>
          </a:p>
        </p:txBody>
      </p:sp>
    </p:spTree>
    <p:extLst>
      <p:ext uri="{BB962C8B-B14F-4D97-AF65-F5344CB8AC3E}">
        <p14:creationId xmlns:p14="http://schemas.microsoft.com/office/powerpoint/2010/main" val="871596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dirty="0"/>
              <a:t>In the past, the AOE has allowed subgrantees to overspend an investment line item up to 10% of the grant award amount (without an amendment)  as long as the increase did not represent a change to the </a:t>
            </a:r>
            <a:r>
              <a:rPr lang="en-US" sz="1200" b="1" u="sng" dirty="0"/>
              <a:t>“what” </a:t>
            </a:r>
          </a:p>
          <a:p>
            <a:endParaRPr lang="en-US"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9600" dirty="0"/>
              <a:t>Remember, you can never exceed the total grant award amount, so if you use the flexibility to increase the amount in one investment you will need to be under in another investment.</a:t>
            </a:r>
          </a:p>
          <a:p>
            <a:endParaRPr lang="en-US"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9600" dirty="0"/>
              <a:t>The 35% flexibility resets upon amendment (for amended object roll-ups)</a:t>
            </a:r>
          </a:p>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21</a:t>
            </a:fld>
            <a:endParaRPr lang="en-US" altLang="en-US" dirty="0"/>
          </a:p>
        </p:txBody>
      </p:sp>
    </p:spTree>
    <p:extLst>
      <p:ext uri="{BB962C8B-B14F-4D97-AF65-F5344CB8AC3E}">
        <p14:creationId xmlns:p14="http://schemas.microsoft.com/office/powerpoint/2010/main" val="28202483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22</a:t>
            </a:fld>
            <a:endParaRPr lang="en-US" altLang="en-US" dirty="0"/>
          </a:p>
        </p:txBody>
      </p:sp>
    </p:spTree>
    <p:extLst>
      <p:ext uri="{BB962C8B-B14F-4D97-AF65-F5344CB8AC3E}">
        <p14:creationId xmlns:p14="http://schemas.microsoft.com/office/powerpoint/2010/main" val="3773879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3"/>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54309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54445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16178"/>
            <a:ext cx="108712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711200" y="1600200"/>
            <a:ext cx="108712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1" i="0" baseline="0"/>
            </a:lvl1pPr>
          </a:lstStyle>
          <a:p>
            <a:r>
              <a:rPr lang="en-US" dirty="0"/>
              <a:t>Click to edit Master title style</a:t>
            </a:r>
          </a:p>
        </p:txBody>
      </p:sp>
      <p:sp>
        <p:nvSpPr>
          <p:cNvPr id="5" name="Content Placeholder 4"/>
          <p:cNvSpPr>
            <a:spLocks noGrp="1"/>
          </p:cNvSpPr>
          <p:nvPr>
            <p:ph sz="quarter" idx="10"/>
          </p:nvPr>
        </p:nvSpPr>
        <p:spPr>
          <a:xfrm>
            <a:off x="609600" y="1600200"/>
            <a:ext cx="10972800" cy="4495800"/>
          </a:xfrm>
        </p:spPr>
        <p:txBody>
          <a:bodyPr/>
          <a:lstStyle>
            <a:lvl1pPr marL="0" indent="0">
              <a:spcAft>
                <a:spcPts val="1200"/>
              </a:spcAft>
              <a:buNone/>
              <a:defRPr sz="3000"/>
            </a:lvl1pPr>
          </a:lstStyle>
          <a:p>
            <a:pPr lvl="0"/>
            <a:r>
              <a:rPr lang="en-US" dirty="0"/>
              <a:t>Click to 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53848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5191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1600200"/>
            <a:ext cx="5283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44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6197600" y="381000"/>
            <a:ext cx="53848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381000"/>
            <a:ext cx="52832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67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641600" y="685800"/>
            <a:ext cx="6807200" cy="3886200"/>
          </a:xfrm>
        </p:spPr>
        <p:txBody>
          <a:bodyPr rtlCol="0">
            <a:normAutofit/>
          </a:bodyPr>
          <a:lstStyle/>
          <a:p>
            <a:pPr lvl="0"/>
            <a:r>
              <a:rPr lang="en-US" noProof="0" dirty="0"/>
              <a:t>Click icon to add picture</a:t>
            </a:r>
          </a:p>
        </p:txBody>
      </p:sp>
      <p:sp>
        <p:nvSpPr>
          <p:cNvPr id="7" name="Text Placeholder 6"/>
          <p:cNvSpPr>
            <a:spLocks noGrp="1"/>
          </p:cNvSpPr>
          <p:nvPr>
            <p:ph type="body" sz="quarter" idx="11"/>
          </p:nvPr>
        </p:nvSpPr>
        <p:spPr>
          <a:xfrm>
            <a:off x="2641600" y="4648200"/>
            <a:ext cx="68072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75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609600" y="6172203"/>
            <a:ext cx="109728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dirty="0"/>
          </a:p>
        </p:txBody>
      </p:sp>
      <p:pic>
        <p:nvPicPr>
          <p:cNvPr id="1029" name="Picture 9" descr="AOEd MOM Hor 2C.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9347202" y="6248403"/>
            <a:ext cx="21209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812800" y="6491288"/>
            <a:ext cx="83312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 id="2147484114"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oese.ed.gov/files/2020/03/Draft-Within-District-Allocations-Guidance-3-11-2020-1.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mailto:Karen.abbott@vermont.gov" TargetMode="External"/><Relationship Id="rId3" Type="http://schemas.openxmlformats.org/officeDocument/2006/relationships/hyperlink" Target="mailto:Kristine.seipel@vermont.gov" TargetMode="External"/><Relationship Id="rId7" Type="http://schemas.openxmlformats.org/officeDocument/2006/relationships/hyperlink" Target="mailto:Katy.preston@vermont.gov" TargetMode="External"/><Relationship Id="rId2" Type="http://schemas.openxmlformats.org/officeDocument/2006/relationships/hyperlink" Target="mailto:Jesse.roy@vermont.gov" TargetMode="External"/><Relationship Id="rId1" Type="http://schemas.openxmlformats.org/officeDocument/2006/relationships/slideLayout" Target="../slideLayouts/slideLayout3.xml"/><Relationship Id="rId6" Type="http://schemas.openxmlformats.org/officeDocument/2006/relationships/hyperlink" Target="mailto:James.mccobb@vermont.gov" TargetMode="External"/><Relationship Id="rId5" Type="http://schemas.openxmlformats.org/officeDocument/2006/relationships/hyperlink" Target="mailto:Megan.kinlock@vermont.gov" TargetMode="External"/><Relationship Id="rId4" Type="http://schemas.openxmlformats.org/officeDocument/2006/relationships/hyperlink" Target="mailto:Amber.graves@vermont.gov"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mailto:Robert.coathup@vermont.gov" TargetMode="External"/><Relationship Id="rId2" Type="http://schemas.openxmlformats.org/officeDocument/2006/relationships/hyperlink" Target="mailto:John.leu@vermont.gov" TargetMode="External"/><Relationship Id="rId1" Type="http://schemas.openxmlformats.org/officeDocument/2006/relationships/slideLayout" Target="../slideLayouts/slideLayout3.xml"/><Relationship Id="rId4" Type="http://schemas.openxmlformats.org/officeDocument/2006/relationships/hyperlink" Target="mailto:Abby.houle@vermont.gov"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mailto:Marianna.Charalabopoulos@vermont.gov" TargetMode="External"/><Relationship Id="rId2" Type="http://schemas.openxmlformats.org/officeDocument/2006/relationships/hyperlink" Target="mailto:Josh.souliere@vermont.gov" TargetMode="External"/><Relationship Id="rId1" Type="http://schemas.openxmlformats.org/officeDocument/2006/relationships/slideLayout" Target="../slideLayouts/slideLayout3.xml"/><Relationship Id="rId6" Type="http://schemas.openxmlformats.org/officeDocument/2006/relationships/hyperlink" Target="mailto:Toni.marra@vermont.gov" TargetMode="External"/><Relationship Id="rId5" Type="http://schemas.openxmlformats.org/officeDocument/2006/relationships/hyperlink" Target="mailto:Kevin.doering@vermont.gov" TargetMode="External"/><Relationship Id="rId4" Type="http://schemas.openxmlformats.org/officeDocument/2006/relationships/hyperlink" Target="mailto:Jenn.dale@vermont.gov"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mailto:AOE.GMSHelp@vermont.gov" TargetMode="Externa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hyperlink" Target="mailto:karen.abbott@vermont.gov"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p:txBody>
          <a:bodyPr/>
          <a:lstStyle/>
          <a:p>
            <a:r>
              <a:rPr lang="en-US" altLang="en-US" b="1" dirty="0"/>
              <a:t>CFP Grants Management</a:t>
            </a:r>
          </a:p>
        </p:txBody>
      </p:sp>
      <p:sp>
        <p:nvSpPr>
          <p:cNvPr id="3" name="Subtitle 2"/>
          <p:cNvSpPr>
            <a:spLocks noGrp="1"/>
          </p:cNvSpPr>
          <p:nvPr>
            <p:ph type="subTitle" idx="1"/>
          </p:nvPr>
        </p:nvSpPr>
        <p:spPr/>
        <p:txBody>
          <a:bodyPr rtlCol="0">
            <a:normAutofit/>
          </a:bodyPr>
          <a:lstStyle/>
          <a:p>
            <a:pPr fontAlgn="auto">
              <a:spcAft>
                <a:spcPts val="0"/>
              </a:spcAft>
              <a:defRPr/>
            </a:pPr>
            <a:r>
              <a:rPr lang="en-US" dirty="0"/>
              <a:t>April 21,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39791-D1B8-46EC-9CDB-796ECE6B711B}"/>
              </a:ext>
            </a:extLst>
          </p:cNvPr>
          <p:cNvSpPr>
            <a:spLocks noGrp="1"/>
          </p:cNvSpPr>
          <p:nvPr>
            <p:ph type="title"/>
          </p:nvPr>
        </p:nvSpPr>
        <p:spPr/>
        <p:txBody>
          <a:bodyPr/>
          <a:lstStyle/>
          <a:p>
            <a:r>
              <a:rPr lang="en-US" b="1" dirty="0"/>
              <a:t>Transfers</a:t>
            </a:r>
          </a:p>
        </p:txBody>
      </p:sp>
      <p:sp>
        <p:nvSpPr>
          <p:cNvPr id="3" name="Text Placeholder 2">
            <a:extLst>
              <a:ext uri="{FF2B5EF4-FFF2-40B4-BE49-F238E27FC236}">
                <a16:creationId xmlns:a16="http://schemas.microsoft.com/office/drawing/2014/main" id="{806E4D8D-8D26-4738-99BF-6CD4B0668F1D}"/>
              </a:ext>
            </a:extLst>
          </p:cNvPr>
          <p:cNvSpPr>
            <a:spLocks noGrp="1"/>
          </p:cNvSpPr>
          <p:nvPr>
            <p:ph type="body" sz="quarter" idx="10"/>
          </p:nvPr>
        </p:nvSpPr>
        <p:spPr/>
        <p:txBody>
          <a:bodyPr/>
          <a:lstStyle/>
          <a:p>
            <a:pPr lvl="0"/>
            <a:r>
              <a:rPr lang="en-US" dirty="0"/>
              <a:t>You may transfer up to 100% of the LEA’s Title II and/or Title IV Allocation to Title I, II, III, IV or V. </a:t>
            </a:r>
          </a:p>
          <a:p>
            <a:pPr lvl="0"/>
            <a:r>
              <a:rPr lang="en-US" dirty="0"/>
              <a:t>The LEA must submit Intent to Transfer Requests to the Agency 30 days prior to making a transfer.</a:t>
            </a:r>
          </a:p>
          <a:p>
            <a:pPr lvl="0"/>
            <a:r>
              <a:rPr lang="en-US" dirty="0"/>
              <a:t>Does not apply to consolidated funds such as SWP, Consolidated Admin, or REAP.</a:t>
            </a:r>
          </a:p>
          <a:p>
            <a:pPr marL="0" lvl="0" indent="0">
              <a:buNone/>
            </a:pPr>
            <a:endParaRPr lang="en-US" dirty="0"/>
          </a:p>
        </p:txBody>
      </p:sp>
    </p:spTree>
    <p:extLst>
      <p:ext uri="{BB962C8B-B14F-4D97-AF65-F5344CB8AC3E}">
        <p14:creationId xmlns:p14="http://schemas.microsoft.com/office/powerpoint/2010/main" val="880475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Targeting &amp; Ranking (T &amp; R)</a:t>
            </a:r>
          </a:p>
        </p:txBody>
      </p:sp>
      <p:sp>
        <p:nvSpPr>
          <p:cNvPr id="3" name="Text Placeholder 2"/>
          <p:cNvSpPr>
            <a:spLocks noGrp="1"/>
          </p:cNvSpPr>
          <p:nvPr>
            <p:ph type="body" sz="quarter" idx="10"/>
          </p:nvPr>
        </p:nvSpPr>
        <p:spPr>
          <a:xfrm>
            <a:off x="609600" y="1752600"/>
            <a:ext cx="10591800" cy="4648200"/>
          </a:xfrm>
        </p:spPr>
        <p:txBody>
          <a:bodyPr/>
          <a:lstStyle/>
          <a:p>
            <a:r>
              <a:rPr lang="en-US" dirty="0"/>
              <a:t>New </a:t>
            </a:r>
            <a:r>
              <a:rPr lang="en-US" dirty="0">
                <a:hlinkClick r:id="rId3"/>
              </a:rPr>
              <a:t>Draft T&amp;R Non-Regulatory Guidance</a:t>
            </a:r>
            <a:endParaRPr lang="en-US" dirty="0"/>
          </a:p>
          <a:p>
            <a:endParaRPr lang="en-US" dirty="0"/>
          </a:p>
          <a:p>
            <a:r>
              <a:rPr lang="en-US" dirty="0"/>
              <a:t>T &amp; R is unique to your LEA. Please continue to reach out with specific questions.</a:t>
            </a:r>
          </a:p>
          <a:p>
            <a:endParaRPr lang="en-US" dirty="0"/>
          </a:p>
        </p:txBody>
      </p:sp>
    </p:spTree>
    <p:extLst>
      <p:ext uri="{BB962C8B-B14F-4D97-AF65-F5344CB8AC3E}">
        <p14:creationId xmlns:p14="http://schemas.microsoft.com/office/powerpoint/2010/main" val="42289034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6AC92-EAAE-47C7-89D1-A07ABB9888F8}"/>
              </a:ext>
            </a:extLst>
          </p:cNvPr>
          <p:cNvSpPr>
            <a:spLocks noGrp="1"/>
          </p:cNvSpPr>
          <p:nvPr>
            <p:ph type="title"/>
          </p:nvPr>
        </p:nvSpPr>
        <p:spPr/>
        <p:txBody>
          <a:bodyPr/>
          <a:lstStyle/>
          <a:p>
            <a:r>
              <a:rPr lang="en-US" dirty="0"/>
              <a:t>Grant Awards and Amendments</a:t>
            </a:r>
          </a:p>
        </p:txBody>
      </p:sp>
      <p:graphicFrame>
        <p:nvGraphicFramePr>
          <p:cNvPr id="4" name="Table 3"/>
          <p:cNvGraphicFramePr>
            <a:graphicFrameLocks noGrp="1"/>
          </p:cNvGraphicFramePr>
          <p:nvPr>
            <p:extLst>
              <p:ext uri="{D42A27DB-BD31-4B8C-83A1-F6EECF244321}">
                <p14:modId xmlns:p14="http://schemas.microsoft.com/office/powerpoint/2010/main" val="4156125733"/>
              </p:ext>
            </p:extLst>
          </p:nvPr>
        </p:nvGraphicFramePr>
        <p:xfrm>
          <a:off x="990600" y="1295405"/>
          <a:ext cx="10287000" cy="4800597"/>
        </p:xfrm>
        <a:graphic>
          <a:graphicData uri="http://schemas.openxmlformats.org/drawingml/2006/table">
            <a:tbl>
              <a:tblPr firstRow="1" bandRow="1">
                <a:tableStyleId>{5C22544A-7EE6-4342-B048-85BDC9FD1C3A}</a:tableStyleId>
              </a:tblPr>
              <a:tblGrid>
                <a:gridCol w="2950136">
                  <a:extLst>
                    <a:ext uri="{9D8B030D-6E8A-4147-A177-3AD203B41FA5}">
                      <a16:colId xmlns:a16="http://schemas.microsoft.com/office/drawing/2014/main" val="507877755"/>
                    </a:ext>
                  </a:extLst>
                </a:gridCol>
                <a:gridCol w="2445621">
                  <a:extLst>
                    <a:ext uri="{9D8B030D-6E8A-4147-A177-3AD203B41FA5}">
                      <a16:colId xmlns:a16="http://schemas.microsoft.com/office/drawing/2014/main" val="700865407"/>
                    </a:ext>
                  </a:extLst>
                </a:gridCol>
                <a:gridCol w="4891243">
                  <a:extLst>
                    <a:ext uri="{9D8B030D-6E8A-4147-A177-3AD203B41FA5}">
                      <a16:colId xmlns:a16="http://schemas.microsoft.com/office/drawing/2014/main" val="3457797574"/>
                    </a:ext>
                  </a:extLst>
                </a:gridCol>
              </a:tblGrid>
              <a:tr h="575229">
                <a:tc>
                  <a:txBody>
                    <a:bodyPr/>
                    <a:lstStyle/>
                    <a:p>
                      <a:pPr algn="ctr"/>
                      <a:r>
                        <a:rPr lang="en-US" dirty="0">
                          <a:solidFill>
                            <a:schemeClr val="tx1"/>
                          </a:solidFill>
                        </a:rPr>
                        <a:t>Grant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a:txBody>
                    <a:bodyPr/>
                    <a:lstStyle/>
                    <a:p>
                      <a:pPr algn="ctr"/>
                      <a:r>
                        <a:rPr lang="en-US" dirty="0">
                          <a:solidFill>
                            <a:schemeClr val="tx1"/>
                          </a:solidFill>
                        </a:rPr>
                        <a:t>Examples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tc>
                  <a:txBody>
                    <a:bodyPr/>
                    <a:lstStyle/>
                    <a:p>
                      <a:pPr algn="ctr"/>
                      <a:r>
                        <a:rPr lang="en-US" dirty="0">
                          <a:solidFill>
                            <a:schemeClr val="tx1"/>
                          </a:solidFill>
                        </a:rPr>
                        <a:t>Period of Performance Starts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85000"/>
                      </a:schemeClr>
                    </a:solidFill>
                  </a:tcPr>
                </a:tc>
                <a:extLst>
                  <a:ext uri="{0D108BD9-81ED-4DB2-BD59-A6C34878D82A}">
                    <a16:rowId xmlns:a16="http://schemas.microsoft.com/office/drawing/2014/main" val="507397173"/>
                  </a:ext>
                </a:extLst>
              </a:tr>
              <a:tr h="1134537">
                <a:tc>
                  <a:txBody>
                    <a:bodyPr/>
                    <a:lstStyle/>
                    <a:p>
                      <a:r>
                        <a:rPr lang="en-US" dirty="0">
                          <a:solidFill>
                            <a:schemeClr val="tx1"/>
                          </a:solidFill>
                        </a:rPr>
                        <a:t>Federal Formula Grants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Title I, IIA, IV, IDEA,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u="none" dirty="0">
                          <a:solidFill>
                            <a:schemeClr val="tx1"/>
                          </a:solidFill>
                        </a:rPr>
                        <a:t>The </a:t>
                      </a:r>
                      <a:r>
                        <a:rPr lang="en-US" b="1" u="sng" dirty="0">
                          <a:solidFill>
                            <a:schemeClr val="tx1"/>
                          </a:solidFill>
                        </a:rPr>
                        <a:t>later</a:t>
                      </a:r>
                      <a:r>
                        <a:rPr lang="en-US" dirty="0">
                          <a:solidFill>
                            <a:schemeClr val="tx1"/>
                          </a:solidFill>
                        </a:rPr>
                        <a:t> of either the date of substantial approval or July 1</a:t>
                      </a: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2123414"/>
                  </a:ext>
                </a:extLst>
              </a:tr>
              <a:tr h="821757">
                <a:tc>
                  <a:txBody>
                    <a:bodyPr/>
                    <a:lstStyle/>
                    <a:p>
                      <a:r>
                        <a:rPr lang="en-US" dirty="0">
                          <a:solidFill>
                            <a:schemeClr val="tx1"/>
                          </a:solidFill>
                        </a:rPr>
                        <a:t>Discretionary Federal</a:t>
                      </a:r>
                      <a:r>
                        <a:rPr lang="en-US" baseline="0" dirty="0">
                          <a:solidFill>
                            <a:schemeClr val="tx1"/>
                          </a:solidFill>
                        </a:rPr>
                        <a:t> Grants</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21C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the date the Secretary of Education signs the grant award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3913931"/>
                  </a:ext>
                </a:extLst>
              </a:tr>
              <a:tr h="1134537">
                <a:tc>
                  <a:txBody>
                    <a:bodyPr/>
                    <a:lstStyle/>
                    <a:p>
                      <a:r>
                        <a:rPr lang="en-US" dirty="0">
                          <a:solidFill>
                            <a:schemeClr val="tx1"/>
                          </a:solidFill>
                        </a:rPr>
                        <a:t>State Grants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Tobacco, Act 230, BEST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the date the Secretary of Education signs the grant award</a:t>
                      </a: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7349358"/>
                  </a:ext>
                </a:extLst>
              </a:tr>
              <a:tr h="1134537">
                <a:tc>
                  <a:txBody>
                    <a:bodyPr/>
                    <a:lstStyle/>
                    <a:p>
                      <a:r>
                        <a:rPr lang="en-US" dirty="0">
                          <a:solidFill>
                            <a:schemeClr val="tx1"/>
                          </a:solidFill>
                        </a:rPr>
                        <a:t>Amendments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All Grant types and funding sources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the date the Secretary of Education signs the amended grant award</a:t>
                      </a: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3788"/>
                  </a:ext>
                </a:extLst>
              </a:tr>
            </a:tbl>
          </a:graphicData>
        </a:graphic>
      </p:graphicFrame>
    </p:spTree>
    <p:extLst>
      <p:ext uri="{BB962C8B-B14F-4D97-AF65-F5344CB8AC3E}">
        <p14:creationId xmlns:p14="http://schemas.microsoft.com/office/powerpoint/2010/main" val="2977369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4766-C3FC-4AF7-957D-659A45F875F9}"/>
              </a:ext>
            </a:extLst>
          </p:cNvPr>
          <p:cNvSpPr>
            <a:spLocks noGrp="1"/>
          </p:cNvSpPr>
          <p:nvPr>
            <p:ph type="title"/>
          </p:nvPr>
        </p:nvSpPr>
        <p:spPr/>
        <p:txBody>
          <a:bodyPr/>
          <a:lstStyle/>
          <a:p>
            <a:r>
              <a:rPr lang="en-US" b="1" dirty="0"/>
              <a:t>Monitoring</a:t>
            </a:r>
          </a:p>
        </p:txBody>
      </p:sp>
      <p:sp>
        <p:nvSpPr>
          <p:cNvPr id="3" name="Text Placeholder 2">
            <a:extLst>
              <a:ext uri="{FF2B5EF4-FFF2-40B4-BE49-F238E27FC236}">
                <a16:creationId xmlns:a16="http://schemas.microsoft.com/office/drawing/2014/main" id="{3663AE04-EE6C-4507-A091-162A848AC535}"/>
              </a:ext>
            </a:extLst>
          </p:cNvPr>
          <p:cNvSpPr>
            <a:spLocks noGrp="1"/>
          </p:cNvSpPr>
          <p:nvPr>
            <p:ph type="body" sz="quarter" idx="10"/>
          </p:nvPr>
        </p:nvSpPr>
        <p:spPr/>
        <p:txBody>
          <a:bodyPr/>
          <a:lstStyle/>
          <a:p>
            <a:pPr marL="0" indent="0">
              <a:buNone/>
            </a:pPr>
            <a:r>
              <a:rPr lang="en-US" dirty="0"/>
              <a:t>Two types of CFP Monitoring occurs each year</a:t>
            </a:r>
          </a:p>
          <a:p>
            <a:pPr marL="0" indent="0">
              <a:buNone/>
            </a:pPr>
            <a:endParaRPr lang="en-US" sz="1000" b="1" dirty="0"/>
          </a:p>
          <a:p>
            <a:pPr marL="0" indent="0">
              <a:buNone/>
            </a:pPr>
            <a:r>
              <a:rPr lang="en-US" b="1" dirty="0"/>
              <a:t>CFP Onsite Monitoring</a:t>
            </a:r>
          </a:p>
          <a:p>
            <a:r>
              <a:rPr lang="en-US" dirty="0"/>
              <a:t>All CFP areas are addressed</a:t>
            </a:r>
          </a:p>
          <a:p>
            <a:pPr marL="0" indent="0">
              <a:buNone/>
            </a:pPr>
            <a:endParaRPr lang="en-US" sz="1000" b="1" dirty="0"/>
          </a:p>
          <a:p>
            <a:pPr marL="0" indent="0">
              <a:buNone/>
            </a:pPr>
            <a:r>
              <a:rPr lang="en-US" b="1" dirty="0"/>
              <a:t>Focus Monitoring</a:t>
            </a:r>
          </a:p>
          <a:p>
            <a:r>
              <a:rPr lang="en-US" dirty="0"/>
              <a:t>Typically conducted as a desk audit</a:t>
            </a:r>
          </a:p>
          <a:p>
            <a:r>
              <a:rPr lang="en-US" dirty="0"/>
              <a:t>Areas of focus are based on technical assistance requested from the field and CFP assurances</a:t>
            </a:r>
          </a:p>
          <a:p>
            <a:endParaRPr lang="en-US" dirty="0"/>
          </a:p>
        </p:txBody>
      </p:sp>
    </p:spTree>
    <p:extLst>
      <p:ext uri="{BB962C8B-B14F-4D97-AF65-F5344CB8AC3E}">
        <p14:creationId xmlns:p14="http://schemas.microsoft.com/office/powerpoint/2010/main" val="1128665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8934A-9000-45AD-87D3-25CF395EE647}"/>
              </a:ext>
            </a:extLst>
          </p:cNvPr>
          <p:cNvSpPr>
            <a:spLocks noGrp="1"/>
          </p:cNvSpPr>
          <p:nvPr>
            <p:ph type="title"/>
          </p:nvPr>
        </p:nvSpPr>
        <p:spPr/>
        <p:txBody>
          <a:bodyPr/>
          <a:lstStyle/>
          <a:p>
            <a:r>
              <a:rPr lang="en-US" b="1" dirty="0"/>
              <a:t>CFP Assurances</a:t>
            </a:r>
          </a:p>
        </p:txBody>
      </p:sp>
      <p:sp>
        <p:nvSpPr>
          <p:cNvPr id="3" name="Text Placeholder 2">
            <a:extLst>
              <a:ext uri="{FF2B5EF4-FFF2-40B4-BE49-F238E27FC236}">
                <a16:creationId xmlns:a16="http://schemas.microsoft.com/office/drawing/2014/main" id="{4229D118-F484-4BF1-A32F-5185F4684404}"/>
              </a:ext>
            </a:extLst>
          </p:cNvPr>
          <p:cNvSpPr>
            <a:spLocks noGrp="1"/>
          </p:cNvSpPr>
          <p:nvPr>
            <p:ph type="body" sz="quarter" idx="10"/>
          </p:nvPr>
        </p:nvSpPr>
        <p:spPr/>
        <p:txBody>
          <a:bodyPr/>
          <a:lstStyle/>
          <a:p>
            <a:r>
              <a:rPr lang="en-US" dirty="0"/>
              <a:t>Distribute a copy of the CFP assurances to all administrators in the LEA by September.</a:t>
            </a:r>
          </a:p>
          <a:p>
            <a:r>
              <a:rPr lang="en-US" dirty="0"/>
              <a:t>Remember it is your </a:t>
            </a:r>
            <a:r>
              <a:rPr lang="en-US" dirty="0" err="1"/>
              <a:t>responsiblity</a:t>
            </a:r>
            <a:r>
              <a:rPr lang="en-US" dirty="0"/>
              <a:t> for knowing what you’ve committed to. </a:t>
            </a:r>
          </a:p>
          <a:p>
            <a:r>
              <a:rPr lang="en-US" dirty="0"/>
              <a:t>Make sure to keep all documentation that relates to the assurances.  You may be asked to provide this information during a CFP Onsite or Focus Monitoring.</a:t>
            </a:r>
          </a:p>
          <a:p>
            <a:endParaRPr lang="en-US" dirty="0"/>
          </a:p>
          <a:p>
            <a:endParaRPr lang="en-US" dirty="0"/>
          </a:p>
        </p:txBody>
      </p:sp>
    </p:spTree>
    <p:extLst>
      <p:ext uri="{BB962C8B-B14F-4D97-AF65-F5344CB8AC3E}">
        <p14:creationId xmlns:p14="http://schemas.microsoft.com/office/powerpoint/2010/main" val="1560567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EEFC34-91ED-4869-95C6-56A0A791BDC6}"/>
              </a:ext>
            </a:extLst>
          </p:cNvPr>
          <p:cNvSpPr>
            <a:spLocks noGrp="1"/>
          </p:cNvSpPr>
          <p:nvPr>
            <p:ph type="ctrTitle"/>
          </p:nvPr>
        </p:nvSpPr>
        <p:spPr/>
        <p:txBody>
          <a:bodyPr/>
          <a:lstStyle/>
          <a:p>
            <a:r>
              <a:rPr lang="en-US" b="1" dirty="0"/>
              <a:t>Writing and Budgeting Investments</a:t>
            </a:r>
          </a:p>
        </p:txBody>
      </p:sp>
    </p:spTree>
    <p:extLst>
      <p:ext uri="{BB962C8B-B14F-4D97-AF65-F5344CB8AC3E}">
        <p14:creationId xmlns:p14="http://schemas.microsoft.com/office/powerpoint/2010/main" val="1725080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ECF8D-13CF-49EB-966E-AA2D93A906DE}"/>
              </a:ext>
            </a:extLst>
          </p:cNvPr>
          <p:cNvSpPr>
            <a:spLocks noGrp="1"/>
          </p:cNvSpPr>
          <p:nvPr>
            <p:ph type="title"/>
          </p:nvPr>
        </p:nvSpPr>
        <p:spPr/>
        <p:txBody>
          <a:bodyPr/>
          <a:lstStyle/>
          <a:p>
            <a:r>
              <a:rPr lang="en-US" b="1" dirty="0"/>
              <a:t>Common Application Needs</a:t>
            </a:r>
          </a:p>
        </p:txBody>
      </p:sp>
      <p:sp>
        <p:nvSpPr>
          <p:cNvPr id="3" name="Text Placeholder 2">
            <a:extLst>
              <a:ext uri="{FF2B5EF4-FFF2-40B4-BE49-F238E27FC236}">
                <a16:creationId xmlns:a16="http://schemas.microsoft.com/office/drawing/2014/main" id="{D4B3BC88-3651-4BEA-BBE2-2D32C1D06EC6}"/>
              </a:ext>
            </a:extLst>
          </p:cNvPr>
          <p:cNvSpPr>
            <a:spLocks noGrp="1"/>
          </p:cNvSpPr>
          <p:nvPr>
            <p:ph type="body" sz="quarter" idx="10"/>
          </p:nvPr>
        </p:nvSpPr>
        <p:spPr>
          <a:xfrm>
            <a:off x="711200" y="1548848"/>
            <a:ext cx="10871200" cy="4343400"/>
          </a:xfrm>
        </p:spPr>
        <p:txBody>
          <a:bodyPr/>
          <a:lstStyle/>
          <a:p>
            <a:r>
              <a:rPr lang="en-US" dirty="0"/>
              <a:t>Investment purposes are not supported by data</a:t>
            </a:r>
          </a:p>
          <a:p>
            <a:r>
              <a:rPr lang="en-US" dirty="0"/>
              <a:t>Investment descriptions feature too few details to determine reasonableness </a:t>
            </a:r>
          </a:p>
          <a:p>
            <a:r>
              <a:rPr lang="en-US" dirty="0"/>
              <a:t>Minimum budgeting or set-aside requirements are not met, particularly after an increase in allocations</a:t>
            </a:r>
          </a:p>
          <a:p>
            <a:r>
              <a:rPr lang="en-US" dirty="0"/>
              <a:t>Budget details are incorrect</a:t>
            </a:r>
          </a:p>
          <a:p>
            <a:r>
              <a:rPr lang="en-US" dirty="0"/>
              <a:t>Not all application feedback has been addressed</a:t>
            </a:r>
            <a:endParaRPr lang="en-US" b="1" i="1" dirty="0"/>
          </a:p>
          <a:p>
            <a:endParaRPr lang="en-US" dirty="0"/>
          </a:p>
        </p:txBody>
      </p:sp>
    </p:spTree>
    <p:extLst>
      <p:ext uri="{BB962C8B-B14F-4D97-AF65-F5344CB8AC3E}">
        <p14:creationId xmlns:p14="http://schemas.microsoft.com/office/powerpoint/2010/main" val="2884191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Investment Descriptions</a:t>
            </a:r>
          </a:p>
        </p:txBody>
      </p:sp>
      <p:sp>
        <p:nvSpPr>
          <p:cNvPr id="3" name="Text Placeholder 2"/>
          <p:cNvSpPr>
            <a:spLocks noGrp="1"/>
          </p:cNvSpPr>
          <p:nvPr>
            <p:ph type="body" sz="quarter" idx="10"/>
          </p:nvPr>
        </p:nvSpPr>
        <p:spPr/>
        <p:txBody>
          <a:bodyPr/>
          <a:lstStyle/>
          <a:p>
            <a:pPr marL="571500" indent="-457200"/>
            <a:r>
              <a:rPr lang="en-US" dirty="0"/>
              <a:t>Include specific, data-aligned statements of purpose.</a:t>
            </a:r>
          </a:p>
          <a:p>
            <a:pPr marL="571500" indent="-457200"/>
            <a:r>
              <a:rPr lang="en-US" dirty="0"/>
              <a:t>Include specific activities, strategies or investments.</a:t>
            </a:r>
          </a:p>
          <a:p>
            <a:pPr marL="571500" indent="-457200"/>
            <a:r>
              <a:rPr lang="en-US" dirty="0"/>
              <a:t>No longer include cost categories (e.g. “salary, benefits, travel and materials”).</a:t>
            </a:r>
          </a:p>
          <a:p>
            <a:pPr marL="571500" indent="-457200"/>
            <a:r>
              <a:rPr lang="en-US" dirty="0"/>
              <a:t>Investment descriptions should be specific enough to make the appropriateness of each budget line item clear</a:t>
            </a:r>
          </a:p>
        </p:txBody>
      </p:sp>
    </p:spTree>
    <p:extLst>
      <p:ext uri="{BB962C8B-B14F-4D97-AF65-F5344CB8AC3E}">
        <p14:creationId xmlns:p14="http://schemas.microsoft.com/office/powerpoint/2010/main" val="670394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b="1" dirty="0"/>
              <a:t>Budget Details</a:t>
            </a:r>
          </a:p>
        </p:txBody>
      </p:sp>
      <p:sp>
        <p:nvSpPr>
          <p:cNvPr id="13315" name="Text Placeholder 2"/>
          <p:cNvSpPr>
            <a:spLocks noGrp="1"/>
          </p:cNvSpPr>
          <p:nvPr>
            <p:ph type="body" sz="quarter" idx="10"/>
          </p:nvPr>
        </p:nvSpPr>
        <p:spPr/>
        <p:txBody>
          <a:bodyPr/>
          <a:lstStyle/>
          <a:p>
            <a:r>
              <a:rPr lang="en-US" dirty="0"/>
              <a:t>Each budget detail must include a brief, but clear, description of the expenditure (“registration fee” or “salary”).</a:t>
            </a:r>
          </a:p>
          <a:p>
            <a:r>
              <a:rPr lang="en-US" altLang="en-US" dirty="0"/>
              <a:t>Collaborate with the business office</a:t>
            </a:r>
          </a:p>
          <a:p>
            <a:r>
              <a:rPr lang="en-US" altLang="en-US" dirty="0"/>
              <a:t>Consult the UCOA guidance for questions regarding object and function codes</a:t>
            </a:r>
          </a:p>
          <a:p>
            <a:r>
              <a:rPr lang="en-US" altLang="en-US" dirty="0"/>
              <a:t>Include benefits for any investment that includes salaries or stipends</a:t>
            </a:r>
          </a:p>
        </p:txBody>
      </p:sp>
    </p:spTree>
    <p:extLst>
      <p:ext uri="{BB962C8B-B14F-4D97-AF65-F5344CB8AC3E}">
        <p14:creationId xmlns:p14="http://schemas.microsoft.com/office/powerpoint/2010/main" val="4012718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b="1" dirty="0"/>
              <a:t>Budget Details</a:t>
            </a:r>
          </a:p>
        </p:txBody>
      </p:sp>
      <p:sp>
        <p:nvSpPr>
          <p:cNvPr id="13315" name="Text Placeholder 2"/>
          <p:cNvSpPr>
            <a:spLocks noGrp="1"/>
          </p:cNvSpPr>
          <p:nvPr>
            <p:ph type="body" sz="quarter" idx="10"/>
          </p:nvPr>
        </p:nvSpPr>
        <p:spPr/>
        <p:txBody>
          <a:bodyPr/>
          <a:lstStyle/>
          <a:p>
            <a:pPr marL="0" indent="0">
              <a:buNone/>
            </a:pPr>
            <a:r>
              <a:rPr lang="en-US" altLang="en-US" b="1" dirty="0"/>
              <a:t>Please:</a:t>
            </a:r>
          </a:p>
          <a:p>
            <a:r>
              <a:rPr lang="en-US" altLang="en-US" dirty="0"/>
              <a:t>Do not write expenditure descriptions by cutting and pasting the investment description</a:t>
            </a:r>
          </a:p>
          <a:p>
            <a:r>
              <a:rPr lang="en-US" altLang="en-US" dirty="0"/>
              <a:t>Do not group costs that are different object codes</a:t>
            </a:r>
          </a:p>
          <a:p>
            <a:r>
              <a:rPr lang="en-US" altLang="en-US" dirty="0"/>
              <a:t>Do not use Object Code 730 for supplies that are valued less than $5000 per unit</a:t>
            </a:r>
          </a:p>
          <a:p>
            <a:r>
              <a:rPr lang="en-US" altLang="en-US" dirty="0"/>
              <a:t>Do not write separate line items for retirement (include in Object Code 200 with the other benefits)</a:t>
            </a:r>
          </a:p>
        </p:txBody>
      </p:sp>
    </p:spTree>
    <p:extLst>
      <p:ext uri="{BB962C8B-B14F-4D97-AF65-F5344CB8AC3E}">
        <p14:creationId xmlns:p14="http://schemas.microsoft.com/office/powerpoint/2010/main" val="3963812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t>Technology Stuff</a:t>
            </a:r>
          </a:p>
        </p:txBody>
      </p:sp>
      <p:sp>
        <p:nvSpPr>
          <p:cNvPr id="3" name="Text Placeholder 2"/>
          <p:cNvSpPr>
            <a:spLocks noGrp="1"/>
          </p:cNvSpPr>
          <p:nvPr>
            <p:ph type="body" sz="quarter" idx="10"/>
          </p:nvPr>
        </p:nvSpPr>
        <p:spPr>
          <a:xfrm>
            <a:off x="740228" y="1641034"/>
            <a:ext cx="10972801" cy="4357815"/>
          </a:xfrm>
        </p:spPr>
        <p:txBody>
          <a:bodyPr/>
          <a:lstStyle/>
          <a:p>
            <a:r>
              <a:rPr lang="en-US" dirty="0"/>
              <a:t>Please mute your microphone</a:t>
            </a:r>
          </a:p>
          <a:p>
            <a:endParaRPr lang="en-US" sz="1000" dirty="0"/>
          </a:p>
          <a:p>
            <a:r>
              <a:rPr lang="en-US" dirty="0"/>
              <a:t>Please turn off your web cam</a:t>
            </a:r>
          </a:p>
          <a:p>
            <a:endParaRPr lang="en-US" sz="1000" dirty="0"/>
          </a:p>
          <a:p>
            <a:r>
              <a:rPr lang="en-US" dirty="0"/>
              <a:t>Ask questions in the chat function</a:t>
            </a:r>
          </a:p>
          <a:p>
            <a:endParaRPr lang="en-US" sz="1000" dirty="0"/>
          </a:p>
          <a:p>
            <a:r>
              <a:rPr lang="en-US" dirty="0"/>
              <a:t>Sessions will be recorded and posted</a:t>
            </a:r>
          </a:p>
          <a:p>
            <a:pPr marL="0" indent="0" algn="ctr">
              <a:buNone/>
            </a:pPr>
            <a:endParaRPr lang="en-US" sz="1200" i="1" dirty="0"/>
          </a:p>
        </p:txBody>
      </p:sp>
      <p:pic>
        <p:nvPicPr>
          <p:cNvPr id="7" name="Picture 6" descr="cartoon laptop ">
            <a:extLst>
              <a:ext uri="{FF2B5EF4-FFF2-40B4-BE49-F238E27FC236}">
                <a16:creationId xmlns:a16="http://schemas.microsoft.com/office/drawing/2014/main" id="{6C4BC1F8-E6CA-4C02-B794-2B52D89295FA}"/>
              </a:ext>
            </a:extLst>
          </p:cNvPr>
          <p:cNvPicPr>
            <a:picLocks noChangeAspect="1"/>
          </p:cNvPicPr>
          <p:nvPr/>
        </p:nvPicPr>
        <p:blipFill rotWithShape="1">
          <a:blip r:embed="rId2"/>
          <a:srcRect b="8432"/>
          <a:stretch/>
        </p:blipFill>
        <p:spPr>
          <a:xfrm>
            <a:off x="8179253" y="1066800"/>
            <a:ext cx="3374572" cy="3333218"/>
          </a:xfrm>
          <a:prstGeom prst="rect">
            <a:avLst/>
          </a:prstGeom>
        </p:spPr>
      </p:pic>
    </p:spTree>
    <p:extLst>
      <p:ext uri="{BB962C8B-B14F-4D97-AF65-F5344CB8AC3E}">
        <p14:creationId xmlns:p14="http://schemas.microsoft.com/office/powerpoint/2010/main" val="31778728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E1E6FFE-9570-4381-B1F7-25DED717401D}"/>
              </a:ext>
            </a:extLst>
          </p:cNvPr>
          <p:cNvSpPr>
            <a:spLocks noGrp="1"/>
          </p:cNvSpPr>
          <p:nvPr>
            <p:ph type="ctrTitle"/>
          </p:nvPr>
        </p:nvSpPr>
        <p:spPr/>
        <p:txBody>
          <a:bodyPr/>
          <a:lstStyle/>
          <a:p>
            <a:r>
              <a:rPr lang="en-US" b="1" dirty="0"/>
              <a:t>Fiscal Considerations</a:t>
            </a:r>
          </a:p>
        </p:txBody>
      </p:sp>
    </p:spTree>
    <p:extLst>
      <p:ext uri="{BB962C8B-B14F-4D97-AF65-F5344CB8AC3E}">
        <p14:creationId xmlns:p14="http://schemas.microsoft.com/office/powerpoint/2010/main" val="336054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1A94B-658F-4069-9293-40F9B621BB95}"/>
              </a:ext>
            </a:extLst>
          </p:cNvPr>
          <p:cNvSpPr>
            <a:spLocks noGrp="1"/>
          </p:cNvSpPr>
          <p:nvPr>
            <p:ph type="title"/>
          </p:nvPr>
        </p:nvSpPr>
        <p:spPr/>
        <p:txBody>
          <a:bodyPr/>
          <a:lstStyle/>
          <a:p>
            <a:r>
              <a:rPr lang="en-US" b="1" dirty="0"/>
              <a:t>35% Flexibility</a:t>
            </a:r>
          </a:p>
        </p:txBody>
      </p:sp>
      <p:sp>
        <p:nvSpPr>
          <p:cNvPr id="3" name="Content Placeholder 2">
            <a:extLst>
              <a:ext uri="{FF2B5EF4-FFF2-40B4-BE49-F238E27FC236}">
                <a16:creationId xmlns:a16="http://schemas.microsoft.com/office/drawing/2014/main" id="{9A555C35-678F-422F-A3AE-C5105878169C}"/>
              </a:ext>
            </a:extLst>
          </p:cNvPr>
          <p:cNvSpPr>
            <a:spLocks noGrp="1"/>
          </p:cNvSpPr>
          <p:nvPr>
            <p:ph sz="quarter" idx="10"/>
          </p:nvPr>
        </p:nvSpPr>
        <p:spPr>
          <a:xfrm>
            <a:off x="457200" y="1295400"/>
            <a:ext cx="11125200" cy="5257800"/>
          </a:xfrm>
        </p:spPr>
        <p:txBody>
          <a:bodyPr>
            <a:noAutofit/>
          </a:bodyPr>
          <a:lstStyle/>
          <a:p>
            <a:pPr>
              <a:spcBef>
                <a:spcPts val="1200"/>
              </a:spcBef>
            </a:pPr>
            <a:r>
              <a:rPr lang="en-US" dirty="0"/>
              <a:t>The AOE made a change in the methodology for calculating this budget flexibility for FY19 </a:t>
            </a:r>
            <a:r>
              <a:rPr lang="en-US" b="1" dirty="0"/>
              <a:t>that will continue in  FY21</a:t>
            </a:r>
          </a:p>
          <a:p>
            <a:pPr marL="1885950" lvl="1" indent="-1143000">
              <a:spcBef>
                <a:spcPts val="1200"/>
              </a:spcBef>
              <a:buFont typeface="Courier New" panose="02070309020205020404" pitchFamily="49" charset="0"/>
              <a:buChar char="o"/>
            </a:pPr>
            <a:r>
              <a:rPr lang="en-US" sz="3000" dirty="0"/>
              <a:t>the percentage is 35% </a:t>
            </a:r>
          </a:p>
          <a:p>
            <a:pPr marL="1885950" lvl="1" indent="-1143000">
              <a:spcBef>
                <a:spcPts val="1200"/>
              </a:spcBef>
              <a:buFont typeface="Courier New" panose="02070309020205020404" pitchFamily="49" charset="0"/>
              <a:buChar char="o"/>
            </a:pPr>
            <a:r>
              <a:rPr lang="en-US" sz="3000" dirty="0"/>
              <a:t>this is applied to the object code roll-up level not the grant award amount</a:t>
            </a:r>
          </a:p>
          <a:p>
            <a:pPr lvl="1">
              <a:spcBef>
                <a:spcPts val="1200"/>
              </a:spcBef>
              <a:buFont typeface="Arial" panose="020B0604020202020204" pitchFamily="34" charset="0"/>
              <a:buChar char="•"/>
            </a:pPr>
            <a:r>
              <a:rPr lang="en-US" sz="3000" dirty="0"/>
              <a:t>The 35% flexibility is only applicable if the overspending is due to a budget estimating issue.  A change in the “what” always requires an amendment.</a:t>
            </a:r>
          </a:p>
          <a:p>
            <a:pPr lvl="1">
              <a:spcBef>
                <a:spcPts val="1200"/>
              </a:spcBef>
              <a:buFont typeface="Arial" panose="020B0604020202020204" pitchFamily="34" charset="0"/>
              <a:buChar char="•"/>
            </a:pPr>
            <a:r>
              <a:rPr lang="en-US" sz="3000" dirty="0"/>
              <a:t>You can never exceed the total grant award amount.</a:t>
            </a:r>
          </a:p>
        </p:txBody>
      </p:sp>
    </p:spTree>
    <p:extLst>
      <p:ext uri="{BB962C8B-B14F-4D97-AF65-F5344CB8AC3E}">
        <p14:creationId xmlns:p14="http://schemas.microsoft.com/office/powerpoint/2010/main" val="2491494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40CF9-7195-4189-873B-1A10727DBFB0}"/>
              </a:ext>
            </a:extLst>
          </p:cNvPr>
          <p:cNvSpPr>
            <a:spLocks noGrp="1"/>
          </p:cNvSpPr>
          <p:nvPr>
            <p:ph type="title"/>
          </p:nvPr>
        </p:nvSpPr>
        <p:spPr/>
        <p:txBody>
          <a:bodyPr/>
          <a:lstStyle/>
          <a:p>
            <a:r>
              <a:rPr lang="en-US" b="1" dirty="0"/>
              <a:t>Example 1</a:t>
            </a:r>
            <a:r>
              <a:rPr lang="en-US" dirty="0"/>
              <a:t>	</a:t>
            </a:r>
          </a:p>
        </p:txBody>
      </p:sp>
      <p:sp>
        <p:nvSpPr>
          <p:cNvPr id="3" name="Content Placeholder 2">
            <a:extLst>
              <a:ext uri="{FF2B5EF4-FFF2-40B4-BE49-F238E27FC236}">
                <a16:creationId xmlns:a16="http://schemas.microsoft.com/office/drawing/2014/main" id="{C3FC177E-8B96-42B9-9A81-05F8E5ED69B0}"/>
              </a:ext>
            </a:extLst>
          </p:cNvPr>
          <p:cNvSpPr>
            <a:spLocks noGrp="1"/>
          </p:cNvSpPr>
          <p:nvPr>
            <p:ph sz="quarter" idx="10"/>
          </p:nvPr>
        </p:nvSpPr>
        <p:spPr/>
        <p:txBody>
          <a:bodyPr>
            <a:normAutofit/>
          </a:bodyPr>
          <a:lstStyle/>
          <a:p>
            <a:r>
              <a:rPr lang="en-US" dirty="0"/>
              <a:t>Grant award budget is approved for a .5 FTE teacher at a cost of $35,000 for salary and $8,000 for benefits.  When budgeted the LEA used a single person health plan to estimate the cost, but the person hired chooses a family plan at a cost of $10,000.  The increase is under 35% of the object code roll-up for the same “what” - a .5FTE teacher.</a:t>
            </a:r>
          </a:p>
          <a:p>
            <a:pPr>
              <a:spcAft>
                <a:spcPts val="0"/>
              </a:spcAft>
            </a:pPr>
            <a:r>
              <a:rPr lang="en-US" sz="2600" dirty="0"/>
              <a:t>*Example is simplified and assumes no other </a:t>
            </a:r>
          </a:p>
          <a:p>
            <a:pPr>
              <a:spcAft>
                <a:spcPts val="0"/>
              </a:spcAft>
            </a:pPr>
            <a:r>
              <a:rPr lang="en-US" sz="2600" dirty="0"/>
              <a:t>benefits costs are rolled-up to the object code.</a:t>
            </a:r>
          </a:p>
        </p:txBody>
      </p:sp>
      <p:pic>
        <p:nvPicPr>
          <p:cNvPr id="5" name="Picture 4" descr="green checkmark">
            <a:extLst>
              <a:ext uri="{FF2B5EF4-FFF2-40B4-BE49-F238E27FC236}">
                <a16:creationId xmlns:a16="http://schemas.microsoft.com/office/drawing/2014/main" id="{1B88C2A2-7C75-43F5-90AF-CA8DF7D6FD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63000" y="4495800"/>
            <a:ext cx="1137834" cy="1107492"/>
          </a:xfrm>
          <a:prstGeom prst="rect">
            <a:avLst/>
          </a:prstGeom>
        </p:spPr>
      </p:pic>
    </p:spTree>
    <p:extLst>
      <p:ext uri="{BB962C8B-B14F-4D97-AF65-F5344CB8AC3E}">
        <p14:creationId xmlns:p14="http://schemas.microsoft.com/office/powerpoint/2010/main" val="3067529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AF109-FA0A-455B-A9D4-26AA447967D3}"/>
              </a:ext>
            </a:extLst>
          </p:cNvPr>
          <p:cNvSpPr>
            <a:spLocks noGrp="1"/>
          </p:cNvSpPr>
          <p:nvPr>
            <p:ph type="title"/>
          </p:nvPr>
        </p:nvSpPr>
        <p:spPr/>
        <p:txBody>
          <a:bodyPr/>
          <a:lstStyle/>
          <a:p>
            <a:r>
              <a:rPr lang="en-US" b="1" dirty="0"/>
              <a:t>Example 2</a:t>
            </a:r>
          </a:p>
        </p:txBody>
      </p:sp>
      <p:sp>
        <p:nvSpPr>
          <p:cNvPr id="3" name="Content Placeholder 2">
            <a:extLst>
              <a:ext uri="{FF2B5EF4-FFF2-40B4-BE49-F238E27FC236}">
                <a16:creationId xmlns:a16="http://schemas.microsoft.com/office/drawing/2014/main" id="{80B935B5-A5B6-40D3-B7CA-0A1320D7FFC6}"/>
              </a:ext>
            </a:extLst>
          </p:cNvPr>
          <p:cNvSpPr>
            <a:spLocks noGrp="1"/>
          </p:cNvSpPr>
          <p:nvPr>
            <p:ph sz="quarter" idx="10"/>
          </p:nvPr>
        </p:nvSpPr>
        <p:spPr>
          <a:xfrm>
            <a:off x="642257" y="1458686"/>
            <a:ext cx="10515600" cy="4876800"/>
          </a:xfrm>
        </p:spPr>
        <p:txBody>
          <a:bodyPr>
            <a:normAutofit/>
          </a:bodyPr>
          <a:lstStyle/>
          <a:p>
            <a:r>
              <a:rPr lang="en-US" dirty="0"/>
              <a:t>Grant award budget is approved to send 2 teachers to a PD conference at an estimated cost of $1,000 each for a total of $2,000. Other spending of the grant award has been under budgeted amounts resulting in “available” grant dollars so the LEA decides to send 10 teachers for a total of $10,000.</a:t>
            </a:r>
          </a:p>
          <a:p>
            <a:r>
              <a:rPr lang="en-US" dirty="0"/>
              <a:t>The percentage over the original budget is irrelevant because the “what” has changed.  The 35% flexibility does not apply and an amendment is required.</a:t>
            </a:r>
          </a:p>
        </p:txBody>
      </p:sp>
      <p:pic>
        <p:nvPicPr>
          <p:cNvPr id="5" name="Picture 4" descr="red x ">
            <a:extLst>
              <a:ext uri="{FF2B5EF4-FFF2-40B4-BE49-F238E27FC236}">
                <a16:creationId xmlns:a16="http://schemas.microsoft.com/office/drawing/2014/main" id="{1A036B05-02E2-4A88-B1D7-836687F391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77200" y="5029200"/>
            <a:ext cx="991469" cy="1176380"/>
          </a:xfrm>
          <a:prstGeom prst="rect">
            <a:avLst/>
          </a:prstGeom>
        </p:spPr>
      </p:pic>
    </p:spTree>
    <p:extLst>
      <p:ext uri="{BB962C8B-B14F-4D97-AF65-F5344CB8AC3E}">
        <p14:creationId xmlns:p14="http://schemas.microsoft.com/office/powerpoint/2010/main" val="23135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2F17F-6041-4BD7-B62D-489D212CDE54}"/>
              </a:ext>
            </a:extLst>
          </p:cNvPr>
          <p:cNvSpPr>
            <a:spLocks noGrp="1"/>
          </p:cNvSpPr>
          <p:nvPr>
            <p:ph type="title"/>
          </p:nvPr>
        </p:nvSpPr>
        <p:spPr/>
        <p:txBody>
          <a:bodyPr/>
          <a:lstStyle/>
          <a:p>
            <a:r>
              <a:rPr lang="en-US" b="1" dirty="0"/>
              <a:t>Subgrants</a:t>
            </a:r>
          </a:p>
        </p:txBody>
      </p:sp>
      <p:sp>
        <p:nvSpPr>
          <p:cNvPr id="3" name="Content Placeholder 2">
            <a:extLst>
              <a:ext uri="{FF2B5EF4-FFF2-40B4-BE49-F238E27FC236}">
                <a16:creationId xmlns:a16="http://schemas.microsoft.com/office/drawing/2014/main" id="{049E0FD4-CCCF-43CC-8BDA-E407B1356BCC}"/>
              </a:ext>
            </a:extLst>
          </p:cNvPr>
          <p:cNvSpPr>
            <a:spLocks noGrp="1"/>
          </p:cNvSpPr>
          <p:nvPr>
            <p:ph sz="quarter" idx="10"/>
          </p:nvPr>
        </p:nvSpPr>
        <p:spPr>
          <a:xfrm>
            <a:off x="800100" y="1420586"/>
            <a:ext cx="10782300" cy="4953000"/>
          </a:xfrm>
        </p:spPr>
        <p:txBody>
          <a:bodyPr>
            <a:normAutofit/>
          </a:bodyPr>
          <a:lstStyle/>
          <a:p>
            <a:pPr marL="457200" indent="-457200">
              <a:spcBef>
                <a:spcPts val="1200"/>
              </a:spcBef>
              <a:spcAft>
                <a:spcPts val="0"/>
              </a:spcAft>
              <a:buFont typeface="Arial" panose="020B0604020202020204" pitchFamily="34" charset="0"/>
              <a:buChar char="•"/>
            </a:pPr>
            <a:r>
              <a:rPr lang="en-US" dirty="0"/>
              <a:t>LEAs may only subgrant funds passed through the AOE to its member districts.</a:t>
            </a:r>
          </a:p>
          <a:p>
            <a:pPr marL="457200" indent="-457200">
              <a:spcBef>
                <a:spcPts val="1200"/>
              </a:spcBef>
              <a:spcAft>
                <a:spcPts val="0"/>
              </a:spcAft>
              <a:buFont typeface="Arial" panose="020B0604020202020204" pitchFamily="34" charset="0"/>
              <a:buChar char="•"/>
            </a:pPr>
            <a:r>
              <a:rPr lang="en-US" dirty="0"/>
              <a:t>This is when the grant is received at the SU level, but obligations are incurred at a district level</a:t>
            </a:r>
          </a:p>
          <a:p>
            <a:pPr marL="457200" indent="-457200">
              <a:spcBef>
                <a:spcPts val="1200"/>
              </a:spcBef>
              <a:spcAft>
                <a:spcPts val="0"/>
              </a:spcAft>
              <a:buFont typeface="Arial" panose="020B0604020202020204" pitchFamily="34" charset="0"/>
              <a:buChar char="•"/>
            </a:pPr>
            <a:r>
              <a:rPr lang="en-US" dirty="0"/>
              <a:t>Requires an official subgrant document signed by the Superintendent and Principal</a:t>
            </a:r>
          </a:p>
          <a:p>
            <a:pPr marL="457200" indent="-457200">
              <a:spcBef>
                <a:spcPts val="1200"/>
              </a:spcBef>
              <a:spcAft>
                <a:spcPts val="0"/>
              </a:spcAft>
              <a:buFont typeface="Arial" panose="020B0604020202020204" pitchFamily="34" charset="0"/>
              <a:buChar char="•"/>
            </a:pPr>
            <a:r>
              <a:rPr lang="en-US" dirty="0"/>
              <a:t>The correct coding for funds that are subgranted is </a:t>
            </a:r>
          </a:p>
          <a:p>
            <a:pPr marL="1200150" lvl="1" indent="-457200">
              <a:buFont typeface="Courier New" panose="02070309020205020404" pitchFamily="49" charset="0"/>
              <a:buChar char="o"/>
            </a:pPr>
            <a:r>
              <a:rPr lang="en-US" sz="3200" dirty="0"/>
              <a:t>Object Code 800   </a:t>
            </a:r>
          </a:p>
          <a:p>
            <a:pPr marL="1200150" lvl="1" indent="-457200">
              <a:buFont typeface="Courier New" panose="02070309020205020404" pitchFamily="49" charset="0"/>
              <a:buChar char="o"/>
            </a:pPr>
            <a:r>
              <a:rPr lang="en-US" sz="3200" dirty="0"/>
              <a:t>Function Code </a:t>
            </a:r>
            <a:r>
              <a:rPr lang="en-US" sz="3200" b="1" dirty="0"/>
              <a:t>5510</a:t>
            </a:r>
            <a:endParaRPr lang="en-US" b="1" dirty="0"/>
          </a:p>
        </p:txBody>
      </p:sp>
    </p:spTree>
    <p:extLst>
      <p:ext uri="{BB962C8B-B14F-4D97-AF65-F5344CB8AC3E}">
        <p14:creationId xmlns:p14="http://schemas.microsoft.com/office/powerpoint/2010/main" val="36809577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Administration Caps for the Title Funds</a:t>
            </a:r>
          </a:p>
        </p:txBody>
      </p:sp>
      <p:sp>
        <p:nvSpPr>
          <p:cNvPr id="3" name="Text Placeholder 2"/>
          <p:cNvSpPr>
            <a:spLocks noGrp="1"/>
          </p:cNvSpPr>
          <p:nvPr>
            <p:ph type="body" sz="quarter" idx="10"/>
          </p:nvPr>
        </p:nvSpPr>
        <p:spPr/>
        <p:txBody>
          <a:bodyPr/>
          <a:lstStyle/>
          <a:p>
            <a:pPr>
              <a:spcBef>
                <a:spcPts val="1200"/>
              </a:spcBef>
            </a:pPr>
            <a:r>
              <a:rPr lang="en-US" dirty="0"/>
              <a:t>Title I, Title II – 10%</a:t>
            </a:r>
          </a:p>
          <a:p>
            <a:pPr>
              <a:spcBef>
                <a:spcPts val="1200"/>
              </a:spcBef>
            </a:pPr>
            <a:r>
              <a:rPr lang="en-US" dirty="0"/>
              <a:t>Title III, IV, V – 2%</a:t>
            </a:r>
          </a:p>
          <a:p>
            <a:pPr>
              <a:spcBef>
                <a:spcPts val="1200"/>
              </a:spcBef>
            </a:pPr>
            <a:r>
              <a:rPr lang="en-US" dirty="0"/>
              <a:t>Admin caps include both direct and indirect administration</a:t>
            </a:r>
          </a:p>
          <a:p>
            <a:pPr>
              <a:spcBef>
                <a:spcPts val="1200"/>
              </a:spcBef>
            </a:pPr>
            <a:r>
              <a:rPr lang="en-US" dirty="0"/>
              <a:t>In the Con Admin budget all budget line items must be coded to Function Code 2495 (Administration of Grants)</a:t>
            </a:r>
          </a:p>
          <a:p>
            <a:pPr marL="0" indent="0" algn="ctr">
              <a:spcBef>
                <a:spcPts val="1200"/>
              </a:spcBef>
              <a:buNone/>
            </a:pPr>
            <a:r>
              <a:rPr lang="en-US" i="1" dirty="0"/>
              <a:t>Note: In the title specific budget(s) the LEA must use function code 9995 (Con Admin) </a:t>
            </a:r>
          </a:p>
          <a:p>
            <a:pPr>
              <a:spcBef>
                <a:spcPts val="1200"/>
              </a:spcBef>
            </a:pPr>
            <a:endParaRPr lang="en-US" dirty="0"/>
          </a:p>
        </p:txBody>
      </p:sp>
    </p:spTree>
    <p:extLst>
      <p:ext uri="{BB962C8B-B14F-4D97-AF65-F5344CB8AC3E}">
        <p14:creationId xmlns:p14="http://schemas.microsoft.com/office/powerpoint/2010/main" val="28914193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B4DFB-14E7-4397-B233-C7BE1B4B78E0}"/>
              </a:ext>
            </a:extLst>
          </p:cNvPr>
          <p:cNvSpPr>
            <a:spLocks noGrp="1"/>
          </p:cNvSpPr>
          <p:nvPr>
            <p:ph type="title"/>
          </p:nvPr>
        </p:nvSpPr>
        <p:spPr/>
        <p:txBody>
          <a:bodyPr/>
          <a:lstStyle/>
          <a:p>
            <a:r>
              <a:rPr lang="en-US" b="1" dirty="0"/>
              <a:t>Indirect Costs on Amendments</a:t>
            </a:r>
          </a:p>
        </p:txBody>
      </p:sp>
      <p:sp>
        <p:nvSpPr>
          <p:cNvPr id="3" name="Content Placeholder 2">
            <a:extLst>
              <a:ext uri="{FF2B5EF4-FFF2-40B4-BE49-F238E27FC236}">
                <a16:creationId xmlns:a16="http://schemas.microsoft.com/office/drawing/2014/main" id="{1D3349FF-41C3-4C13-9B91-23D573E95E5E}"/>
              </a:ext>
            </a:extLst>
          </p:cNvPr>
          <p:cNvSpPr>
            <a:spLocks noGrp="1"/>
          </p:cNvSpPr>
          <p:nvPr>
            <p:ph idx="1"/>
          </p:nvPr>
        </p:nvSpPr>
        <p:spPr/>
        <p:txBody>
          <a:bodyPr/>
          <a:lstStyle/>
          <a:p>
            <a:pPr marL="0" indent="0">
              <a:buNone/>
            </a:pPr>
            <a:r>
              <a:rPr lang="en-US" dirty="0"/>
              <a:t>Make sure to pay attention to your indirect costs during amendments</a:t>
            </a:r>
          </a:p>
          <a:p>
            <a:pPr lvl="1">
              <a:buFont typeface="Arial" panose="020B0604020202020204" pitchFamily="34" charset="0"/>
              <a:buChar char="•"/>
            </a:pPr>
            <a:r>
              <a:rPr lang="en-US" sz="3200" dirty="0"/>
              <a:t>If you add dollars to your budget for direct costs please consider whether you can or want to add indirect dollars.</a:t>
            </a:r>
          </a:p>
          <a:p>
            <a:pPr lvl="1">
              <a:buFont typeface="Arial" panose="020B0604020202020204" pitchFamily="34" charset="0"/>
              <a:buChar char="•"/>
            </a:pPr>
            <a:r>
              <a:rPr lang="en-US" sz="3200" dirty="0"/>
              <a:t>If you know that you are </a:t>
            </a:r>
            <a:r>
              <a:rPr lang="en-US" sz="3200" b="1" u="sng" dirty="0"/>
              <a:t>not</a:t>
            </a:r>
            <a:r>
              <a:rPr lang="en-US" sz="3200" dirty="0"/>
              <a:t> going to be spending $ on an investment previously approved – reduce the investment as much you can.</a:t>
            </a:r>
          </a:p>
        </p:txBody>
      </p:sp>
    </p:spTree>
    <p:extLst>
      <p:ext uri="{BB962C8B-B14F-4D97-AF65-F5344CB8AC3E}">
        <p14:creationId xmlns:p14="http://schemas.microsoft.com/office/powerpoint/2010/main" val="2225477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B8E28-2E54-4E55-ADB4-8D8843E216E1}"/>
              </a:ext>
            </a:extLst>
          </p:cNvPr>
          <p:cNvSpPr>
            <a:spLocks noGrp="1"/>
          </p:cNvSpPr>
          <p:nvPr>
            <p:ph type="title"/>
          </p:nvPr>
        </p:nvSpPr>
        <p:spPr>
          <a:xfrm>
            <a:off x="1981200" y="457200"/>
            <a:ext cx="8229600" cy="838200"/>
          </a:xfrm>
        </p:spPr>
        <p:txBody>
          <a:bodyPr/>
          <a:lstStyle/>
          <a:p>
            <a:r>
              <a:rPr lang="en-US" b="1" dirty="0"/>
              <a:t>Contractor vs Employee</a:t>
            </a:r>
          </a:p>
        </p:txBody>
      </p:sp>
      <p:sp>
        <p:nvSpPr>
          <p:cNvPr id="3" name="Content Placeholder 2">
            <a:extLst>
              <a:ext uri="{FF2B5EF4-FFF2-40B4-BE49-F238E27FC236}">
                <a16:creationId xmlns:a16="http://schemas.microsoft.com/office/drawing/2014/main" id="{C79D3745-6FFE-4E28-B200-5C257FEBA8EC}"/>
              </a:ext>
            </a:extLst>
          </p:cNvPr>
          <p:cNvSpPr>
            <a:spLocks noGrp="1"/>
          </p:cNvSpPr>
          <p:nvPr>
            <p:ph idx="1"/>
          </p:nvPr>
        </p:nvSpPr>
        <p:spPr>
          <a:xfrm>
            <a:off x="762000" y="1600200"/>
            <a:ext cx="10668000" cy="4525964"/>
          </a:xfrm>
        </p:spPr>
        <p:txBody>
          <a:bodyPr/>
          <a:lstStyle/>
          <a:p>
            <a:pPr>
              <a:spcBef>
                <a:spcPts val="1200"/>
              </a:spcBef>
            </a:pPr>
            <a:r>
              <a:rPr lang="en-US" dirty="0"/>
              <a:t>During application budget development it can be difficult to determine if the work you are accomplishing will be done by a contractor or an employee</a:t>
            </a:r>
          </a:p>
          <a:p>
            <a:pPr>
              <a:spcBef>
                <a:spcPts val="1200"/>
              </a:spcBef>
            </a:pPr>
            <a:r>
              <a:rPr lang="en-US" dirty="0"/>
              <a:t>GMS system requires you to code at the object code level – making you choose between </a:t>
            </a:r>
          </a:p>
          <a:p>
            <a:pPr lvl="1">
              <a:spcBef>
                <a:spcPts val="1200"/>
              </a:spcBef>
              <a:buFont typeface="Courier New" panose="02070309020205020404" pitchFamily="49" charset="0"/>
              <a:buChar char="o"/>
            </a:pPr>
            <a:r>
              <a:rPr lang="en-US" sz="3200" dirty="0"/>
              <a:t>Object Code100 for salary or;</a:t>
            </a:r>
          </a:p>
          <a:p>
            <a:pPr lvl="1">
              <a:spcBef>
                <a:spcPts val="1200"/>
              </a:spcBef>
              <a:buFont typeface="Courier New" panose="02070309020205020404" pitchFamily="49" charset="0"/>
              <a:buChar char="o"/>
            </a:pPr>
            <a:r>
              <a:rPr lang="en-US" sz="3200" dirty="0"/>
              <a:t>Object Code 300 for professional services</a:t>
            </a:r>
          </a:p>
        </p:txBody>
      </p:sp>
    </p:spTree>
    <p:extLst>
      <p:ext uri="{BB962C8B-B14F-4D97-AF65-F5344CB8AC3E}">
        <p14:creationId xmlns:p14="http://schemas.microsoft.com/office/powerpoint/2010/main" val="10975388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11BC5-6449-487A-82C9-C0E7B4CC724E}"/>
              </a:ext>
            </a:extLst>
          </p:cNvPr>
          <p:cNvSpPr>
            <a:spLocks noGrp="1"/>
          </p:cNvSpPr>
          <p:nvPr>
            <p:ph type="title"/>
          </p:nvPr>
        </p:nvSpPr>
        <p:spPr>
          <a:xfrm>
            <a:off x="1905000" y="381000"/>
            <a:ext cx="8229600" cy="914400"/>
          </a:xfrm>
        </p:spPr>
        <p:txBody>
          <a:bodyPr/>
          <a:lstStyle/>
          <a:p>
            <a:r>
              <a:rPr lang="en-US" b="1" dirty="0"/>
              <a:t>Contractor vs Employee</a:t>
            </a:r>
          </a:p>
        </p:txBody>
      </p:sp>
      <p:sp>
        <p:nvSpPr>
          <p:cNvPr id="3" name="Content Placeholder 2">
            <a:extLst>
              <a:ext uri="{FF2B5EF4-FFF2-40B4-BE49-F238E27FC236}">
                <a16:creationId xmlns:a16="http://schemas.microsoft.com/office/drawing/2014/main" id="{D04B188C-715D-462C-BED9-9669BF97EA77}"/>
              </a:ext>
            </a:extLst>
          </p:cNvPr>
          <p:cNvSpPr>
            <a:spLocks noGrp="1"/>
          </p:cNvSpPr>
          <p:nvPr>
            <p:ph idx="1"/>
          </p:nvPr>
        </p:nvSpPr>
        <p:spPr>
          <a:xfrm>
            <a:off x="685800" y="1600203"/>
            <a:ext cx="10896600" cy="4525963"/>
          </a:xfrm>
        </p:spPr>
        <p:txBody>
          <a:bodyPr>
            <a:normAutofit fontScale="92500" lnSpcReduction="20000"/>
          </a:bodyPr>
          <a:lstStyle/>
          <a:p>
            <a:pPr>
              <a:lnSpc>
                <a:spcPct val="110000"/>
              </a:lnSpc>
              <a:spcBef>
                <a:spcPts val="1200"/>
              </a:spcBef>
            </a:pPr>
            <a:r>
              <a:rPr lang="en-US" sz="3500" dirty="0"/>
              <a:t>It is important to remember that the grant budget authorizes and restricts your grant spending. </a:t>
            </a:r>
          </a:p>
          <a:p>
            <a:pPr>
              <a:lnSpc>
                <a:spcPct val="110000"/>
              </a:lnSpc>
              <a:spcBef>
                <a:spcPts val="1200"/>
              </a:spcBef>
            </a:pPr>
            <a:r>
              <a:rPr lang="en-US" sz="3500" dirty="0"/>
              <a:t>If you choose to hire an employee (100) and you end up with a contractor (300) or vice versa, you must amend your application and receive approval prior to incurring the obligation.</a:t>
            </a:r>
          </a:p>
          <a:p>
            <a:pPr>
              <a:lnSpc>
                <a:spcPct val="110000"/>
              </a:lnSpc>
              <a:spcBef>
                <a:spcPts val="1200"/>
              </a:spcBef>
            </a:pPr>
            <a:r>
              <a:rPr lang="en-US" sz="3500" dirty="0"/>
              <a:t>By changing the object code you are changing the “what”</a:t>
            </a:r>
          </a:p>
          <a:p>
            <a:pPr>
              <a:lnSpc>
                <a:spcPct val="110000"/>
              </a:lnSpc>
              <a:spcBef>
                <a:spcPts val="1200"/>
              </a:spcBef>
            </a:pPr>
            <a:r>
              <a:rPr lang="en-US" sz="3500" dirty="0"/>
              <a:t>The same would apply to circumstances involving equipment vs. supplies.</a:t>
            </a:r>
            <a:endParaRPr lang="en-US" dirty="0"/>
          </a:p>
          <a:p>
            <a:endParaRPr lang="en-US" dirty="0"/>
          </a:p>
        </p:txBody>
      </p:sp>
    </p:spTree>
    <p:extLst>
      <p:ext uri="{BB962C8B-B14F-4D97-AF65-F5344CB8AC3E}">
        <p14:creationId xmlns:p14="http://schemas.microsoft.com/office/powerpoint/2010/main" val="5950679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ECF8D-13CF-49EB-966E-AA2D93A906DE}"/>
              </a:ext>
            </a:extLst>
          </p:cNvPr>
          <p:cNvSpPr>
            <a:spLocks noGrp="1"/>
          </p:cNvSpPr>
          <p:nvPr>
            <p:ph type="title"/>
          </p:nvPr>
        </p:nvSpPr>
        <p:spPr/>
        <p:txBody>
          <a:bodyPr/>
          <a:lstStyle/>
          <a:p>
            <a:r>
              <a:rPr lang="en-US" b="1" dirty="0"/>
              <a:t>You’re in Control</a:t>
            </a:r>
          </a:p>
        </p:txBody>
      </p:sp>
      <p:sp>
        <p:nvSpPr>
          <p:cNvPr id="3" name="Text Placeholder 2">
            <a:extLst>
              <a:ext uri="{FF2B5EF4-FFF2-40B4-BE49-F238E27FC236}">
                <a16:creationId xmlns:a16="http://schemas.microsoft.com/office/drawing/2014/main" id="{D4B3BC88-3651-4BEA-BBE2-2D32C1D06EC6}"/>
              </a:ext>
            </a:extLst>
          </p:cNvPr>
          <p:cNvSpPr>
            <a:spLocks noGrp="1"/>
          </p:cNvSpPr>
          <p:nvPr>
            <p:ph type="body" sz="quarter" idx="10"/>
          </p:nvPr>
        </p:nvSpPr>
        <p:spPr>
          <a:xfrm>
            <a:off x="711200" y="1257300"/>
            <a:ext cx="10871200" cy="4343400"/>
          </a:xfrm>
        </p:spPr>
        <p:txBody>
          <a:bodyPr/>
          <a:lstStyle/>
          <a:p>
            <a:endParaRPr lang="en-US" sz="1600" dirty="0"/>
          </a:p>
          <a:p>
            <a:pPr marL="0" indent="0">
              <a:buNone/>
            </a:pPr>
            <a:r>
              <a:rPr lang="en-US" sz="2800" b="1" dirty="0"/>
              <a:t>October 1 Census Data</a:t>
            </a:r>
          </a:p>
          <a:p>
            <a:pPr marL="0" indent="0">
              <a:buNone/>
            </a:pPr>
            <a:r>
              <a:rPr lang="en-US" sz="2800" dirty="0"/>
              <a:t>The enrollment and FRL data that your LEA submits through the October 1 Census count drives Title I eligibility. </a:t>
            </a:r>
          </a:p>
          <a:p>
            <a:endParaRPr lang="en-US" sz="800" dirty="0"/>
          </a:p>
          <a:p>
            <a:pPr marL="0" indent="0">
              <a:buNone/>
            </a:pPr>
            <a:r>
              <a:rPr lang="en-US" sz="2800" b="1" dirty="0"/>
              <a:t>September 30</a:t>
            </a:r>
            <a:r>
              <a:rPr lang="en-US" sz="2800" b="1" baseline="30000" dirty="0"/>
              <a:t>th</a:t>
            </a:r>
            <a:r>
              <a:rPr lang="en-US" sz="2800" b="1" dirty="0"/>
              <a:t> AOE 3.0</a:t>
            </a:r>
          </a:p>
          <a:p>
            <a:pPr marL="0" indent="0">
              <a:buNone/>
            </a:pPr>
            <a:r>
              <a:rPr lang="en-US" sz="2800" dirty="0"/>
              <a:t>Calculating and notifying LEAs of excess Title I carryforward depends on submitting, as does reallocation of these funds.</a:t>
            </a:r>
          </a:p>
          <a:p>
            <a:pPr marL="0" indent="0">
              <a:buNone/>
            </a:pPr>
            <a:endParaRPr lang="en-US" sz="800" b="1" dirty="0"/>
          </a:p>
          <a:p>
            <a:pPr marL="0" indent="0">
              <a:buNone/>
            </a:pPr>
            <a:r>
              <a:rPr lang="en-US" sz="2800" b="1" dirty="0"/>
              <a:t>Amendments</a:t>
            </a:r>
          </a:p>
          <a:p>
            <a:pPr marL="0" indent="0">
              <a:buNone/>
            </a:pPr>
            <a:r>
              <a:rPr lang="en-US" sz="2800" dirty="0"/>
              <a:t>LEA can create an amendment once the Grant Award Notification (GAN) is generated and Closeout Reports are approved.</a:t>
            </a:r>
          </a:p>
          <a:p>
            <a:pPr marL="0" indent="0">
              <a:buNone/>
            </a:pPr>
            <a:endParaRPr lang="en-US" sz="2800" dirty="0"/>
          </a:p>
          <a:p>
            <a:endParaRPr lang="en-US" dirty="0"/>
          </a:p>
        </p:txBody>
      </p:sp>
    </p:spTree>
    <p:extLst>
      <p:ext uri="{BB962C8B-B14F-4D97-AF65-F5344CB8AC3E}">
        <p14:creationId xmlns:p14="http://schemas.microsoft.com/office/powerpoint/2010/main" val="2252654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a:t>Session Resources</a:t>
            </a:r>
          </a:p>
        </p:txBody>
      </p:sp>
      <p:sp>
        <p:nvSpPr>
          <p:cNvPr id="3" name="Text Placeholder 2"/>
          <p:cNvSpPr>
            <a:spLocks noGrp="1"/>
          </p:cNvSpPr>
          <p:nvPr>
            <p:ph type="body" sz="quarter" idx="10"/>
          </p:nvPr>
        </p:nvSpPr>
        <p:spPr>
          <a:xfrm>
            <a:off x="609600" y="1570383"/>
            <a:ext cx="11213231" cy="4357815"/>
          </a:xfrm>
        </p:spPr>
        <p:txBody>
          <a:bodyPr/>
          <a:lstStyle/>
          <a:p>
            <a:pPr marL="0" indent="0">
              <a:buNone/>
            </a:pPr>
            <a:r>
              <a:rPr lang="en-US" dirty="0"/>
              <a:t>This document, as well as resources, templates and guidance referenced during sessions, can be found on the AOE website:</a:t>
            </a:r>
          </a:p>
          <a:p>
            <a:pPr lvl="1">
              <a:buFont typeface="Arial" panose="020B0604020202020204" pitchFamily="34" charset="0"/>
              <a:buChar char="•"/>
            </a:pPr>
            <a:r>
              <a:rPr lang="en-US" sz="3200" dirty="0"/>
              <a:t>Go to education.vermont.gov</a:t>
            </a:r>
          </a:p>
          <a:p>
            <a:pPr lvl="1">
              <a:buFont typeface="Arial" panose="020B0604020202020204" pitchFamily="34" charset="0"/>
              <a:buChar char="•"/>
            </a:pPr>
            <a:r>
              <a:rPr lang="en-US" sz="3200" dirty="0"/>
              <a:t>In the left-hand sidebar, click on </a:t>
            </a:r>
          </a:p>
          <a:p>
            <a:pPr marL="1371577" lvl="2" indent="-457200">
              <a:buFont typeface="+mj-lt"/>
              <a:buAutoNum type="arabicPeriod"/>
            </a:pPr>
            <a:r>
              <a:rPr lang="en-US" sz="3200" dirty="0"/>
              <a:t>“Student Support”</a:t>
            </a:r>
            <a:endParaRPr lang="en-US" sz="3200" dirty="0">
              <a:sym typeface="Wingdings" panose="05000000000000000000" pitchFamily="2" charset="2"/>
            </a:endParaRPr>
          </a:p>
          <a:p>
            <a:pPr marL="1371577" lvl="2" indent="-457200">
              <a:buFont typeface="+mj-lt"/>
              <a:buAutoNum type="arabicPeriod"/>
            </a:pPr>
            <a:r>
              <a:rPr lang="en-US" sz="3200" dirty="0">
                <a:sym typeface="Wingdings" panose="05000000000000000000" pitchFamily="2" charset="2"/>
              </a:rPr>
              <a:t>“Federal Programs Under ESSA” </a:t>
            </a:r>
          </a:p>
          <a:p>
            <a:pPr marL="1371577" lvl="2" indent="-457200">
              <a:buFont typeface="+mj-lt"/>
              <a:buAutoNum type="arabicPeriod"/>
            </a:pPr>
            <a:r>
              <a:rPr lang="en-US" sz="3200" dirty="0">
                <a:sym typeface="Wingdings" panose="05000000000000000000" pitchFamily="2" charset="2"/>
              </a:rPr>
              <a:t>“Consolidated Federal Programs”</a:t>
            </a:r>
            <a:endParaRPr lang="en-US" sz="3200" dirty="0"/>
          </a:p>
        </p:txBody>
      </p:sp>
    </p:spTree>
    <p:extLst>
      <p:ext uri="{BB962C8B-B14F-4D97-AF65-F5344CB8AC3E}">
        <p14:creationId xmlns:p14="http://schemas.microsoft.com/office/powerpoint/2010/main" val="11538140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C0C59-EDF1-488E-B11C-F0B18AF97A44}"/>
              </a:ext>
            </a:extLst>
          </p:cNvPr>
          <p:cNvSpPr>
            <a:spLocks noGrp="1"/>
          </p:cNvSpPr>
          <p:nvPr>
            <p:ph type="ctrTitle"/>
          </p:nvPr>
        </p:nvSpPr>
        <p:spPr/>
        <p:txBody>
          <a:bodyPr/>
          <a:lstStyle/>
          <a:p>
            <a:r>
              <a:rPr lang="en-US" b="1" dirty="0"/>
              <a:t>Who Should I Contact?</a:t>
            </a:r>
          </a:p>
        </p:txBody>
      </p:sp>
    </p:spTree>
    <p:extLst>
      <p:ext uri="{BB962C8B-B14F-4D97-AF65-F5344CB8AC3E}">
        <p14:creationId xmlns:p14="http://schemas.microsoft.com/office/powerpoint/2010/main" val="28837596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1835A-9406-4B82-BB25-838B13CB0916}"/>
              </a:ext>
            </a:extLst>
          </p:cNvPr>
          <p:cNvSpPr>
            <a:spLocks noGrp="1"/>
          </p:cNvSpPr>
          <p:nvPr>
            <p:ph type="title"/>
          </p:nvPr>
        </p:nvSpPr>
        <p:spPr/>
        <p:txBody>
          <a:bodyPr/>
          <a:lstStyle/>
          <a:p>
            <a:r>
              <a:rPr lang="en-US" b="1" dirty="0"/>
              <a:t>CFP Application Contacts</a:t>
            </a:r>
          </a:p>
        </p:txBody>
      </p:sp>
      <p:sp>
        <p:nvSpPr>
          <p:cNvPr id="3" name="Text Placeholder 2">
            <a:extLst>
              <a:ext uri="{FF2B5EF4-FFF2-40B4-BE49-F238E27FC236}">
                <a16:creationId xmlns:a16="http://schemas.microsoft.com/office/drawing/2014/main" id="{AB556048-5AB8-4414-A8D6-918D02E1BB93}"/>
              </a:ext>
            </a:extLst>
          </p:cNvPr>
          <p:cNvSpPr>
            <a:spLocks noGrp="1"/>
          </p:cNvSpPr>
          <p:nvPr>
            <p:ph type="body" sz="quarter" idx="10"/>
          </p:nvPr>
        </p:nvSpPr>
        <p:spPr/>
        <p:txBody>
          <a:bodyPr/>
          <a:lstStyle/>
          <a:p>
            <a:pPr marL="0" indent="0">
              <a:buNone/>
            </a:pPr>
            <a:endParaRPr lang="en-US" dirty="0"/>
          </a:p>
        </p:txBody>
      </p:sp>
      <p:graphicFrame>
        <p:nvGraphicFramePr>
          <p:cNvPr id="4" name="Table 3" descr="Name, title, email, phone number">
            <a:extLst>
              <a:ext uri="{FF2B5EF4-FFF2-40B4-BE49-F238E27FC236}">
                <a16:creationId xmlns:a16="http://schemas.microsoft.com/office/drawing/2014/main" id="{5F7CCD0B-8A96-4B37-9BC1-8B175E68ACF3}"/>
              </a:ext>
            </a:extLst>
          </p:cNvPr>
          <p:cNvGraphicFramePr>
            <a:graphicFrameLocks noGrp="1"/>
          </p:cNvGraphicFramePr>
          <p:nvPr>
            <p:extLst>
              <p:ext uri="{D42A27DB-BD31-4B8C-83A1-F6EECF244321}">
                <p14:modId xmlns:p14="http://schemas.microsoft.com/office/powerpoint/2010/main" val="4129978372"/>
              </p:ext>
            </p:extLst>
          </p:nvPr>
        </p:nvGraphicFramePr>
        <p:xfrm>
          <a:off x="711200" y="1276417"/>
          <a:ext cx="10934192" cy="4939471"/>
        </p:xfrm>
        <a:graphic>
          <a:graphicData uri="http://schemas.openxmlformats.org/drawingml/2006/table">
            <a:tbl>
              <a:tblPr>
                <a:tableStyleId>{5C22544A-7EE6-4342-B048-85BDC9FD1C3A}</a:tableStyleId>
              </a:tblPr>
              <a:tblGrid>
                <a:gridCol w="2374874">
                  <a:extLst>
                    <a:ext uri="{9D8B030D-6E8A-4147-A177-3AD203B41FA5}">
                      <a16:colId xmlns:a16="http://schemas.microsoft.com/office/drawing/2014/main" val="2895936161"/>
                    </a:ext>
                  </a:extLst>
                </a:gridCol>
                <a:gridCol w="3254456">
                  <a:extLst>
                    <a:ext uri="{9D8B030D-6E8A-4147-A177-3AD203B41FA5}">
                      <a16:colId xmlns:a16="http://schemas.microsoft.com/office/drawing/2014/main" val="1545218078"/>
                    </a:ext>
                  </a:extLst>
                </a:gridCol>
                <a:gridCol w="3673724">
                  <a:extLst>
                    <a:ext uri="{9D8B030D-6E8A-4147-A177-3AD203B41FA5}">
                      <a16:colId xmlns:a16="http://schemas.microsoft.com/office/drawing/2014/main" val="781321305"/>
                    </a:ext>
                  </a:extLst>
                </a:gridCol>
                <a:gridCol w="1631138">
                  <a:extLst>
                    <a:ext uri="{9D8B030D-6E8A-4147-A177-3AD203B41FA5}">
                      <a16:colId xmlns:a16="http://schemas.microsoft.com/office/drawing/2014/main" val="1943113739"/>
                    </a:ext>
                  </a:extLst>
                </a:gridCol>
              </a:tblGrid>
              <a:tr h="447841">
                <a:tc>
                  <a:txBody>
                    <a:bodyPr/>
                    <a:lstStyle/>
                    <a:p>
                      <a:pPr marL="0" marR="0">
                        <a:lnSpc>
                          <a:spcPct val="115000"/>
                        </a:lnSpc>
                        <a:spcBef>
                          <a:spcPts val="0"/>
                        </a:spcBef>
                        <a:spcAft>
                          <a:spcPts val="0"/>
                        </a:spcAft>
                      </a:pPr>
                      <a:r>
                        <a:rPr lang="en-US" sz="2000" b="1" cap="all" spc="50" dirty="0">
                          <a:effectLst/>
                        </a:rPr>
                        <a:t>NAME</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Title</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e-mail</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Number</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97471038"/>
                  </a:ext>
                </a:extLst>
              </a:tr>
              <a:tr h="531893">
                <a:tc>
                  <a:txBody>
                    <a:bodyPr/>
                    <a:lstStyle/>
                    <a:p>
                      <a:pPr marL="0" marR="0">
                        <a:lnSpc>
                          <a:spcPct val="115000"/>
                        </a:lnSpc>
                        <a:spcBef>
                          <a:spcPts val="0"/>
                        </a:spcBef>
                        <a:spcAft>
                          <a:spcPts val="0"/>
                        </a:spcAft>
                      </a:pPr>
                      <a:r>
                        <a:rPr lang="en-US" sz="2000" dirty="0">
                          <a:effectLst/>
                        </a:rPr>
                        <a:t>Jesse Roy</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FESP Assistant Division Director</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2"/>
                        </a:rPr>
                        <a:t>jesse.roy@vermont.gov</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802-828-1390</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09731332"/>
                  </a:ext>
                </a:extLst>
              </a:tr>
              <a:tr h="531893">
                <a:tc>
                  <a:txBody>
                    <a:bodyPr/>
                    <a:lstStyle/>
                    <a:p>
                      <a:pPr marL="0" marR="0">
                        <a:lnSpc>
                          <a:spcPct val="115000"/>
                        </a:lnSpc>
                        <a:spcBef>
                          <a:spcPts val="0"/>
                        </a:spcBef>
                        <a:spcAft>
                          <a:spcPts val="0"/>
                        </a:spcAft>
                      </a:pPr>
                      <a:r>
                        <a:rPr lang="en-US" sz="2000" dirty="0">
                          <a:effectLst/>
                        </a:rPr>
                        <a:t>Kristine Seipel</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Title I State Director</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3"/>
                        </a:rPr>
                        <a:t>kristine.seipel@vermont.gov</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802-828-1447</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00373070"/>
                  </a:ext>
                </a:extLst>
              </a:tr>
              <a:tr h="531893">
                <a:tc>
                  <a:txBody>
                    <a:bodyPr/>
                    <a:lstStyle/>
                    <a:p>
                      <a:pPr marL="0" marR="0">
                        <a:lnSpc>
                          <a:spcPct val="115000"/>
                        </a:lnSpc>
                        <a:spcBef>
                          <a:spcPts val="0"/>
                        </a:spcBef>
                        <a:spcAft>
                          <a:spcPts val="0"/>
                        </a:spcAft>
                      </a:pPr>
                      <a:r>
                        <a:rPr lang="en-US" sz="2000" dirty="0">
                          <a:effectLst/>
                        </a:rPr>
                        <a:t>Amber Graves</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Title I Consultant</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4"/>
                        </a:rPr>
                        <a:t>amber.graves@vermont.gov</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802-828-5493</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17199327"/>
                  </a:ext>
                </a:extLst>
              </a:tr>
              <a:tr h="531893">
                <a:tc>
                  <a:txBody>
                    <a:bodyPr/>
                    <a:lstStyle/>
                    <a:p>
                      <a:pPr marL="0" marR="0">
                        <a:lnSpc>
                          <a:spcPct val="115000"/>
                        </a:lnSpc>
                        <a:spcBef>
                          <a:spcPts val="0"/>
                        </a:spcBef>
                        <a:spcAft>
                          <a:spcPts val="0"/>
                        </a:spcAft>
                      </a:pPr>
                      <a:r>
                        <a:rPr lang="en-US" sz="2000" dirty="0">
                          <a:effectLst/>
                        </a:rPr>
                        <a:t>Megan Kinlock</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Title II &amp; Migrant State Director</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5"/>
                        </a:rPr>
                        <a:t>megan.kinlock@vermont.gov</a:t>
                      </a:r>
                      <a:r>
                        <a:rPr lang="en-US" sz="2000" dirty="0">
                          <a:effectLst/>
                        </a:rPr>
                        <a:t> </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802-828-1472</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05988490"/>
                  </a:ext>
                </a:extLst>
              </a:tr>
              <a:tr h="704200">
                <a:tc>
                  <a:txBody>
                    <a:bodyPr/>
                    <a:lstStyle/>
                    <a:p>
                      <a:pPr marL="0" marR="0">
                        <a:lnSpc>
                          <a:spcPct val="115000"/>
                        </a:lnSpc>
                        <a:spcBef>
                          <a:spcPts val="0"/>
                        </a:spcBef>
                        <a:spcAft>
                          <a:spcPts val="0"/>
                        </a:spcAft>
                      </a:pPr>
                      <a:r>
                        <a:rPr lang="en-US" sz="2000" dirty="0">
                          <a:effectLst/>
                        </a:rPr>
                        <a:t>Jim McCobb</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Title III State Director</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6"/>
                        </a:rPr>
                        <a:t>james.mccobb@vermont.gov</a:t>
                      </a:r>
                      <a:r>
                        <a:rPr lang="en-US" sz="2000" dirty="0">
                          <a:effectLst/>
                        </a:rPr>
                        <a:t> </a:t>
                      </a:r>
                    </a:p>
                  </a:txBody>
                  <a:tcPr marL="68580" marR="68580" marT="0" marB="0" anchor="ctr"/>
                </a:tc>
                <a:tc>
                  <a:txBody>
                    <a:bodyPr/>
                    <a:lstStyle/>
                    <a:p>
                      <a:pPr marL="0" marR="0">
                        <a:lnSpc>
                          <a:spcPct val="115000"/>
                        </a:lnSpc>
                        <a:spcBef>
                          <a:spcPts val="0"/>
                        </a:spcBef>
                        <a:spcAft>
                          <a:spcPts val="0"/>
                        </a:spcAft>
                      </a:pPr>
                      <a:r>
                        <a:rPr lang="en-US" sz="2000" dirty="0">
                          <a:effectLst/>
                        </a:rPr>
                        <a:t>802-828-1533</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11283476"/>
                  </a:ext>
                </a:extLst>
              </a:tr>
              <a:tr h="531893">
                <a:tc>
                  <a:txBody>
                    <a:bodyPr/>
                    <a:lstStyle/>
                    <a:p>
                      <a:pPr marL="0" marR="0">
                        <a:lnSpc>
                          <a:spcPct val="115000"/>
                        </a:lnSpc>
                        <a:spcBef>
                          <a:spcPts val="0"/>
                        </a:spcBef>
                        <a:spcAft>
                          <a:spcPts val="0"/>
                        </a:spcAft>
                      </a:pPr>
                      <a:r>
                        <a:rPr lang="en-US" sz="2000" dirty="0">
                          <a:effectLst/>
                        </a:rPr>
                        <a:t>Katy Preston</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Title IV &amp; Homeless Ed. State Director</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7"/>
                        </a:rPr>
                        <a:t>katy.preston@vermont.gov</a:t>
                      </a:r>
                      <a:r>
                        <a:rPr lang="en-US" sz="2000" dirty="0">
                          <a:effectLst/>
                        </a:rPr>
                        <a:t> </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802-828-1468</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59473362"/>
                  </a:ext>
                </a:extLst>
              </a:tr>
              <a:tr h="531893">
                <a:tc>
                  <a:txBody>
                    <a:bodyPr/>
                    <a:lstStyle/>
                    <a:p>
                      <a:pPr marL="0" marR="0">
                        <a:lnSpc>
                          <a:spcPct val="115000"/>
                        </a:lnSpc>
                        <a:spcBef>
                          <a:spcPts val="0"/>
                        </a:spcBef>
                        <a:spcAft>
                          <a:spcPts val="0"/>
                        </a:spcAft>
                      </a:pPr>
                      <a:r>
                        <a:rPr lang="en-US" sz="2000" dirty="0">
                          <a:effectLst/>
                        </a:rPr>
                        <a:t>Karen Abbott</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CFP Grants Management Specialist</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8"/>
                        </a:rPr>
                        <a:t>karen.abbott@vermont.gov</a:t>
                      </a:r>
                      <a:r>
                        <a:rPr lang="en-US" sz="2000" dirty="0">
                          <a:effectLst/>
                        </a:rPr>
                        <a:t> </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802-828-4370</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88653084"/>
                  </a:ext>
                </a:extLst>
              </a:tr>
            </a:tbl>
          </a:graphicData>
        </a:graphic>
      </p:graphicFrame>
    </p:spTree>
    <p:extLst>
      <p:ext uri="{BB962C8B-B14F-4D97-AF65-F5344CB8AC3E}">
        <p14:creationId xmlns:p14="http://schemas.microsoft.com/office/powerpoint/2010/main" val="24810536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F96F9-0359-41F7-BFC1-DE2E9525E6C2}"/>
              </a:ext>
            </a:extLst>
          </p:cNvPr>
          <p:cNvSpPr>
            <a:spLocks noGrp="1"/>
          </p:cNvSpPr>
          <p:nvPr>
            <p:ph type="title"/>
          </p:nvPr>
        </p:nvSpPr>
        <p:spPr/>
        <p:txBody>
          <a:bodyPr/>
          <a:lstStyle/>
          <a:p>
            <a:r>
              <a:rPr lang="en-US" b="1" dirty="0"/>
              <a:t>Finance and Fiscal Monitoring Contacts</a:t>
            </a:r>
          </a:p>
        </p:txBody>
      </p:sp>
      <p:sp>
        <p:nvSpPr>
          <p:cNvPr id="3" name="Text Placeholder 2">
            <a:extLst>
              <a:ext uri="{FF2B5EF4-FFF2-40B4-BE49-F238E27FC236}">
                <a16:creationId xmlns:a16="http://schemas.microsoft.com/office/drawing/2014/main" id="{6930CA5E-0EF3-4018-A929-6900ABB7B9E3}"/>
              </a:ext>
            </a:extLst>
          </p:cNvPr>
          <p:cNvSpPr>
            <a:spLocks noGrp="1"/>
          </p:cNvSpPr>
          <p:nvPr>
            <p:ph type="body" sz="quarter" idx="10"/>
          </p:nvPr>
        </p:nvSpPr>
        <p:spPr/>
        <p:txBody>
          <a:bodyPr/>
          <a:lstStyle/>
          <a:p>
            <a:pPr marL="0" indent="0">
              <a:buNone/>
            </a:pPr>
            <a:endParaRPr lang="en-US" dirty="0"/>
          </a:p>
        </p:txBody>
      </p:sp>
      <p:graphicFrame>
        <p:nvGraphicFramePr>
          <p:cNvPr id="4" name="Table 3" descr="name, title, email, phone number ">
            <a:extLst>
              <a:ext uri="{FF2B5EF4-FFF2-40B4-BE49-F238E27FC236}">
                <a16:creationId xmlns:a16="http://schemas.microsoft.com/office/drawing/2014/main" id="{872FD727-A4E8-458D-B59B-7C4504AD66EC}"/>
              </a:ext>
            </a:extLst>
          </p:cNvPr>
          <p:cNvGraphicFramePr>
            <a:graphicFrameLocks noGrp="1"/>
          </p:cNvGraphicFramePr>
          <p:nvPr>
            <p:extLst>
              <p:ext uri="{D42A27DB-BD31-4B8C-83A1-F6EECF244321}">
                <p14:modId xmlns:p14="http://schemas.microsoft.com/office/powerpoint/2010/main" val="512633817"/>
              </p:ext>
            </p:extLst>
          </p:nvPr>
        </p:nvGraphicFramePr>
        <p:xfrm>
          <a:off x="711200" y="1600200"/>
          <a:ext cx="10871200" cy="2028572"/>
        </p:xfrm>
        <a:graphic>
          <a:graphicData uri="http://schemas.openxmlformats.org/drawingml/2006/table">
            <a:tbl>
              <a:tblPr>
                <a:tableStyleId>{5C22544A-7EE6-4342-B048-85BDC9FD1C3A}</a:tableStyleId>
              </a:tblPr>
              <a:tblGrid>
                <a:gridCol w="2361192">
                  <a:extLst>
                    <a:ext uri="{9D8B030D-6E8A-4147-A177-3AD203B41FA5}">
                      <a16:colId xmlns:a16="http://schemas.microsoft.com/office/drawing/2014/main" val="3801215741"/>
                    </a:ext>
                  </a:extLst>
                </a:gridCol>
                <a:gridCol w="3235707">
                  <a:extLst>
                    <a:ext uri="{9D8B030D-6E8A-4147-A177-3AD203B41FA5}">
                      <a16:colId xmlns:a16="http://schemas.microsoft.com/office/drawing/2014/main" val="1896708463"/>
                    </a:ext>
                  </a:extLst>
                </a:gridCol>
                <a:gridCol w="3652560">
                  <a:extLst>
                    <a:ext uri="{9D8B030D-6E8A-4147-A177-3AD203B41FA5}">
                      <a16:colId xmlns:a16="http://schemas.microsoft.com/office/drawing/2014/main" val="2460029630"/>
                    </a:ext>
                  </a:extLst>
                </a:gridCol>
                <a:gridCol w="1621741">
                  <a:extLst>
                    <a:ext uri="{9D8B030D-6E8A-4147-A177-3AD203B41FA5}">
                      <a16:colId xmlns:a16="http://schemas.microsoft.com/office/drawing/2014/main" val="3646741858"/>
                    </a:ext>
                  </a:extLst>
                </a:gridCol>
              </a:tblGrid>
              <a:tr h="507143">
                <a:tc>
                  <a:txBody>
                    <a:bodyPr/>
                    <a:lstStyle/>
                    <a:p>
                      <a:pPr marL="0" marR="0">
                        <a:lnSpc>
                          <a:spcPct val="115000"/>
                        </a:lnSpc>
                        <a:spcBef>
                          <a:spcPts val="0"/>
                        </a:spcBef>
                        <a:spcAft>
                          <a:spcPts val="0"/>
                        </a:spcAft>
                      </a:pPr>
                      <a:r>
                        <a:rPr lang="en-US" sz="2000" b="1" cap="all" spc="50" dirty="0">
                          <a:effectLst/>
                        </a:rPr>
                        <a:t>Name</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Title</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e-mail</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Number</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87607685"/>
                  </a:ext>
                </a:extLst>
              </a:tr>
              <a:tr h="507143">
                <a:tc>
                  <a:txBody>
                    <a:bodyPr/>
                    <a:lstStyle/>
                    <a:p>
                      <a:pPr marL="0" marR="0">
                        <a:lnSpc>
                          <a:spcPct val="115000"/>
                        </a:lnSpc>
                        <a:spcBef>
                          <a:spcPts val="0"/>
                        </a:spcBef>
                        <a:spcAft>
                          <a:spcPts val="0"/>
                        </a:spcAft>
                      </a:pPr>
                      <a:r>
                        <a:rPr lang="en-US" sz="2000" dirty="0">
                          <a:effectLst/>
                        </a:rPr>
                        <a:t>John Leu</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Financial Administrator</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2"/>
                        </a:rPr>
                        <a:t>John.leu@vermont.gov</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802-828-4363</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35964908"/>
                  </a:ext>
                </a:extLst>
              </a:tr>
              <a:tr h="507143">
                <a:tc>
                  <a:txBody>
                    <a:bodyPr/>
                    <a:lstStyle/>
                    <a:p>
                      <a:pPr marL="0" marR="0">
                        <a:lnSpc>
                          <a:spcPct val="115000"/>
                        </a:lnSpc>
                        <a:spcBef>
                          <a:spcPts val="0"/>
                        </a:spcBef>
                        <a:spcAft>
                          <a:spcPts val="0"/>
                        </a:spcAft>
                      </a:pPr>
                      <a:r>
                        <a:rPr lang="en-US" sz="2000" dirty="0">
                          <a:effectLst/>
                        </a:rPr>
                        <a:t>Bob Coathup</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School Finance Analyst</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3"/>
                        </a:rPr>
                        <a:t>Robert.coathup@vermont.gov</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802-828-4089</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1971238"/>
                  </a:ext>
                </a:extLst>
              </a:tr>
              <a:tr h="507143">
                <a:tc>
                  <a:txBody>
                    <a:bodyPr/>
                    <a:lstStyle/>
                    <a:p>
                      <a:pPr marL="0" marR="0">
                        <a:lnSpc>
                          <a:spcPct val="115000"/>
                        </a:lnSpc>
                        <a:spcBef>
                          <a:spcPts val="0"/>
                        </a:spcBef>
                        <a:spcAft>
                          <a:spcPts val="0"/>
                        </a:spcAft>
                      </a:pPr>
                      <a:r>
                        <a:rPr lang="en-US" sz="2000" dirty="0">
                          <a:effectLst/>
                        </a:rPr>
                        <a:t>Abby Houle</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School Finance Analyst</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4"/>
                        </a:rPr>
                        <a:t>Abby.houle@vermont.gov</a:t>
                      </a:r>
                      <a:r>
                        <a:rPr lang="en-US" sz="2000" dirty="0">
                          <a:effectLst/>
                        </a:rPr>
                        <a:t> </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802-828-4047</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647251574"/>
                  </a:ext>
                </a:extLst>
              </a:tr>
            </a:tbl>
          </a:graphicData>
        </a:graphic>
      </p:graphicFrame>
    </p:spTree>
    <p:extLst>
      <p:ext uri="{BB962C8B-B14F-4D97-AF65-F5344CB8AC3E}">
        <p14:creationId xmlns:p14="http://schemas.microsoft.com/office/powerpoint/2010/main" val="12202907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F96F9-0359-41F7-BFC1-DE2E9525E6C2}"/>
              </a:ext>
            </a:extLst>
          </p:cNvPr>
          <p:cNvSpPr>
            <a:spLocks noGrp="1"/>
          </p:cNvSpPr>
          <p:nvPr>
            <p:ph type="title"/>
          </p:nvPr>
        </p:nvSpPr>
        <p:spPr/>
        <p:txBody>
          <a:bodyPr/>
          <a:lstStyle/>
          <a:p>
            <a:r>
              <a:rPr lang="en-US" b="1" dirty="0"/>
              <a:t>Education Quality Assurance Contacts</a:t>
            </a:r>
          </a:p>
        </p:txBody>
      </p:sp>
      <p:sp>
        <p:nvSpPr>
          <p:cNvPr id="3" name="Text Placeholder 2">
            <a:extLst>
              <a:ext uri="{FF2B5EF4-FFF2-40B4-BE49-F238E27FC236}">
                <a16:creationId xmlns:a16="http://schemas.microsoft.com/office/drawing/2014/main" id="{6930CA5E-0EF3-4018-A929-6900ABB7B9E3}"/>
              </a:ext>
            </a:extLst>
          </p:cNvPr>
          <p:cNvSpPr>
            <a:spLocks noGrp="1"/>
          </p:cNvSpPr>
          <p:nvPr>
            <p:ph type="body" sz="quarter" idx="10"/>
          </p:nvPr>
        </p:nvSpPr>
        <p:spPr/>
        <p:txBody>
          <a:bodyPr/>
          <a:lstStyle/>
          <a:p>
            <a:pPr marL="0" indent="0">
              <a:buNone/>
            </a:pPr>
            <a:endParaRPr lang="en-US" dirty="0"/>
          </a:p>
        </p:txBody>
      </p:sp>
      <p:graphicFrame>
        <p:nvGraphicFramePr>
          <p:cNvPr id="5" name="Table 4" descr="name, title, email, phone number">
            <a:extLst>
              <a:ext uri="{FF2B5EF4-FFF2-40B4-BE49-F238E27FC236}">
                <a16:creationId xmlns:a16="http://schemas.microsoft.com/office/drawing/2014/main" id="{93387CD0-5558-4212-A552-DBD2EB298D91}"/>
              </a:ext>
            </a:extLst>
          </p:cNvPr>
          <p:cNvGraphicFramePr>
            <a:graphicFrameLocks noGrp="1"/>
          </p:cNvGraphicFramePr>
          <p:nvPr>
            <p:extLst>
              <p:ext uri="{D42A27DB-BD31-4B8C-83A1-F6EECF244321}">
                <p14:modId xmlns:p14="http://schemas.microsoft.com/office/powerpoint/2010/main" val="1158239783"/>
              </p:ext>
            </p:extLst>
          </p:nvPr>
        </p:nvGraphicFramePr>
        <p:xfrm>
          <a:off x="774192" y="1600200"/>
          <a:ext cx="10808209" cy="3344101"/>
        </p:xfrm>
        <a:graphic>
          <a:graphicData uri="http://schemas.openxmlformats.org/drawingml/2006/table">
            <a:tbl>
              <a:tblPr>
                <a:tableStyleId>{5C22544A-7EE6-4342-B048-85BDC9FD1C3A}</a:tableStyleId>
              </a:tblPr>
              <a:tblGrid>
                <a:gridCol w="2347510">
                  <a:extLst>
                    <a:ext uri="{9D8B030D-6E8A-4147-A177-3AD203B41FA5}">
                      <a16:colId xmlns:a16="http://schemas.microsoft.com/office/drawing/2014/main" val="2667559766"/>
                    </a:ext>
                  </a:extLst>
                </a:gridCol>
                <a:gridCol w="3216959">
                  <a:extLst>
                    <a:ext uri="{9D8B030D-6E8A-4147-A177-3AD203B41FA5}">
                      <a16:colId xmlns:a16="http://schemas.microsoft.com/office/drawing/2014/main" val="121970433"/>
                    </a:ext>
                  </a:extLst>
                </a:gridCol>
                <a:gridCol w="3631396">
                  <a:extLst>
                    <a:ext uri="{9D8B030D-6E8A-4147-A177-3AD203B41FA5}">
                      <a16:colId xmlns:a16="http://schemas.microsoft.com/office/drawing/2014/main" val="4278675156"/>
                    </a:ext>
                  </a:extLst>
                </a:gridCol>
                <a:gridCol w="1612344">
                  <a:extLst>
                    <a:ext uri="{9D8B030D-6E8A-4147-A177-3AD203B41FA5}">
                      <a16:colId xmlns:a16="http://schemas.microsoft.com/office/drawing/2014/main" val="3870377870"/>
                    </a:ext>
                  </a:extLst>
                </a:gridCol>
              </a:tblGrid>
              <a:tr h="434420">
                <a:tc>
                  <a:txBody>
                    <a:bodyPr/>
                    <a:lstStyle/>
                    <a:p>
                      <a:pPr marL="0" marR="0">
                        <a:lnSpc>
                          <a:spcPct val="115000"/>
                        </a:lnSpc>
                        <a:spcBef>
                          <a:spcPts val="0"/>
                        </a:spcBef>
                        <a:spcAft>
                          <a:spcPts val="0"/>
                        </a:spcAft>
                      </a:pPr>
                      <a:r>
                        <a:rPr lang="en-US" sz="2000" b="1" cap="all" spc="50" dirty="0">
                          <a:effectLst/>
                        </a:rPr>
                        <a:t>Name</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title</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e-mail</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Number</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74592081"/>
                  </a:ext>
                </a:extLst>
              </a:tr>
              <a:tr h="515953">
                <a:tc>
                  <a:txBody>
                    <a:bodyPr/>
                    <a:lstStyle/>
                    <a:p>
                      <a:pPr marL="0" marR="0">
                        <a:lnSpc>
                          <a:spcPct val="115000"/>
                        </a:lnSpc>
                        <a:spcBef>
                          <a:spcPts val="0"/>
                        </a:spcBef>
                        <a:spcAft>
                          <a:spcPts val="0"/>
                        </a:spcAft>
                      </a:pPr>
                      <a:r>
                        <a:rPr lang="en-US" sz="2000" dirty="0">
                          <a:effectLst/>
                        </a:rPr>
                        <a:t>Josh Souliere</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EQA Assistant Division Director</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2"/>
                        </a:rPr>
                        <a:t>Josh.souliere@vermont.gov</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802-828-0790</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01913921"/>
                  </a:ext>
                </a:extLst>
              </a:tr>
              <a:tr h="515953">
                <a:tc>
                  <a:txBody>
                    <a:bodyPr/>
                    <a:lstStyle/>
                    <a:p>
                      <a:pPr marL="0" marR="0">
                        <a:lnSpc>
                          <a:spcPct val="115000"/>
                        </a:lnSpc>
                        <a:spcBef>
                          <a:spcPts val="0"/>
                        </a:spcBef>
                        <a:spcAft>
                          <a:spcPts val="0"/>
                        </a:spcAft>
                      </a:pPr>
                      <a:r>
                        <a:rPr lang="en-US" sz="2000" dirty="0">
                          <a:effectLst/>
                        </a:rPr>
                        <a:t>Marianne Charalabopoulos</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EQA Coordinator</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3"/>
                        </a:rPr>
                        <a:t>Marianna.Charalabopoulos@vermont.gov</a:t>
                      </a:r>
                      <a:r>
                        <a:rPr lang="en-US" sz="2000" dirty="0">
                          <a:effectLst/>
                        </a:rPr>
                        <a:t> </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802-828-1199</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04335640"/>
                  </a:ext>
                </a:extLst>
              </a:tr>
              <a:tr h="515953">
                <a:tc>
                  <a:txBody>
                    <a:bodyPr/>
                    <a:lstStyle/>
                    <a:p>
                      <a:pPr marL="0" marR="0">
                        <a:lnSpc>
                          <a:spcPct val="115000"/>
                        </a:lnSpc>
                        <a:spcBef>
                          <a:spcPts val="0"/>
                        </a:spcBef>
                        <a:spcAft>
                          <a:spcPts val="0"/>
                        </a:spcAft>
                      </a:pPr>
                      <a:r>
                        <a:rPr lang="en-US" sz="2000" dirty="0">
                          <a:effectLst/>
                        </a:rPr>
                        <a:t>Jenn Dale</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en-US" sz="2000" dirty="0">
                          <a:effectLst/>
                        </a:rPr>
                        <a:t>EQA Coordinator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4"/>
                        </a:rPr>
                        <a:t>Jenn.dale@vermont.gov</a:t>
                      </a:r>
                      <a:r>
                        <a:rPr lang="en-US" sz="2000" dirty="0">
                          <a:effectLst/>
                        </a:rPr>
                        <a:t> </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802-828-1290</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90136432"/>
                  </a:ext>
                </a:extLst>
              </a:tr>
              <a:tr h="515953">
                <a:tc>
                  <a:txBody>
                    <a:bodyPr/>
                    <a:lstStyle/>
                    <a:p>
                      <a:pPr marL="0" marR="0">
                        <a:lnSpc>
                          <a:spcPct val="115000"/>
                        </a:lnSpc>
                        <a:spcBef>
                          <a:spcPts val="0"/>
                        </a:spcBef>
                        <a:spcAft>
                          <a:spcPts val="0"/>
                        </a:spcAft>
                      </a:pPr>
                      <a:r>
                        <a:rPr lang="en-US" sz="2000" dirty="0">
                          <a:effectLst/>
                        </a:rPr>
                        <a:t>Kevin Doering</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en-US" sz="2000" dirty="0">
                          <a:effectLst/>
                        </a:rPr>
                        <a:t>EQA Coordinator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5"/>
                        </a:rPr>
                        <a:t>Kevin.doering@vermont.gov</a:t>
                      </a:r>
                      <a:r>
                        <a:rPr lang="en-US" sz="2000" dirty="0">
                          <a:effectLst/>
                        </a:rPr>
                        <a:t> </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802-828-1192</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18803464"/>
                  </a:ext>
                </a:extLst>
              </a:tr>
              <a:tr h="515953">
                <a:tc>
                  <a:txBody>
                    <a:bodyPr/>
                    <a:lstStyle/>
                    <a:p>
                      <a:pPr marL="0" marR="0">
                        <a:lnSpc>
                          <a:spcPct val="115000"/>
                        </a:lnSpc>
                        <a:spcBef>
                          <a:spcPts val="0"/>
                        </a:spcBef>
                        <a:spcAft>
                          <a:spcPts val="0"/>
                        </a:spcAft>
                      </a:pPr>
                      <a:r>
                        <a:rPr lang="en-US" sz="2000" dirty="0">
                          <a:effectLst/>
                        </a:rPr>
                        <a:t>Toni Marra</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1000"/>
                        </a:spcAft>
                      </a:pPr>
                      <a:r>
                        <a:rPr lang="en-US" sz="2000" dirty="0">
                          <a:effectLst/>
                        </a:rPr>
                        <a:t>EQA Coordinator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6"/>
                        </a:rPr>
                        <a:t>Toni.marra@vermont.gov</a:t>
                      </a:r>
                      <a:r>
                        <a:rPr lang="en-US" sz="2000" dirty="0">
                          <a:effectLst/>
                        </a:rPr>
                        <a:t> </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802-282-1206</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2447526"/>
                  </a:ext>
                </a:extLst>
              </a:tr>
            </a:tbl>
          </a:graphicData>
        </a:graphic>
      </p:graphicFrame>
    </p:spTree>
    <p:extLst>
      <p:ext uri="{BB962C8B-B14F-4D97-AF65-F5344CB8AC3E}">
        <p14:creationId xmlns:p14="http://schemas.microsoft.com/office/powerpoint/2010/main" val="9090447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F96F9-0359-41F7-BFC1-DE2E9525E6C2}"/>
              </a:ext>
            </a:extLst>
          </p:cNvPr>
          <p:cNvSpPr>
            <a:spLocks noGrp="1"/>
          </p:cNvSpPr>
          <p:nvPr>
            <p:ph type="title"/>
          </p:nvPr>
        </p:nvSpPr>
        <p:spPr/>
        <p:txBody>
          <a:bodyPr/>
          <a:lstStyle/>
          <a:p>
            <a:r>
              <a:rPr lang="en-US" b="1" dirty="0"/>
              <a:t>GMS Helpdesk</a:t>
            </a:r>
          </a:p>
        </p:txBody>
      </p:sp>
      <p:sp>
        <p:nvSpPr>
          <p:cNvPr id="3" name="Text Placeholder 2">
            <a:extLst>
              <a:ext uri="{FF2B5EF4-FFF2-40B4-BE49-F238E27FC236}">
                <a16:creationId xmlns:a16="http://schemas.microsoft.com/office/drawing/2014/main" id="{6930CA5E-0EF3-4018-A929-6900ABB7B9E3}"/>
              </a:ext>
            </a:extLst>
          </p:cNvPr>
          <p:cNvSpPr>
            <a:spLocks noGrp="1"/>
          </p:cNvSpPr>
          <p:nvPr>
            <p:ph type="body" sz="quarter" idx="10"/>
          </p:nvPr>
        </p:nvSpPr>
        <p:spPr/>
        <p:txBody>
          <a:bodyPr/>
          <a:lstStyle/>
          <a:p>
            <a:pPr marL="0" indent="0">
              <a:buNone/>
            </a:pPr>
            <a:endParaRPr lang="en-US" dirty="0"/>
          </a:p>
        </p:txBody>
      </p:sp>
      <p:graphicFrame>
        <p:nvGraphicFramePr>
          <p:cNvPr id="5" name="Table 4" descr="name, title, email, phone number">
            <a:extLst>
              <a:ext uri="{FF2B5EF4-FFF2-40B4-BE49-F238E27FC236}">
                <a16:creationId xmlns:a16="http://schemas.microsoft.com/office/drawing/2014/main" id="{A1C81EB9-E43D-4C18-91EB-F389312AE79C}"/>
              </a:ext>
            </a:extLst>
          </p:cNvPr>
          <p:cNvGraphicFramePr>
            <a:graphicFrameLocks noGrp="1"/>
          </p:cNvGraphicFramePr>
          <p:nvPr>
            <p:extLst>
              <p:ext uri="{D42A27DB-BD31-4B8C-83A1-F6EECF244321}">
                <p14:modId xmlns:p14="http://schemas.microsoft.com/office/powerpoint/2010/main" val="3400595880"/>
              </p:ext>
            </p:extLst>
          </p:nvPr>
        </p:nvGraphicFramePr>
        <p:xfrm>
          <a:off x="774192" y="1600200"/>
          <a:ext cx="10808209" cy="1321806"/>
        </p:xfrm>
        <a:graphic>
          <a:graphicData uri="http://schemas.openxmlformats.org/drawingml/2006/table">
            <a:tbl>
              <a:tblPr>
                <a:tableStyleId>{5C22544A-7EE6-4342-B048-85BDC9FD1C3A}</a:tableStyleId>
              </a:tblPr>
              <a:tblGrid>
                <a:gridCol w="2347510">
                  <a:extLst>
                    <a:ext uri="{9D8B030D-6E8A-4147-A177-3AD203B41FA5}">
                      <a16:colId xmlns:a16="http://schemas.microsoft.com/office/drawing/2014/main" val="1453111415"/>
                    </a:ext>
                  </a:extLst>
                </a:gridCol>
                <a:gridCol w="3216959">
                  <a:extLst>
                    <a:ext uri="{9D8B030D-6E8A-4147-A177-3AD203B41FA5}">
                      <a16:colId xmlns:a16="http://schemas.microsoft.com/office/drawing/2014/main" val="968029150"/>
                    </a:ext>
                  </a:extLst>
                </a:gridCol>
                <a:gridCol w="3631396">
                  <a:extLst>
                    <a:ext uri="{9D8B030D-6E8A-4147-A177-3AD203B41FA5}">
                      <a16:colId xmlns:a16="http://schemas.microsoft.com/office/drawing/2014/main" val="250569548"/>
                    </a:ext>
                  </a:extLst>
                </a:gridCol>
                <a:gridCol w="1612344">
                  <a:extLst>
                    <a:ext uri="{9D8B030D-6E8A-4147-A177-3AD203B41FA5}">
                      <a16:colId xmlns:a16="http://schemas.microsoft.com/office/drawing/2014/main" val="163722294"/>
                    </a:ext>
                  </a:extLst>
                </a:gridCol>
              </a:tblGrid>
              <a:tr h="604204">
                <a:tc>
                  <a:txBody>
                    <a:bodyPr/>
                    <a:lstStyle/>
                    <a:p>
                      <a:pPr marL="0" marR="0">
                        <a:lnSpc>
                          <a:spcPct val="115000"/>
                        </a:lnSpc>
                        <a:spcBef>
                          <a:spcPts val="0"/>
                        </a:spcBef>
                        <a:spcAft>
                          <a:spcPts val="0"/>
                        </a:spcAft>
                      </a:pPr>
                      <a:r>
                        <a:rPr lang="en-US" sz="2000" b="1" cap="all" spc="50" dirty="0">
                          <a:effectLst/>
                        </a:rPr>
                        <a:t>Name</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title</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e-mail</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b="1" cap="all" spc="50" dirty="0">
                          <a:effectLst/>
                        </a:rPr>
                        <a:t>Number</a:t>
                      </a:r>
                      <a:endParaRPr lang="en-US" sz="2000" b="1" cap="all" spc="50" dirty="0">
                        <a:solidFill>
                          <a:srgbClr val="FFFFFF"/>
                        </a:solidFill>
                        <a:effectLst/>
                        <a:latin typeface="Corbel" panose="020B0503020204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1604768"/>
                  </a:ext>
                </a:extLst>
              </a:tr>
              <a:tr h="717602">
                <a:tc>
                  <a:txBody>
                    <a:bodyPr/>
                    <a:lstStyle/>
                    <a:p>
                      <a:pPr marL="0" marR="0">
                        <a:lnSpc>
                          <a:spcPct val="115000"/>
                        </a:lnSpc>
                        <a:spcBef>
                          <a:spcPts val="0"/>
                        </a:spcBef>
                        <a:spcAft>
                          <a:spcPts val="0"/>
                        </a:spcAft>
                      </a:pPr>
                      <a:r>
                        <a:rPr lang="en-US" sz="2000" dirty="0">
                          <a:effectLst/>
                        </a:rPr>
                        <a:t>AOE Help Desk</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 </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u="sng" dirty="0">
                          <a:effectLst/>
                          <a:hlinkClick r:id="rId2"/>
                        </a:rPr>
                        <a:t>AOE.GMSHelp@vermont.gov</a:t>
                      </a:r>
                      <a:r>
                        <a:rPr lang="en-US" sz="2000" dirty="0">
                          <a:effectLst/>
                        </a:rPr>
                        <a:t> </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000" dirty="0">
                          <a:effectLst/>
                        </a:rPr>
                        <a:t>802-828-1017</a:t>
                      </a:r>
                      <a:endParaRPr lang="en-US" sz="20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41951896"/>
                  </a:ext>
                </a:extLst>
              </a:tr>
            </a:tbl>
          </a:graphicData>
        </a:graphic>
      </p:graphicFrame>
    </p:spTree>
    <p:extLst>
      <p:ext uri="{BB962C8B-B14F-4D97-AF65-F5344CB8AC3E}">
        <p14:creationId xmlns:p14="http://schemas.microsoft.com/office/powerpoint/2010/main" val="3144524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over Me Q&amp;A: What's your favorite Muppets cover song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90800" y="1676400"/>
            <a:ext cx="7081736" cy="2971800"/>
          </a:xfrm>
          <a:prstGeom prst="rect">
            <a:avLst/>
          </a:prstGeom>
        </p:spPr>
      </p:pic>
    </p:spTree>
    <p:extLst>
      <p:ext uri="{BB962C8B-B14F-4D97-AF65-F5344CB8AC3E}">
        <p14:creationId xmlns:p14="http://schemas.microsoft.com/office/powerpoint/2010/main" val="11200076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Contact Information</a:t>
            </a:r>
          </a:p>
        </p:txBody>
      </p:sp>
      <p:sp>
        <p:nvSpPr>
          <p:cNvPr id="3" name="Text Placeholder 2"/>
          <p:cNvSpPr>
            <a:spLocks noGrp="1"/>
          </p:cNvSpPr>
          <p:nvPr>
            <p:ph type="body" sz="quarter" idx="10"/>
          </p:nvPr>
        </p:nvSpPr>
        <p:spPr>
          <a:xfrm>
            <a:off x="711200" y="1600200"/>
            <a:ext cx="11328400" cy="4343400"/>
          </a:xfrm>
        </p:spPr>
        <p:txBody>
          <a:bodyPr/>
          <a:lstStyle/>
          <a:p>
            <a:pPr marL="0" indent="0">
              <a:buNone/>
            </a:pPr>
            <a:r>
              <a:rPr lang="en-US" b="1" dirty="0"/>
              <a:t>Karen Abbott, CFP Grants Management Specialist</a:t>
            </a:r>
          </a:p>
          <a:p>
            <a:pPr marL="0" indent="0">
              <a:buNone/>
            </a:pPr>
            <a:r>
              <a:rPr lang="en-US" dirty="0"/>
              <a:t>(802) 479-1370 - work</a:t>
            </a:r>
          </a:p>
          <a:p>
            <a:pPr marL="0" indent="0">
              <a:buNone/>
            </a:pPr>
            <a:r>
              <a:rPr lang="en-US" dirty="0"/>
              <a:t>(802) 595-0167 - cell</a:t>
            </a:r>
          </a:p>
          <a:p>
            <a:pPr marL="0" indent="0">
              <a:buNone/>
            </a:pPr>
            <a:r>
              <a:rPr lang="en-US" dirty="0">
                <a:hlinkClick r:id="rId3"/>
              </a:rPr>
              <a:t>karen.abbott@vermont.gov</a:t>
            </a:r>
            <a:endParaRPr lang="en-US" dirty="0"/>
          </a:p>
          <a:p>
            <a:pPr marL="0" indent="0">
              <a:buNone/>
            </a:pPr>
            <a:endParaRPr lang="en-US" sz="2000" dirty="0"/>
          </a:p>
          <a:p>
            <a:pPr marL="0" indent="0">
              <a:buNone/>
            </a:pPr>
            <a:endParaRPr lang="en-US" sz="2000" dirty="0"/>
          </a:p>
          <a:p>
            <a:pPr marL="0" indent="0">
              <a:buNone/>
            </a:pPr>
            <a:endParaRPr lang="en-US" dirty="0"/>
          </a:p>
        </p:txBody>
      </p:sp>
    </p:spTree>
    <p:extLst>
      <p:ext uri="{BB962C8B-B14F-4D97-AF65-F5344CB8AC3E}">
        <p14:creationId xmlns:p14="http://schemas.microsoft.com/office/powerpoint/2010/main" val="4055266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DB496-C152-4AA3-9090-C9FAD7F09EBE}"/>
              </a:ext>
            </a:extLst>
          </p:cNvPr>
          <p:cNvSpPr>
            <a:spLocks noGrp="1"/>
          </p:cNvSpPr>
          <p:nvPr>
            <p:ph type="title"/>
          </p:nvPr>
        </p:nvSpPr>
        <p:spPr/>
        <p:txBody>
          <a:bodyPr/>
          <a:lstStyle/>
          <a:p>
            <a:r>
              <a:rPr lang="en-US" b="1" dirty="0"/>
              <a:t>Thank You</a:t>
            </a:r>
          </a:p>
        </p:txBody>
      </p:sp>
      <p:sp>
        <p:nvSpPr>
          <p:cNvPr id="3" name="Text Placeholder 2">
            <a:extLst>
              <a:ext uri="{FF2B5EF4-FFF2-40B4-BE49-F238E27FC236}">
                <a16:creationId xmlns:a16="http://schemas.microsoft.com/office/drawing/2014/main" id="{A3264AF4-B210-49BB-9BF0-2FF1C5E6EF09}"/>
              </a:ext>
            </a:extLst>
          </p:cNvPr>
          <p:cNvSpPr>
            <a:spLocks noGrp="1"/>
          </p:cNvSpPr>
          <p:nvPr>
            <p:ph type="body" sz="quarter" idx="10"/>
          </p:nvPr>
        </p:nvSpPr>
        <p:spPr/>
        <p:txBody>
          <a:bodyPr/>
          <a:lstStyle/>
          <a:p>
            <a:pPr marL="457189" lvl="1" indent="0">
              <a:buNone/>
            </a:pPr>
            <a:endParaRPr lang="en-US" sz="1200" dirty="0"/>
          </a:p>
          <a:p>
            <a:pPr marL="457189" lvl="1" indent="0">
              <a:buNone/>
            </a:pPr>
            <a:endParaRPr lang="en-US" sz="1200" dirty="0"/>
          </a:p>
          <a:p>
            <a:pPr marL="457189" lvl="1" indent="0" algn="ctr">
              <a:buNone/>
            </a:pPr>
            <a:r>
              <a:rPr lang="en-US" sz="4000" dirty="0"/>
              <a:t>We appreciate your flexibility, patience, hard work, honesty, humor and colleagueship.</a:t>
            </a:r>
          </a:p>
          <a:p>
            <a:endParaRPr lang="en-US" dirty="0"/>
          </a:p>
        </p:txBody>
      </p:sp>
    </p:spTree>
    <p:extLst>
      <p:ext uri="{BB962C8B-B14F-4D97-AF65-F5344CB8AC3E}">
        <p14:creationId xmlns:p14="http://schemas.microsoft.com/office/powerpoint/2010/main" val="1700594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DB496-C152-4AA3-9090-C9FAD7F09EBE}"/>
              </a:ext>
            </a:extLst>
          </p:cNvPr>
          <p:cNvSpPr>
            <a:spLocks noGrp="1"/>
          </p:cNvSpPr>
          <p:nvPr>
            <p:ph type="title"/>
          </p:nvPr>
        </p:nvSpPr>
        <p:spPr/>
        <p:txBody>
          <a:bodyPr/>
          <a:lstStyle/>
          <a:p>
            <a:r>
              <a:rPr lang="en-US" b="1" dirty="0"/>
              <a:t>Topics for Today’s Session</a:t>
            </a:r>
          </a:p>
        </p:txBody>
      </p:sp>
      <p:sp>
        <p:nvSpPr>
          <p:cNvPr id="3" name="Text Placeholder 2">
            <a:extLst>
              <a:ext uri="{FF2B5EF4-FFF2-40B4-BE49-F238E27FC236}">
                <a16:creationId xmlns:a16="http://schemas.microsoft.com/office/drawing/2014/main" id="{A3264AF4-B210-49BB-9BF0-2FF1C5E6EF09}"/>
              </a:ext>
            </a:extLst>
          </p:cNvPr>
          <p:cNvSpPr>
            <a:spLocks noGrp="1"/>
          </p:cNvSpPr>
          <p:nvPr>
            <p:ph type="body" sz="quarter" idx="10"/>
          </p:nvPr>
        </p:nvSpPr>
        <p:spPr>
          <a:xfrm>
            <a:off x="914400" y="1600200"/>
            <a:ext cx="10668000" cy="4343400"/>
          </a:xfrm>
        </p:spPr>
        <p:txBody>
          <a:bodyPr/>
          <a:lstStyle/>
          <a:p>
            <a:pPr marL="457189" lvl="1" indent="0">
              <a:buNone/>
            </a:pPr>
            <a:endParaRPr lang="en-US" sz="1200" dirty="0"/>
          </a:p>
          <a:p>
            <a:pPr marL="457189" lvl="1" indent="0">
              <a:buNone/>
            </a:pPr>
            <a:endParaRPr lang="en-US" sz="1200" dirty="0"/>
          </a:p>
          <a:p>
            <a:r>
              <a:rPr lang="en-US" dirty="0"/>
              <a:t>Lessons Learned</a:t>
            </a:r>
          </a:p>
          <a:p>
            <a:r>
              <a:rPr lang="en-US" dirty="0"/>
              <a:t>Getting Started: Odds and Ends</a:t>
            </a:r>
          </a:p>
          <a:p>
            <a:r>
              <a:rPr lang="en-US" dirty="0"/>
              <a:t>Writing and Budgeting Investments</a:t>
            </a:r>
          </a:p>
          <a:p>
            <a:r>
              <a:rPr lang="en-US" dirty="0"/>
              <a:t>Fiscal Considerations</a:t>
            </a:r>
          </a:p>
          <a:p>
            <a:r>
              <a:rPr lang="en-US" dirty="0"/>
              <a:t>Who Should I Contact</a:t>
            </a:r>
          </a:p>
          <a:p>
            <a:pPr marL="0" indent="0">
              <a:buNone/>
            </a:pPr>
            <a:endParaRPr lang="en-US" dirty="0"/>
          </a:p>
        </p:txBody>
      </p:sp>
    </p:spTree>
    <p:extLst>
      <p:ext uri="{BB962C8B-B14F-4D97-AF65-F5344CB8AC3E}">
        <p14:creationId xmlns:p14="http://schemas.microsoft.com/office/powerpoint/2010/main" val="3621996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Lessons Learned</a:t>
            </a:r>
          </a:p>
        </p:txBody>
      </p:sp>
      <p:sp>
        <p:nvSpPr>
          <p:cNvPr id="3" name="Text Placeholder 2"/>
          <p:cNvSpPr>
            <a:spLocks noGrp="1"/>
          </p:cNvSpPr>
          <p:nvPr>
            <p:ph type="body" sz="quarter" idx="10"/>
          </p:nvPr>
        </p:nvSpPr>
        <p:spPr>
          <a:xfrm>
            <a:off x="1371600" y="1828800"/>
            <a:ext cx="9067800" cy="4114800"/>
          </a:xfrm>
        </p:spPr>
        <p:txBody>
          <a:bodyPr/>
          <a:lstStyle/>
          <a:p>
            <a:pPr marL="0" indent="0" algn="ctr">
              <a:buNone/>
            </a:pPr>
            <a:r>
              <a:rPr lang="en-US" dirty="0"/>
              <a:t>This application relies on the essential relationship between the CFP Team Leader and the Business Office</a:t>
            </a:r>
          </a:p>
        </p:txBody>
      </p:sp>
      <p:pic>
        <p:nvPicPr>
          <p:cNvPr id="4" name="Picture 3" descr="connected puzzle pieces"/>
          <p:cNvPicPr>
            <a:picLocks noChangeAspect="1"/>
          </p:cNvPicPr>
          <p:nvPr/>
        </p:nvPicPr>
        <p:blipFill rotWithShape="1">
          <a:blip r:embed="rId3">
            <a:duotone>
              <a:schemeClr val="accent1">
                <a:shade val="45000"/>
                <a:satMod val="135000"/>
              </a:schemeClr>
              <a:prstClr val="white"/>
            </a:duotone>
          </a:blip>
          <a:srcRect b="4762"/>
          <a:stretch/>
        </p:blipFill>
        <p:spPr>
          <a:xfrm>
            <a:off x="4119562" y="3733800"/>
            <a:ext cx="3571875" cy="1905000"/>
          </a:xfrm>
          <a:prstGeom prst="rect">
            <a:avLst/>
          </a:prstGeom>
        </p:spPr>
      </p:pic>
    </p:spTree>
    <p:extLst>
      <p:ext uri="{BB962C8B-B14F-4D97-AF65-F5344CB8AC3E}">
        <p14:creationId xmlns:p14="http://schemas.microsoft.com/office/powerpoint/2010/main" val="4284879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A3CEA-EDAB-408C-9930-443FAE1C8AA4}"/>
              </a:ext>
            </a:extLst>
          </p:cNvPr>
          <p:cNvSpPr>
            <a:spLocks noGrp="1"/>
          </p:cNvSpPr>
          <p:nvPr>
            <p:ph type="ctrTitle"/>
          </p:nvPr>
        </p:nvSpPr>
        <p:spPr/>
        <p:txBody>
          <a:bodyPr/>
          <a:lstStyle/>
          <a:p>
            <a:r>
              <a:rPr lang="en-US" b="1" dirty="0"/>
              <a:t>Getting Started: Odds and Ends</a:t>
            </a:r>
          </a:p>
        </p:txBody>
      </p:sp>
    </p:spTree>
    <p:extLst>
      <p:ext uri="{BB962C8B-B14F-4D97-AF65-F5344CB8AC3E}">
        <p14:creationId xmlns:p14="http://schemas.microsoft.com/office/powerpoint/2010/main" val="341141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shot of cfp timeline">
            <a:extLst>
              <a:ext uri="{FF2B5EF4-FFF2-40B4-BE49-F238E27FC236}">
                <a16:creationId xmlns:a16="http://schemas.microsoft.com/office/drawing/2014/main" id="{A1F0BC0A-D52B-4D4C-97F0-14671FA3E982}"/>
              </a:ext>
            </a:extLst>
          </p:cNvPr>
          <p:cNvPicPr>
            <a:picLocks noChangeAspect="1"/>
          </p:cNvPicPr>
          <p:nvPr/>
        </p:nvPicPr>
        <p:blipFill>
          <a:blip r:embed="rId2"/>
          <a:stretch>
            <a:fillRect/>
          </a:stretch>
        </p:blipFill>
        <p:spPr>
          <a:xfrm>
            <a:off x="749725" y="1219200"/>
            <a:ext cx="10692549" cy="4865628"/>
          </a:xfrm>
          <a:prstGeom prst="rect">
            <a:avLst/>
          </a:prstGeom>
        </p:spPr>
      </p:pic>
      <p:sp>
        <p:nvSpPr>
          <p:cNvPr id="5" name="Title 1">
            <a:extLst>
              <a:ext uri="{FF2B5EF4-FFF2-40B4-BE49-F238E27FC236}">
                <a16:creationId xmlns:a16="http://schemas.microsoft.com/office/drawing/2014/main" id="{778B76A2-8052-4F58-9B66-6B04D83EFA6D}"/>
              </a:ext>
            </a:extLst>
          </p:cNvPr>
          <p:cNvSpPr>
            <a:spLocks noGrp="1"/>
          </p:cNvSpPr>
          <p:nvPr>
            <p:ph type="title"/>
          </p:nvPr>
        </p:nvSpPr>
        <p:spPr>
          <a:xfrm>
            <a:off x="609600" y="304800"/>
            <a:ext cx="10972800" cy="1143000"/>
          </a:xfrm>
        </p:spPr>
        <p:txBody>
          <a:bodyPr/>
          <a:lstStyle/>
          <a:p>
            <a:r>
              <a:rPr lang="en-US" b="1" dirty="0"/>
              <a:t>CFP Timeline</a:t>
            </a:r>
          </a:p>
        </p:txBody>
      </p:sp>
    </p:spTree>
    <p:extLst>
      <p:ext uri="{BB962C8B-B14F-4D97-AF65-F5344CB8AC3E}">
        <p14:creationId xmlns:p14="http://schemas.microsoft.com/office/powerpoint/2010/main" val="787808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06211-A7D9-4688-8B5B-39554112204E}"/>
              </a:ext>
            </a:extLst>
          </p:cNvPr>
          <p:cNvSpPr>
            <a:spLocks noGrp="1"/>
          </p:cNvSpPr>
          <p:nvPr>
            <p:ph type="title"/>
          </p:nvPr>
        </p:nvSpPr>
        <p:spPr/>
        <p:txBody>
          <a:bodyPr/>
          <a:lstStyle/>
          <a:p>
            <a:r>
              <a:rPr lang="en-US" b="1" dirty="0"/>
              <a:t>CFP Timeline</a:t>
            </a:r>
          </a:p>
        </p:txBody>
      </p:sp>
      <p:sp>
        <p:nvSpPr>
          <p:cNvPr id="3" name="Text Placeholder 2">
            <a:extLst>
              <a:ext uri="{FF2B5EF4-FFF2-40B4-BE49-F238E27FC236}">
                <a16:creationId xmlns:a16="http://schemas.microsoft.com/office/drawing/2014/main" id="{BE8F4F58-34E9-486D-B0D7-2950994B571D}"/>
              </a:ext>
            </a:extLst>
          </p:cNvPr>
          <p:cNvSpPr>
            <a:spLocks noGrp="1"/>
          </p:cNvSpPr>
          <p:nvPr>
            <p:ph type="body" sz="quarter" idx="10"/>
          </p:nvPr>
        </p:nvSpPr>
        <p:spPr/>
        <p:txBody>
          <a:bodyPr/>
          <a:lstStyle/>
          <a:p>
            <a:r>
              <a:rPr lang="en-US" dirty="0"/>
              <a:t>These are best case scenarios deadlines</a:t>
            </a:r>
          </a:p>
          <a:p>
            <a:r>
              <a:rPr lang="en-US" dirty="0"/>
              <a:t>The timeline includes 4 types of activities – Grants Management, Professional Development, Monitoring and Data Requests</a:t>
            </a:r>
          </a:p>
          <a:p>
            <a:r>
              <a:rPr lang="en-US" dirty="0"/>
              <a:t>In addition, it includes when you can expect information from us</a:t>
            </a:r>
          </a:p>
          <a:p>
            <a:r>
              <a:rPr lang="en-US" dirty="0"/>
              <a:t>A tool to help you plan for the upcoming year</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750643490"/>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2F6B283D0F1940B375B4845395C049" ma:contentTypeVersion="10" ma:contentTypeDescription="Create a new document." ma:contentTypeScope="" ma:versionID="4fec86fafc1e787267f51fcf30937326">
  <xsd:schema xmlns:xsd="http://www.w3.org/2001/XMLSchema" xmlns:xs="http://www.w3.org/2001/XMLSchema" xmlns:p="http://schemas.microsoft.com/office/2006/metadata/properties" xmlns:ns3="d80a4d8e-4e6b-4d9d-8f1a-ff0104432a35" xmlns:ns4="f589ccea-3ba2-4c0c-a515-510e0f56592f" targetNamespace="http://schemas.microsoft.com/office/2006/metadata/properties" ma:root="true" ma:fieldsID="51bf020b287f49b230b41083f4e646bd" ns3:_="" ns4:_="">
    <xsd:import namespace="d80a4d8e-4e6b-4d9d-8f1a-ff0104432a35"/>
    <xsd:import namespace="f589ccea-3ba2-4c0c-a515-510e0f56592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0a4d8e-4e6b-4d9d-8f1a-ff0104432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89ccea-3ba2-4c0c-a515-510e0f56592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FD73EF5-4882-4BDB-B44F-B1486927D1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0a4d8e-4e6b-4d9d-8f1a-ff0104432a35"/>
    <ds:schemaRef ds:uri="f589ccea-3ba2-4c0c-a515-510e0f5659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72BC344-8B09-4414-94B5-2F0301003F0C}">
  <ds:schemaRefs>
    <ds:schemaRef ds:uri="http://schemas.microsoft.com/sharepoint/v3/contenttype/forms"/>
  </ds:schemaRefs>
</ds:datastoreItem>
</file>

<file path=customXml/itemProps3.xml><?xml version="1.0" encoding="utf-8"?>
<ds:datastoreItem xmlns:ds="http://schemas.openxmlformats.org/officeDocument/2006/customXml" ds:itemID="{F82730AD-53C8-4454-B132-08AD74DE7FB2}">
  <ds:schemaRefs>
    <ds:schemaRef ds:uri="http://schemas.microsoft.com/office/2006/metadata/properties"/>
    <ds:schemaRef ds:uri="http://purl.org/dc/terms/"/>
    <ds:schemaRef ds:uri="http://schemas.microsoft.com/office/2006/documentManagement/types"/>
    <ds:schemaRef ds:uri="d80a4d8e-4e6b-4d9d-8f1a-ff0104432a35"/>
    <ds:schemaRef ds:uri="http://schemas.microsoft.com/office/infopath/2007/PartnerControls"/>
    <ds:schemaRef ds:uri="http://schemas.openxmlformats.org/package/2006/metadata/core-properties"/>
    <ds:schemaRef ds:uri="http://purl.org/dc/elements/1.1/"/>
    <ds:schemaRef ds:uri="f589ccea-3ba2-4c0c-a515-510e0f56592f"/>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edu-aoe-power-point-presentation</Template>
  <TotalTime>6533</TotalTime>
  <Words>1922</Words>
  <Application>Microsoft Office PowerPoint</Application>
  <PresentationFormat>Widescreen</PresentationFormat>
  <Paragraphs>277</Paragraphs>
  <Slides>36</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Calibri</vt:lpstr>
      <vt:lpstr>Corbel</vt:lpstr>
      <vt:lpstr>Courier New</vt:lpstr>
      <vt:lpstr>Franklin Gothic Book</vt:lpstr>
      <vt:lpstr>Palatino Linotype</vt:lpstr>
      <vt:lpstr>Custom Design</vt:lpstr>
      <vt:lpstr>CFP Grants Management</vt:lpstr>
      <vt:lpstr>Technology Stuff</vt:lpstr>
      <vt:lpstr>Session Resources</vt:lpstr>
      <vt:lpstr>Thank You</vt:lpstr>
      <vt:lpstr>Topics for Today’s Session</vt:lpstr>
      <vt:lpstr>Lessons Learned</vt:lpstr>
      <vt:lpstr>Getting Started: Odds and Ends</vt:lpstr>
      <vt:lpstr>CFP Timeline</vt:lpstr>
      <vt:lpstr>CFP Timeline</vt:lpstr>
      <vt:lpstr>Transfers</vt:lpstr>
      <vt:lpstr>Targeting &amp; Ranking (T &amp; R)</vt:lpstr>
      <vt:lpstr>Grant Awards and Amendments</vt:lpstr>
      <vt:lpstr>Monitoring</vt:lpstr>
      <vt:lpstr>CFP Assurances</vt:lpstr>
      <vt:lpstr>Writing and Budgeting Investments</vt:lpstr>
      <vt:lpstr>Common Application Needs</vt:lpstr>
      <vt:lpstr>Investment Descriptions</vt:lpstr>
      <vt:lpstr>Budget Details</vt:lpstr>
      <vt:lpstr>Budget Details</vt:lpstr>
      <vt:lpstr>Fiscal Considerations</vt:lpstr>
      <vt:lpstr>35% Flexibility</vt:lpstr>
      <vt:lpstr>Example 1 </vt:lpstr>
      <vt:lpstr>Example 2</vt:lpstr>
      <vt:lpstr>Subgrants</vt:lpstr>
      <vt:lpstr>Administration Caps for the Title Funds</vt:lpstr>
      <vt:lpstr>Indirect Costs on Amendments</vt:lpstr>
      <vt:lpstr>Contractor vs Employee</vt:lpstr>
      <vt:lpstr>Contractor vs Employee</vt:lpstr>
      <vt:lpstr>You’re in Control</vt:lpstr>
      <vt:lpstr>Who Should I Contact?</vt:lpstr>
      <vt:lpstr>CFP Application Contacts</vt:lpstr>
      <vt:lpstr>Finance and Fiscal Monitoring Contacts</vt:lpstr>
      <vt:lpstr>Education Quality Assurance Contacts</vt:lpstr>
      <vt:lpstr>GMS Helpdesk</vt:lpstr>
      <vt:lpstr>PowerPoint Presentation</vt:lpstr>
      <vt:lpstr>Contact Information</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CFP Grant Management</dc:title>
  <dc:creator>Vermont Agency of Education</dc:creator>
  <cp:lastModifiedBy>Graves, Amber</cp:lastModifiedBy>
  <cp:revision>131</cp:revision>
  <cp:lastPrinted>2019-04-25T17:14:59Z</cp:lastPrinted>
  <dcterms:created xsi:type="dcterms:W3CDTF">2016-07-25T13:30:01Z</dcterms:created>
  <dcterms:modified xsi:type="dcterms:W3CDTF">2020-04-21T13:55:47Z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0x0101005F2F6B283D0F1940B375B4845395C049</vt:lpwstr>
  </property>
</Properties>
</file>