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4"/>
  </p:sldMasterIdLst>
  <p:notesMasterIdLst>
    <p:notesMasterId r:id="rId34"/>
  </p:notesMasterIdLst>
  <p:handoutMasterIdLst>
    <p:handoutMasterId r:id="rId35"/>
  </p:handoutMasterIdLst>
  <p:sldIdLst>
    <p:sldId id="257" r:id="rId5"/>
    <p:sldId id="377" r:id="rId6"/>
    <p:sldId id="276" r:id="rId7"/>
    <p:sldId id="277" r:id="rId8"/>
    <p:sldId id="298" r:id="rId9"/>
    <p:sldId id="296" r:id="rId10"/>
    <p:sldId id="300" r:id="rId11"/>
    <p:sldId id="301" r:id="rId12"/>
    <p:sldId id="356" r:id="rId13"/>
    <p:sldId id="358" r:id="rId14"/>
    <p:sldId id="360" r:id="rId15"/>
    <p:sldId id="372" r:id="rId16"/>
    <p:sldId id="368" r:id="rId17"/>
    <p:sldId id="375" r:id="rId18"/>
    <p:sldId id="266" r:id="rId19"/>
    <p:sldId id="283" r:id="rId20"/>
    <p:sldId id="271" r:id="rId21"/>
    <p:sldId id="378" r:id="rId22"/>
    <p:sldId id="374" r:id="rId23"/>
    <p:sldId id="373" r:id="rId24"/>
    <p:sldId id="363" r:id="rId25"/>
    <p:sldId id="367" r:id="rId26"/>
    <p:sldId id="364" r:id="rId27"/>
    <p:sldId id="323" r:id="rId28"/>
    <p:sldId id="326" r:id="rId29"/>
    <p:sldId id="324" r:id="rId30"/>
    <p:sldId id="376" r:id="rId31"/>
    <p:sldId id="278" r:id="rId32"/>
    <p:sldId id="365" r:id="rId33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7" autoAdjust="0"/>
    <p:restoredTop sz="94598" autoAdjust="0"/>
  </p:normalViewPr>
  <p:slideViewPr>
    <p:cSldViewPr>
      <p:cViewPr varScale="1">
        <p:scale>
          <a:sx n="34" d="100"/>
          <a:sy n="34" d="100"/>
        </p:scale>
        <p:origin x="48" y="1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6" y="67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ves, Amber" userId="14468c11-526e-4c30-a0bb-8b1f044b21d4" providerId="ADAL" clId="{8B1393B5-31FB-439D-A7D4-1DDEBE2281A2}"/>
    <pc:docChg chg="custSel modSld">
      <pc:chgData name="Graves, Amber" userId="14468c11-526e-4c30-a0bb-8b1f044b21d4" providerId="ADAL" clId="{8B1393B5-31FB-439D-A7D4-1DDEBE2281A2}" dt="2020-04-22T11:17:25.830" v="254" actId="962"/>
      <pc:docMkLst>
        <pc:docMk/>
      </pc:docMkLst>
      <pc:sldChg chg="modSp">
        <pc:chgData name="Graves, Amber" userId="14468c11-526e-4c30-a0bb-8b1f044b21d4" providerId="ADAL" clId="{8B1393B5-31FB-439D-A7D4-1DDEBE2281A2}" dt="2020-04-22T11:15:48.178" v="47" actId="962"/>
        <pc:sldMkLst>
          <pc:docMk/>
          <pc:sldMk cId="3282683142" sldId="257"/>
        </pc:sldMkLst>
        <pc:picChg chg="mod">
          <ac:chgData name="Graves, Amber" userId="14468c11-526e-4c30-a0bb-8b1f044b21d4" providerId="ADAL" clId="{8B1393B5-31FB-439D-A7D4-1DDEBE2281A2}" dt="2020-04-22T11:15:48.178" v="47" actId="962"/>
          <ac:picMkLst>
            <pc:docMk/>
            <pc:sldMk cId="3282683142" sldId="257"/>
            <ac:picMk id="2052" creationId="{00000000-0000-0000-0000-000000000000}"/>
          </ac:picMkLst>
        </pc:picChg>
      </pc:sldChg>
      <pc:sldChg chg="delSp">
        <pc:chgData name="Graves, Amber" userId="14468c11-526e-4c30-a0bb-8b1f044b21d4" providerId="ADAL" clId="{8B1393B5-31FB-439D-A7D4-1DDEBE2281A2}" dt="2020-04-22T11:17:07.111" v="206" actId="478"/>
        <pc:sldMkLst>
          <pc:docMk/>
          <pc:sldMk cId="3661760132" sldId="365"/>
        </pc:sldMkLst>
        <pc:spChg chg="del">
          <ac:chgData name="Graves, Amber" userId="14468c11-526e-4c30-a0bb-8b1f044b21d4" providerId="ADAL" clId="{8B1393B5-31FB-439D-A7D4-1DDEBE2281A2}" dt="2020-04-22T11:17:07.111" v="206" actId="478"/>
          <ac:spMkLst>
            <pc:docMk/>
            <pc:sldMk cId="3661760132" sldId="365"/>
            <ac:spMk id="2" creationId="{A405FE1C-F5BD-4F44-A680-9D9C3846E14F}"/>
          </ac:spMkLst>
        </pc:spChg>
      </pc:sldChg>
      <pc:sldChg chg="modSp">
        <pc:chgData name="Graves, Amber" userId="14468c11-526e-4c30-a0bb-8b1f044b21d4" providerId="ADAL" clId="{8B1393B5-31FB-439D-A7D4-1DDEBE2281A2}" dt="2020-04-22T11:16:41.580" v="155" actId="962"/>
        <pc:sldMkLst>
          <pc:docMk/>
          <pc:sldMk cId="2189039903" sldId="372"/>
        </pc:sldMkLst>
        <pc:picChg chg="mod">
          <ac:chgData name="Graves, Amber" userId="14468c11-526e-4c30-a0bb-8b1f044b21d4" providerId="ADAL" clId="{8B1393B5-31FB-439D-A7D4-1DDEBE2281A2}" dt="2020-04-22T11:16:28.853" v="101" actId="962"/>
          <ac:picMkLst>
            <pc:docMk/>
            <pc:sldMk cId="2189039903" sldId="372"/>
            <ac:picMk id="4" creationId="{45B794A1-1E67-4C17-ACB0-3F5F7A937649}"/>
          </ac:picMkLst>
        </pc:picChg>
        <pc:picChg chg="mod">
          <ac:chgData name="Graves, Amber" userId="14468c11-526e-4c30-a0bb-8b1f044b21d4" providerId="ADAL" clId="{8B1393B5-31FB-439D-A7D4-1DDEBE2281A2}" dt="2020-04-22T11:16:41.580" v="155" actId="962"/>
          <ac:picMkLst>
            <pc:docMk/>
            <pc:sldMk cId="2189039903" sldId="372"/>
            <ac:picMk id="5" creationId="{9E09FB8F-AAED-4E1C-8442-E01837E1E9D3}"/>
          </ac:picMkLst>
        </pc:picChg>
      </pc:sldChg>
      <pc:sldChg chg="modSp">
        <pc:chgData name="Graves, Amber" userId="14468c11-526e-4c30-a0bb-8b1f044b21d4" providerId="ADAL" clId="{8B1393B5-31FB-439D-A7D4-1DDEBE2281A2}" dt="2020-04-22T11:17:25.830" v="254" actId="962"/>
        <pc:sldMkLst>
          <pc:docMk/>
          <pc:sldMk cId="2829126214" sldId="373"/>
        </pc:sldMkLst>
        <pc:spChg chg="mod">
          <ac:chgData name="Graves, Amber" userId="14468c11-526e-4c30-a0bb-8b1f044b21d4" providerId="ADAL" clId="{8B1393B5-31FB-439D-A7D4-1DDEBE2281A2}" dt="2020-04-22T11:17:25.830" v="254" actId="962"/>
          <ac:spMkLst>
            <pc:docMk/>
            <pc:sldMk cId="2829126214" sldId="373"/>
            <ac:spMk id="2" creationId="{9D37C68A-95F1-4EAE-845B-5443F6E39309}"/>
          </ac:spMkLst>
        </pc:spChg>
        <pc:picChg chg="mod">
          <ac:chgData name="Graves, Amber" userId="14468c11-526e-4c30-a0bb-8b1f044b21d4" providerId="ADAL" clId="{8B1393B5-31FB-439D-A7D4-1DDEBE2281A2}" dt="2020-04-22T11:16:56.477" v="205" actId="962"/>
          <ac:picMkLst>
            <pc:docMk/>
            <pc:sldMk cId="2829126214" sldId="373"/>
            <ac:picMk id="4" creationId="{18C1BA8E-646A-45EB-B261-7B3880D894B7}"/>
          </ac:picMkLst>
        </pc:picChg>
      </pc:sldChg>
      <pc:sldChg chg="modSp">
        <pc:chgData name="Graves, Amber" userId="14468c11-526e-4c30-a0bb-8b1f044b21d4" providerId="ADAL" clId="{8B1393B5-31FB-439D-A7D4-1DDEBE2281A2}" dt="2020-04-22T11:17:17.795" v="226" actId="962"/>
        <pc:sldMkLst>
          <pc:docMk/>
          <pc:sldMk cId="3344217768" sldId="374"/>
        </pc:sldMkLst>
        <pc:spChg chg="mod">
          <ac:chgData name="Graves, Amber" userId="14468c11-526e-4c30-a0bb-8b1f044b21d4" providerId="ADAL" clId="{8B1393B5-31FB-439D-A7D4-1DDEBE2281A2}" dt="2020-04-22T11:17:17.795" v="226" actId="962"/>
          <ac:spMkLst>
            <pc:docMk/>
            <pc:sldMk cId="3344217768" sldId="374"/>
            <ac:spMk id="2" creationId="{17AFDA57-88B8-428F-8DBB-DD5042543380}"/>
          </ac:spMkLst>
        </pc:spChg>
        <pc:picChg chg="mod">
          <ac:chgData name="Graves, Amber" userId="14468c11-526e-4c30-a0bb-8b1f044b21d4" providerId="ADAL" clId="{8B1393B5-31FB-439D-A7D4-1DDEBE2281A2}" dt="2020-04-22T11:16:50.855" v="183" actId="962"/>
          <ac:picMkLst>
            <pc:docMk/>
            <pc:sldMk cId="3344217768" sldId="374"/>
            <ac:picMk id="4" creationId="{72A2101C-4CF9-4724-9775-795684F9438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7463FF9F-4234-4BBB-9BC6-BEDF8F337433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5B2FDF16-F753-4841-A766-CE35088C45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83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E83F2AF2-CBFF-4FED-86F3-177F1B05DCDF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951B8803-8544-4D19-91D6-382B57B7FA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312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68612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7411" indent="-28362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4479" indent="-22689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88270" indent="-22689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2063" indent="-22689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95854" indent="-2268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49645" indent="-2268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03438" indent="-2268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57229" indent="-2268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dirty="0">
                <a:latin typeface="Arial" charset="0"/>
              </a:rPr>
              <a:t>Managing &amp; Spending Federal Grant Funds</a:t>
            </a:r>
          </a:p>
        </p:txBody>
      </p:sp>
      <p:sp>
        <p:nvSpPr>
          <p:cNvPr id="6861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7411" indent="-28362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4479" indent="-22689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88270" indent="-22689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2063" indent="-22689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95854" indent="-2268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49645" indent="-2268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03438" indent="-2268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57229" indent="-2268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ACBFBC-980D-4D4C-B0D0-EEC03F63F401}" type="datetime1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4/22/2020</a:t>
            </a:fld>
            <a:endParaRPr lang="en-US" altLang="en-US" dirty="0">
              <a:latin typeface="Arial" charset="0"/>
            </a:endParaRPr>
          </a:p>
        </p:txBody>
      </p:sp>
      <p:sp>
        <p:nvSpPr>
          <p:cNvPr id="68614" name="Footer Placeholder 5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7411" indent="-28362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4479" indent="-22689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88270" indent="-22689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2063" indent="-22689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95854" indent="-2268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49645" indent="-2268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03438" indent="-2268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57229" indent="-2268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dirty="0">
                <a:latin typeface="Arial" charset="0"/>
              </a:rPr>
              <a:t>VT Agency of Education</a:t>
            </a:r>
          </a:p>
        </p:txBody>
      </p:sp>
      <p:sp>
        <p:nvSpPr>
          <p:cNvPr id="68615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7411" indent="-28362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4479" indent="-22689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88270" indent="-22689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2063" indent="-22689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95854" indent="-2268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49645" indent="-2268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03438" indent="-2268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57229" indent="-22689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1AD7990-3CA1-4D33-A954-A6EEF26D8F9A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603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8D7A0-81DB-4185-A40F-164EAFBE8FB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470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ser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229600" cy="4495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745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8229600" cy="517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 descr="AOEd MOM Hor 2C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010400" y="6248400"/>
            <a:ext cx="1591056" cy="461087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 flipV="1">
            <a:off x="609600" y="6324600"/>
            <a:ext cx="6248400" cy="4572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5" r:id="rId2"/>
    <p:sldLayoutId id="21474840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coathup@vermont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education.vermont.gov/documents/handbook-for-financial-accounting-of-vermont-school-systems-handbook-2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7467600" cy="2895600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en-US" altLang="en-US" sz="3200" b="1" dirty="0">
                <a:solidFill>
                  <a:srgbClr val="00005F"/>
                </a:solidFill>
                <a:latin typeface="+mn-lt"/>
              </a:rPr>
            </a:br>
            <a:br>
              <a:rPr lang="en-US" altLang="en-US" sz="3200" b="1" dirty="0">
                <a:solidFill>
                  <a:srgbClr val="00005F"/>
                </a:solidFill>
                <a:latin typeface="+mn-lt"/>
              </a:rPr>
            </a:br>
            <a:r>
              <a:rPr lang="en-US" altLang="en-US" sz="3200" b="1" dirty="0">
                <a:latin typeface="+mn-lt"/>
              </a:rPr>
              <a:t>Consolidated Federal Accounting with UCOA and E-Finance</a:t>
            </a:r>
            <a:br>
              <a:rPr lang="en-US" altLang="en-US" sz="3200" b="1" dirty="0">
                <a:latin typeface="+mn-lt"/>
              </a:rPr>
            </a:br>
            <a:r>
              <a:rPr lang="en-US" altLang="en-US" sz="2000" b="1" dirty="0">
                <a:latin typeface="+mn-lt"/>
              </a:rPr>
              <a:t>Schoolwide Program (SWP)</a:t>
            </a:r>
            <a:br>
              <a:rPr lang="en-US" altLang="en-US" sz="2000" b="1" dirty="0">
                <a:latin typeface="+mn-lt"/>
              </a:rPr>
            </a:br>
            <a:r>
              <a:rPr lang="en-US" altLang="en-US" sz="2000" b="1" dirty="0">
                <a:latin typeface="+mn-lt"/>
              </a:rPr>
              <a:t>and </a:t>
            </a:r>
            <a:br>
              <a:rPr lang="en-US" altLang="en-US" sz="2000" b="1" dirty="0">
                <a:latin typeface="+mn-lt"/>
              </a:rPr>
            </a:br>
            <a:r>
              <a:rPr lang="en-US" altLang="en-US" sz="2000" b="1" dirty="0">
                <a:latin typeface="+mn-lt"/>
              </a:rPr>
              <a:t>Consolidated Administration (Con Admin)</a:t>
            </a:r>
            <a:br>
              <a:rPr lang="en-US" altLang="en-US" sz="2000" b="1" dirty="0">
                <a:latin typeface="+mn-lt"/>
              </a:rPr>
            </a:br>
            <a:r>
              <a:rPr lang="en-US" altLang="en-US" sz="2000" b="1" dirty="0">
                <a:latin typeface="+mn-lt"/>
              </a:rPr>
              <a:t> </a:t>
            </a:r>
            <a:br>
              <a:rPr lang="en-US" altLang="en-US" sz="2000" b="1" dirty="0">
                <a:latin typeface="+mn-lt"/>
              </a:rPr>
            </a:br>
            <a:r>
              <a:rPr lang="en-US" altLang="en-US" sz="2000" b="1" dirty="0">
                <a:latin typeface="+mn-lt"/>
              </a:rPr>
              <a:t>April 22, 2020</a:t>
            </a:r>
            <a:br>
              <a:rPr lang="en-US" altLang="en-US" sz="1600" dirty="0">
                <a:solidFill>
                  <a:srgbClr val="00005F"/>
                </a:solidFill>
                <a:latin typeface="+mn-lt"/>
              </a:rPr>
            </a:br>
            <a:endParaRPr lang="en-US" altLang="en-US" sz="1600" dirty="0">
              <a:solidFill>
                <a:srgbClr val="000040"/>
              </a:solidFill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953000"/>
            <a:ext cx="7772400" cy="1219200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US" altLang="en-US" sz="1600" dirty="0">
                <a:solidFill>
                  <a:schemeClr val="tx1"/>
                </a:solidFill>
              </a:rPr>
              <a:t>           Bob Coathup, School Finance Analyst II	</a:t>
            </a:r>
          </a:p>
          <a:p>
            <a:pPr eaLnBrk="1" hangingPunct="1"/>
            <a:r>
              <a:rPr lang="en-US" altLang="en-US" sz="1600" dirty="0">
                <a:solidFill>
                  <a:schemeClr val="tx1"/>
                </a:solidFill>
              </a:rPr>
              <a:t>            </a:t>
            </a:r>
            <a:r>
              <a:rPr lang="en-US" altLang="en-US" sz="16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robert.coathup@vermont.gov</a:t>
            </a:r>
            <a:endParaRPr lang="en-US" altLang="en-US" sz="1600" dirty="0">
              <a:solidFill>
                <a:schemeClr val="tx1"/>
              </a:solidFill>
            </a:endParaRPr>
          </a:p>
          <a:p>
            <a:pPr eaLnBrk="1" hangingPunct="1"/>
            <a:r>
              <a:rPr lang="en-US" altLang="en-US" sz="1600" dirty="0">
                <a:solidFill>
                  <a:schemeClr val="tx1"/>
                </a:solidFill>
                <a:highlight>
                  <a:srgbClr val="FFFF00"/>
                </a:highlight>
              </a:rPr>
              <a:t>	</a:t>
            </a:r>
            <a:r>
              <a:rPr lang="en-US" altLang="en-US" sz="1600" dirty="0">
                <a:solidFill>
                  <a:schemeClr val="tx1"/>
                </a:solidFill>
              </a:rPr>
              <a:t>		</a:t>
            </a:r>
          </a:p>
          <a:p>
            <a:pPr eaLnBrk="1" hangingPunct="1"/>
            <a:r>
              <a:rPr lang="en-US" altLang="en-US" sz="1600" dirty="0">
                <a:solidFill>
                  <a:schemeClr val="tx1"/>
                </a:solidFill>
              </a:rPr>
              <a:t>802-828-4089</a:t>
            </a:r>
          </a:p>
          <a:p>
            <a:pPr eaLnBrk="1" hangingPunct="1"/>
            <a:r>
              <a:rPr lang="en-US" altLang="en-US" sz="1600" dirty="0">
                <a:solidFill>
                  <a:srgbClr val="00005F"/>
                </a:solidFill>
              </a:rPr>
              <a:t>			</a:t>
            </a:r>
            <a:endParaRPr lang="en-US" altLang="en-US" sz="1600" dirty="0">
              <a:solidFill>
                <a:srgbClr val="FF0000"/>
              </a:solidFill>
            </a:endParaRPr>
          </a:p>
        </p:txBody>
      </p:sp>
      <p:pic>
        <p:nvPicPr>
          <p:cNvPr id="2052" name="Picture 5" descr="moon over mountains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09600"/>
            <a:ext cx="4768850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2683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34FB9-78FF-43CE-853E-BFFB45017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Accounting Structure for Consolidated Accounts:  (SWP </a:t>
            </a:r>
            <a:r>
              <a:rPr lang="en-US" b="1"/>
              <a:t>and Con. </a:t>
            </a:r>
            <a:r>
              <a:rPr lang="en-US" b="1" dirty="0"/>
              <a:t>Admin.)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02B2C-DE23-4AE1-B20A-0DA2E8B7D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/>
              <a:t>LEA must create a separate accounting record for each consolidated account to track associated expenditures and cost data.</a:t>
            </a:r>
          </a:p>
          <a:p>
            <a:pPr lvl="1"/>
            <a:r>
              <a:rPr lang="en-US" dirty="0"/>
              <a:t>One record for each SWP school</a:t>
            </a:r>
          </a:p>
          <a:p>
            <a:pPr lvl="1"/>
            <a:r>
              <a:rPr lang="en-US" dirty="0"/>
              <a:t>One record for Con. Admin</a:t>
            </a:r>
          </a:p>
          <a:p>
            <a:r>
              <a:rPr lang="en-US" dirty="0"/>
              <a:t>Expenditures must be charged directly to “consolidated fund” accounting record.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8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937B6-BEC5-465B-8B07-5F4229A68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Good 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5993D-170B-4211-9516-23D52E5E8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With the Uniform Chart of Accounts and the E-Finance accounting software, the AOE can now provide better instructions for LEAs to account for SWP and Con Admin funds. 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138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F0DBD-522B-4ED2-9880-9F0124461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E-Finance Accounting Structure</a:t>
            </a:r>
          </a:p>
        </p:txBody>
      </p:sp>
      <p:pic>
        <p:nvPicPr>
          <p:cNvPr id="4" name="Content Placeholder 3" descr="tables with variable digits">
            <a:extLst>
              <a:ext uri="{FF2B5EF4-FFF2-40B4-BE49-F238E27FC236}">
                <a16:creationId xmlns:a16="http://schemas.microsoft.com/office/drawing/2014/main" id="{45B794A1-1E67-4C17-ACB0-3F5F7A9376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447800"/>
            <a:ext cx="7010400" cy="1752600"/>
          </a:xfrm>
          <a:prstGeom prst="rect">
            <a:avLst/>
          </a:prstGeom>
        </p:spPr>
      </p:pic>
      <p:pic>
        <p:nvPicPr>
          <p:cNvPr id="5" name="Picture 4" descr="tables with variable digits">
            <a:extLst>
              <a:ext uri="{FF2B5EF4-FFF2-40B4-BE49-F238E27FC236}">
                <a16:creationId xmlns:a16="http://schemas.microsoft.com/office/drawing/2014/main" id="{9E09FB8F-AAED-4E1C-8442-E01837E1E9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3810000"/>
            <a:ext cx="70104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039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99F38-BDBB-4810-AA55-BC70E225F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Uniform Chart of Accounts (UCOA)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1DA54-3BF5-4414-AEAE-92AE63234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With E-Finance, the important sections of the accounting structure for Identifying  SWP accounting are, but not limited to:</a:t>
            </a:r>
          </a:p>
          <a:p>
            <a:pPr lvl="1"/>
            <a:r>
              <a:rPr lang="en-US" dirty="0"/>
              <a:t>Subgrant Fund called School-wide Program (SWP)</a:t>
            </a:r>
          </a:p>
          <a:p>
            <a:pPr lvl="1"/>
            <a:r>
              <a:rPr lang="en-US" dirty="0"/>
              <a:t>Location Code to use to identify the school-building base</a:t>
            </a:r>
          </a:p>
          <a:p>
            <a:pPr lvl="1"/>
            <a:r>
              <a:rPr lang="en-US" dirty="0"/>
              <a:t>Function code</a:t>
            </a:r>
          </a:p>
          <a:p>
            <a:pPr lvl="1"/>
            <a:r>
              <a:rPr lang="en-US" dirty="0"/>
              <a:t>Type Object code</a:t>
            </a:r>
          </a:p>
          <a:p>
            <a:pPr lvl="1"/>
            <a:r>
              <a:rPr lang="en-US" dirty="0"/>
              <a:t>Type Revenue code</a:t>
            </a:r>
          </a:p>
          <a:p>
            <a:r>
              <a:rPr lang="en-US" dirty="0"/>
              <a:t>If a LEA  is not on E-Finance, the sections above are important in your accounting structure.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394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B571B-E3C7-4E9B-9E4C-BCC7F3030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SWP Accounting using E-Finance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88B2344-D4B1-4168-8754-939B34E608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8070651"/>
              </p:ext>
            </p:extLst>
          </p:nvPr>
        </p:nvGraphicFramePr>
        <p:xfrm>
          <a:off x="457200" y="2918032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31623893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1812889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5875714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Fund Code: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Location Code: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36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Title 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652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Title IIA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557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 Admin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572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SWP – School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5061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SWP – School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332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SWP – School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264818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66906314-6E4B-4593-9E33-1CFEAD29503D}"/>
              </a:ext>
            </a:extLst>
          </p:cNvPr>
          <p:cNvSpPr/>
          <p:nvPr/>
        </p:nvSpPr>
        <p:spPr>
          <a:xfrm>
            <a:off x="463826" y="1314271"/>
            <a:ext cx="8229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Example: LEA with Con Admin and three schools: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Need to set-up 6 budgets as approved in the grant award.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The items below are for the new UCOA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50258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52400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Consolidated Funds Reporting:</a:t>
            </a:r>
            <a:br>
              <a:rPr lang="en-US" b="1" dirty="0"/>
            </a:br>
            <a:r>
              <a:rPr lang="en-US" b="1" dirty="0"/>
              <a:t>How to claim the expenditures for reimbursement?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905000"/>
            <a:ext cx="8229600" cy="434340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While you account for the expenditures as SWP, in order to claim reimbursement, you must report expenditures on the AOE 3.0s by funding source.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Because, you are not required to track SWP expenditures to a specific program source you have two options for reporting: </a:t>
            </a:r>
            <a:r>
              <a:rPr lang="en-US" sz="2400" dirty="0"/>
              <a:t>(choice made on CFP application at beginning of year)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dirty="0"/>
              <a:t>Sequential 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dirty="0"/>
              <a:t>Prorated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Must continue with one method for the entire grant award.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Program staff and business office staff should review funding positions annually before determining the method of reporting to be sure it uses the most advantageous method.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139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5418C-FABF-4FA5-870E-4B171E587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Sequential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C732B-1A10-4A6E-9BA6-D2C03DC4DC0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229600" cy="480060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Funds are paid from a single funding source until that source is exhausted, and then remaining payments are paid from the next funding source and so on.  </a:t>
            </a:r>
          </a:p>
          <a:p>
            <a:pPr lvl="1" indent="0">
              <a:buNone/>
            </a:pPr>
            <a:r>
              <a:rPr lang="en-US" dirty="0"/>
              <a:t>Things to remember:</a:t>
            </a:r>
          </a:p>
          <a:p>
            <a:pPr marL="1600200" lvl="2" indent="-457200"/>
            <a:r>
              <a:rPr lang="en-US" dirty="0"/>
              <a:t>SWP –2: Title I will always draw first, but LEA determines the order of funds after Title I. </a:t>
            </a:r>
          </a:p>
          <a:p>
            <a:pPr marL="1600200" lvl="2" indent="-457200"/>
            <a:r>
              <a:rPr lang="en-US" dirty="0"/>
              <a:t>SWP-3: State/local will draw first, Title I second, LEA chooses order of other Federal funds.  </a:t>
            </a:r>
          </a:p>
        </p:txBody>
      </p:sp>
    </p:spTree>
    <p:extLst>
      <p:ext uri="{BB962C8B-B14F-4D97-AF65-F5344CB8AC3E}">
        <p14:creationId xmlns:p14="http://schemas.microsoft.com/office/powerpoint/2010/main" val="2615751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915CB-E521-402F-9021-5A4E128E6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b="1" dirty="0"/>
              <a:t>Prorated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2C4B2-9950-407F-A757-BDF1E8DFDB9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r>
              <a:rPr lang="en-US" dirty="0"/>
              <a:t>Funds are drawn from each source at a rate proportional to the amounts consolidated across all funding sources.  </a:t>
            </a:r>
          </a:p>
          <a:p>
            <a:endParaRPr lang="en-US" dirty="0"/>
          </a:p>
          <a:p>
            <a:r>
              <a:rPr lang="en-US" dirty="0"/>
              <a:t>Example:  Total SWP fund of $100K is made up of $80K Title I and $20K Title IIA.  Each expenditure is reported on AOE 3.0s as</a:t>
            </a:r>
          </a:p>
          <a:p>
            <a:r>
              <a:rPr lang="en-US" dirty="0"/>
              <a:t>	80% of expenditure to Title I </a:t>
            </a:r>
          </a:p>
          <a:p>
            <a:r>
              <a:rPr lang="en-US" dirty="0"/>
              <a:t>	20% of expenditure to Title IIA.</a:t>
            </a:r>
          </a:p>
        </p:txBody>
      </p:sp>
    </p:spTree>
    <p:extLst>
      <p:ext uri="{BB962C8B-B14F-4D97-AF65-F5344CB8AC3E}">
        <p14:creationId xmlns:p14="http://schemas.microsoft.com/office/powerpoint/2010/main" val="1493435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629F4-B4E3-4D93-95A9-4734A2E62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SWP Accounting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62BFB-80AF-4778-9F02-1621DE886D9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Examples of the SWP Accounting using the new Uniform Chart of Accounts (UCOA) are mention in the new Handbook II that is on the Agency of Education website: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    Handbook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6127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creenshot">
            <a:extLst>
              <a:ext uri="{FF2B5EF4-FFF2-40B4-BE49-F238E27FC236}">
                <a16:creationId xmlns:a16="http://schemas.microsoft.com/office/drawing/2014/main" id="{17AFDA57-88B8-428F-8DBB-DD5042543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screenshot">
            <a:extLst>
              <a:ext uri="{FF2B5EF4-FFF2-40B4-BE49-F238E27FC236}">
                <a16:creationId xmlns:a16="http://schemas.microsoft.com/office/drawing/2014/main" id="{72A2101C-4CF9-4724-9775-795684F943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304800"/>
            <a:ext cx="8153400" cy="542696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4421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E5429-1C0F-45D2-BE63-B14A17DF9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we start: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C59AA-5D74-48D7-B146-788D6AD6F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Please mute your microphone</a:t>
            </a:r>
          </a:p>
          <a:p>
            <a:r>
              <a:rPr lang="en-US" dirty="0"/>
              <a:t>Please turn off your web cam</a:t>
            </a:r>
          </a:p>
          <a:p>
            <a:r>
              <a:rPr lang="en-US" dirty="0"/>
              <a:t>Feel free to ask questions in the chat function</a:t>
            </a:r>
          </a:p>
          <a:p>
            <a:r>
              <a:rPr lang="en-US" dirty="0"/>
              <a:t>Sessions will be recorded and posted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591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creenshot">
            <a:extLst>
              <a:ext uri="{FF2B5EF4-FFF2-40B4-BE49-F238E27FC236}">
                <a16:creationId xmlns:a16="http://schemas.microsoft.com/office/drawing/2014/main" id="{9D37C68A-95F1-4EAE-845B-5443F6E39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screen shot">
            <a:extLst>
              <a:ext uri="{FF2B5EF4-FFF2-40B4-BE49-F238E27FC236}">
                <a16:creationId xmlns:a16="http://schemas.microsoft.com/office/drawing/2014/main" id="{18C1BA8E-646A-45EB-B261-7B3880D894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2400"/>
            <a:ext cx="8229600" cy="567855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291262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3E9BA-2279-4A88-AC02-42B68342D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Reporting on an AOE 3.0; Expenditures Reimbursement Request in GMS-MTW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0C23B-1725-4EF5-A872-1C911EA327A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After moving the School-wide expenditures to the right funding source by using Sequential of Prorated method: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dirty="0"/>
              <a:t>On the Reimbursement Request Form (AOE 3.0)</a:t>
            </a:r>
          </a:p>
          <a:p>
            <a:pPr marL="1600200" lvl="2" indent="-457200"/>
            <a:r>
              <a:rPr lang="en-US" dirty="0"/>
              <a:t>Enter the amount for Con Admin (#995) in the text box on the form</a:t>
            </a:r>
          </a:p>
          <a:p>
            <a:pPr marL="1600200" lvl="2" indent="-457200"/>
            <a:r>
              <a:rPr lang="en-US" dirty="0"/>
              <a:t>Enter the amount for SWP (#990) expenditures in the text box on the form.</a:t>
            </a:r>
          </a:p>
          <a:p>
            <a:pPr marL="2057400" lvl="3" indent="-457200"/>
            <a:r>
              <a:rPr lang="en-US" dirty="0"/>
              <a:t>The agency is working with GMS to have those numbers change to words for FY22.</a:t>
            </a:r>
          </a:p>
        </p:txBody>
      </p:sp>
    </p:spTree>
    <p:extLst>
      <p:ext uri="{BB962C8B-B14F-4D97-AF65-F5344CB8AC3E}">
        <p14:creationId xmlns:p14="http://schemas.microsoft.com/office/powerpoint/2010/main" val="18563086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252A6-F1DB-4470-B360-7E22504C0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948" y="381000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Federal Fiscal &amp; Compliance </a:t>
            </a:r>
            <a:br>
              <a:rPr lang="en-US" b="1" dirty="0"/>
            </a:br>
            <a:r>
              <a:rPr lang="en-US" b="1" dirty="0"/>
              <a:t>Monitoring Visit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52CDE-56E1-47CE-963C-B7C53BC54BD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752600"/>
            <a:ext cx="8229600" cy="4343400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dirty="0"/>
              <a:t>During Each Fiscal Year, A group of two or more AOE Staff Members will completed a Fiscal and Compliance Monitoring Visit</a:t>
            </a:r>
          </a:p>
          <a:p>
            <a:endParaRPr lang="en-US" sz="4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200" dirty="0"/>
              <a:t>The next few slides will show the most common errors we find in the field </a:t>
            </a: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val="22387923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Most Common Missing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Autofit/>
          </a:bodyPr>
          <a:lstStyle/>
          <a:p>
            <a:r>
              <a:rPr lang="en-US" sz="2300" dirty="0"/>
              <a:t>No Purchase Order per local procedures</a:t>
            </a:r>
          </a:p>
          <a:p>
            <a:r>
              <a:rPr lang="en-US" sz="2300" dirty="0"/>
              <a:t>No procurement documentation / SAM </a:t>
            </a:r>
          </a:p>
          <a:p>
            <a:r>
              <a:rPr lang="en-US" sz="2300" dirty="0"/>
              <a:t>No stipend agreements / time and effort</a:t>
            </a:r>
          </a:p>
          <a:p>
            <a:r>
              <a:rPr lang="en-US" sz="2300" dirty="0"/>
              <a:t>No contract (vendor)</a:t>
            </a:r>
          </a:p>
          <a:p>
            <a:r>
              <a:rPr lang="en-US" sz="2300" dirty="0"/>
              <a:t>No itemized receipt </a:t>
            </a:r>
          </a:p>
          <a:p>
            <a:r>
              <a:rPr lang="en-US" sz="2300" dirty="0"/>
              <a:t>No purpose of trip / inadequate description (mileage)</a:t>
            </a:r>
          </a:p>
          <a:p>
            <a:r>
              <a:rPr lang="en-US" sz="2300" dirty="0"/>
              <a:t>No packing slip / order confirmation</a:t>
            </a:r>
          </a:p>
          <a:p>
            <a:r>
              <a:rPr lang="en-US" sz="2300" dirty="0"/>
              <a:t>No sign-in sheet/agenda for family/parental engagement</a:t>
            </a:r>
          </a:p>
          <a:p>
            <a:r>
              <a:rPr lang="en-US" sz="2300" dirty="0"/>
              <a:t>No pre-approval for PD per local procedures</a:t>
            </a:r>
          </a:p>
          <a:p>
            <a:r>
              <a:rPr lang="en-US" sz="2300" dirty="0"/>
              <a:t>No proof of attendance for PD</a:t>
            </a:r>
          </a:p>
          <a:p>
            <a:r>
              <a:rPr lang="en-US" sz="2300" dirty="0"/>
              <a:t>No agenda for PD</a:t>
            </a:r>
          </a:p>
          <a:p>
            <a:r>
              <a:rPr lang="en-US" sz="2300" dirty="0"/>
              <a:t>No sign-in sheets for on-site PD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97249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7FCCC-4503-4A8C-B46F-4D2A08387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12956"/>
            <a:ext cx="8229600" cy="57132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b="1" dirty="0"/>
              <a:t>Examples of Contract Issues That Resulted in Findings and/or Disallowed Costs</a:t>
            </a:r>
          </a:p>
        </p:txBody>
      </p:sp>
    </p:spTree>
    <p:extLst>
      <p:ext uri="{BB962C8B-B14F-4D97-AF65-F5344CB8AC3E}">
        <p14:creationId xmlns:p14="http://schemas.microsoft.com/office/powerpoint/2010/main" val="19690861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C8B02-AD34-43A5-B73C-FB5ECF594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Pre-Dating Contract to Start Prior to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93702-F7BD-43B4-8E3B-74D218BD0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Multiple instances where the terms of the contract state that the effective date of the contract was a date prior to the signature dates of the parties.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“</a:t>
            </a:r>
            <a:r>
              <a:rPr lang="en-US" sz="2400" dirty="0"/>
              <a:t>The effective date of this contract is July 1, 2017.”  The final signature was dated October 12, 2017.</a:t>
            </a:r>
          </a:p>
          <a:p>
            <a:endParaRPr lang="en-US" dirty="0"/>
          </a:p>
          <a:p>
            <a:r>
              <a:rPr lang="en-US" dirty="0"/>
              <a:t>In cases where the work started prior to full execution, this resulted in disallowed costs for the work prior to the final signature date.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8923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503AD-0F4E-4256-B557-FCC4FF560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/>
              <a:t>Contract on File Was Missing Signatures from One Party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5B99E-EE98-47BC-BB9F-7BD37E8E9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The SD had a copy of the contract but it was not signed by the vendor.  The work had been completed.</a:t>
            </a:r>
          </a:p>
          <a:p>
            <a:endParaRPr lang="en-US" dirty="0"/>
          </a:p>
          <a:p>
            <a:r>
              <a:rPr lang="en-US" dirty="0"/>
              <a:t>Make sure the copy of the contract you retain has all signatures before the work begins.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resulted in disallowed costs as the contract was not fully executed.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9831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2D2FB-49DE-4749-8A38-54B6C0C1B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Time and Effort Documentation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0CE57-62FF-4C11-8FB2-9E9BB357A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Common Findings during the  monitoring visit</a:t>
            </a:r>
          </a:p>
        </p:txBody>
      </p:sp>
    </p:spTree>
    <p:extLst>
      <p:ext uri="{BB962C8B-B14F-4D97-AF65-F5344CB8AC3E}">
        <p14:creationId xmlns:p14="http://schemas.microsoft.com/office/powerpoint/2010/main" val="700525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2BD66-6351-49DC-AF2B-3B36BFD1C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78392-8B7A-452B-B562-EFFE08020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Not identifying certain “types” of employees that need to complete federal time and effort</a:t>
            </a:r>
          </a:p>
          <a:p>
            <a:pPr lvl="1"/>
            <a:r>
              <a:rPr lang="en-US" dirty="0"/>
              <a:t>Stipend / MOUs, substitutes, afterschool program, etc.  Anyone paid through payroll with any amount of federal funds.</a:t>
            </a:r>
          </a:p>
          <a:p>
            <a:r>
              <a:rPr lang="en-US" dirty="0"/>
              <a:t>Mis-identifying the cost objective(s)</a:t>
            </a:r>
          </a:p>
          <a:p>
            <a:r>
              <a:rPr lang="en-US" dirty="0"/>
              <a:t>Unsigned documentation</a:t>
            </a:r>
          </a:p>
          <a:p>
            <a:r>
              <a:rPr lang="en-US" dirty="0"/>
              <a:t>Not tracking time and effort resulting in</a:t>
            </a:r>
          </a:p>
          <a:p>
            <a:pPr lvl="1"/>
            <a:r>
              <a:rPr lang="en-US" dirty="0"/>
              <a:t>Missing employees altogether</a:t>
            </a:r>
          </a:p>
          <a:p>
            <a:pPr lvl="1"/>
            <a:r>
              <a:rPr lang="en-US" dirty="0"/>
              <a:t>Missing a period for an employee</a:t>
            </a:r>
          </a:p>
          <a:p>
            <a:r>
              <a:rPr lang="en-US" dirty="0"/>
              <a:t>Documentation does not reflect 100% of employee’s time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1198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B9CDB-8C83-4456-BC71-B39310194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endParaRPr lang="en-US" sz="5400" b="1" dirty="0"/>
          </a:p>
          <a:p>
            <a:pPr marL="0" indent="0" algn="ctr">
              <a:buNone/>
            </a:pPr>
            <a:r>
              <a:rPr lang="en-US" sz="5400" b="1" dirty="0"/>
              <a:t>Questions?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760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What are Consolidated Funds?</a:t>
            </a:r>
            <a:br>
              <a:rPr lang="en-US" b="1" dirty="0"/>
            </a:br>
            <a:r>
              <a:rPr lang="en-US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Consolidated Funds include:</a:t>
            </a:r>
          </a:p>
          <a:p>
            <a:pPr lvl="1"/>
            <a:r>
              <a:rPr lang="en-US" sz="3200" dirty="0"/>
              <a:t>Consolidated Administration (Con. Admin.)</a:t>
            </a:r>
          </a:p>
          <a:p>
            <a:pPr lvl="1"/>
            <a:r>
              <a:rPr lang="en-US" sz="3200" dirty="0"/>
              <a:t>Schoolwide Program (SWP)</a:t>
            </a:r>
          </a:p>
        </p:txBody>
      </p:sp>
    </p:spTree>
    <p:extLst>
      <p:ext uri="{BB962C8B-B14F-4D97-AF65-F5344CB8AC3E}">
        <p14:creationId xmlns:p14="http://schemas.microsoft.com/office/powerpoint/2010/main" val="183998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/>
              <a:t>Things to Know About Consolidated Funds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3600" dirty="0"/>
              <a:t>Consolidated funds support an activity without regard to which program contributed the specific funds used for a particular activity. </a:t>
            </a:r>
          </a:p>
          <a:p>
            <a:pPr eaLnBrk="1" hangingPunct="1"/>
            <a:r>
              <a:rPr lang="en-US" altLang="en-US" sz="3600" dirty="0"/>
              <a:t>Increase flexibility </a:t>
            </a:r>
          </a:p>
          <a:p>
            <a:pPr eaLnBrk="1" hangingPunct="1"/>
            <a:r>
              <a:rPr lang="en-US" altLang="en-US" sz="3600" dirty="0"/>
              <a:t>Single Cost Objective for time and effort</a:t>
            </a:r>
          </a:p>
          <a:p>
            <a:pPr eaLnBrk="1" hangingPunct="1"/>
            <a:r>
              <a:rPr lang="en-US" altLang="en-US" sz="3600" dirty="0"/>
              <a:t>Business office will set up consolidated accounting records and direct charge SWP expenses accordingly.</a:t>
            </a:r>
          </a:p>
        </p:txBody>
      </p:sp>
    </p:spTree>
    <p:extLst>
      <p:ext uri="{BB962C8B-B14F-4D97-AF65-F5344CB8AC3E}">
        <p14:creationId xmlns:p14="http://schemas.microsoft.com/office/powerpoint/2010/main" val="2324229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Consolidated Administration</a:t>
            </a:r>
            <a:br>
              <a:rPr lang="en-US" b="1" dirty="0"/>
            </a:br>
            <a:r>
              <a:rPr lang="en-US" b="1" dirty="0"/>
              <a:t>“Con Admin”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you to pay for “Administration” tasks without having to track the costs to each funding source.</a:t>
            </a:r>
          </a:p>
          <a:p>
            <a:r>
              <a:rPr lang="en-US" dirty="0"/>
              <a:t>Must combine some funds from all Federal grants benefitting from the administration services.</a:t>
            </a:r>
          </a:p>
          <a:p>
            <a:r>
              <a:rPr lang="en-US" dirty="0"/>
              <a:t>Con Admin expenditures are included in the administration caps for each grant.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715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/>
          <a:lstStyle/>
          <a:p>
            <a:r>
              <a:rPr lang="en-US" b="1" dirty="0"/>
              <a:t>Schoolwide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School must be approved to participate in Schoolwide</a:t>
            </a:r>
          </a:p>
          <a:p>
            <a:r>
              <a:rPr lang="en-US" dirty="0"/>
              <a:t>Low income % requirements</a:t>
            </a:r>
          </a:p>
          <a:p>
            <a:r>
              <a:rPr lang="en-US" dirty="0"/>
              <a:t>Requires a Schoolwide Plan </a:t>
            </a:r>
          </a:p>
          <a:p>
            <a:r>
              <a:rPr lang="en-US" dirty="0"/>
              <a:t>Allows the LEA to serve </a:t>
            </a:r>
            <a:r>
              <a:rPr lang="en-US" u="sng" dirty="0"/>
              <a:t>all</a:t>
            </a:r>
            <a:r>
              <a:rPr lang="en-US" dirty="0"/>
              <a:t> students vs. a target assistance approach </a:t>
            </a:r>
          </a:p>
          <a:p>
            <a:r>
              <a:rPr lang="en-US" dirty="0"/>
              <a:t>All Schoolwide expenses must be “building based” </a:t>
            </a:r>
          </a:p>
          <a:p>
            <a:r>
              <a:rPr lang="en-US" dirty="0"/>
              <a:t>Schoolwide Plan as a whole must address the intent and purpose of each of the Federal programs included in the consolidated pool of funds.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626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Schoolwide (SWP)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There are three (3) types of Schoolwide Models: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SW1—Title I funds only - still requires separate accounting record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SW2—Consolidation of Title I funds+ one or more other federal funds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SW3—Consolidation of Title I funds, other Federal funds, and state / local funds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602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Examples of Funds That Can Be Consolidated in SWP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Title 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Title IIA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Title III (with conditions)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Title IV Part 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IDEAB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The amount of funds that can be consolidated are the total IDEA-B allocation for the year divided by the number of children with disabilities in the SU/SD multiplied by the number of students with disabilities in the school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21</a:t>
            </a:r>
            <a:r>
              <a:rPr lang="en-US" sz="2800" baseline="30000" dirty="0"/>
              <a:t>st</a:t>
            </a:r>
            <a:r>
              <a:rPr lang="en-US" sz="2800" dirty="0"/>
              <a:t> Century, Title IV, Part 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State/Local</a:t>
            </a:r>
          </a:p>
        </p:txBody>
      </p:sp>
    </p:spTree>
    <p:extLst>
      <p:ext uri="{BB962C8B-B14F-4D97-AF65-F5344CB8AC3E}">
        <p14:creationId xmlns:p14="http://schemas.microsoft.com/office/powerpoint/2010/main" val="2536203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676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/>
              <a:t>What Must the Accounting Structure for SWP and Con Admin Accomplish?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Must allow the contributing funds to lose their source identity </a:t>
            </a:r>
            <a:r>
              <a:rPr lang="en-US" altLang="en-US" u="sng" dirty="0"/>
              <a:t>and</a:t>
            </a:r>
            <a:r>
              <a:rPr lang="en-US" altLang="en-US" dirty="0"/>
              <a:t> restrictions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Must provide detail to support grant funds were spent on allowable expenditures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Must be able to report back to the VT AOE under the contributing title(s) i.e. Title I and Title IIA, Title IV, IDEA etc.</a:t>
            </a:r>
          </a:p>
        </p:txBody>
      </p:sp>
    </p:spTree>
    <p:extLst>
      <p:ext uri="{BB962C8B-B14F-4D97-AF65-F5344CB8AC3E}">
        <p14:creationId xmlns:p14="http://schemas.microsoft.com/office/powerpoint/2010/main" val="381760348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OV Branded">
      <a:dk1>
        <a:sysClr val="windowText" lastClr="000000"/>
      </a:dk1>
      <a:lt1>
        <a:srgbClr val="FFFFFF"/>
      </a:lt1>
      <a:dk2>
        <a:srgbClr val="00853F"/>
      </a:dk2>
      <a:lt2>
        <a:srgbClr val="FFFFFF"/>
      </a:lt2>
      <a:accent1>
        <a:srgbClr val="00853F"/>
      </a:accent1>
      <a:accent2>
        <a:srgbClr val="F38F1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V Branded">
      <a:majorFont>
        <a:latin typeface="Franklin Gothic Book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2F6B283D0F1940B375B4845395C049" ma:contentTypeVersion="10" ma:contentTypeDescription="Create a new document." ma:contentTypeScope="" ma:versionID="4fec86fafc1e787267f51fcf30937326">
  <xsd:schema xmlns:xsd="http://www.w3.org/2001/XMLSchema" xmlns:xs="http://www.w3.org/2001/XMLSchema" xmlns:p="http://schemas.microsoft.com/office/2006/metadata/properties" xmlns:ns3="d80a4d8e-4e6b-4d9d-8f1a-ff0104432a35" xmlns:ns4="f589ccea-3ba2-4c0c-a515-510e0f56592f" targetNamespace="http://schemas.microsoft.com/office/2006/metadata/properties" ma:root="true" ma:fieldsID="51bf020b287f49b230b41083f4e646bd" ns3:_="" ns4:_="">
    <xsd:import namespace="d80a4d8e-4e6b-4d9d-8f1a-ff0104432a35"/>
    <xsd:import namespace="f589ccea-3ba2-4c0c-a515-510e0f56592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0a4d8e-4e6b-4d9d-8f1a-ff0104432a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9ccea-3ba2-4c0c-a515-510e0f56592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EE6DEE5-B0EB-491B-956E-912758B08D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0a4d8e-4e6b-4d9d-8f1a-ff0104432a35"/>
    <ds:schemaRef ds:uri="f589ccea-3ba2-4c0c-a515-510e0f5659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62BE4C-189A-4048-BDFA-453C8D9441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DD0F2A-06D6-4E25-BAB1-5A91188B50B7}">
  <ds:schemaRefs>
    <ds:schemaRef ds:uri="http://purl.org/dc/terms/"/>
    <ds:schemaRef ds:uri="f589ccea-3ba2-4c0c-a515-510e0f56592f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d80a4d8e-4e6b-4d9d-8f1a-ff0104432a3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3552</TotalTime>
  <Words>1385</Words>
  <Application>Microsoft Office PowerPoint</Application>
  <PresentationFormat>On-screen Show (4:3)</PresentationFormat>
  <Paragraphs>184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Franklin Gothic Book</vt:lpstr>
      <vt:lpstr>Palatino Linotype</vt:lpstr>
      <vt:lpstr>Custom Design</vt:lpstr>
      <vt:lpstr>  Consolidated Federal Accounting with UCOA and E-Finance Schoolwide Program (SWP) and  Consolidated Administration (Con Admin)   April 22, 2020 </vt:lpstr>
      <vt:lpstr>Before we start:</vt:lpstr>
      <vt:lpstr>What are Consolidated Funds?  </vt:lpstr>
      <vt:lpstr>Things to Know About Consolidated Funds </vt:lpstr>
      <vt:lpstr>Consolidated Administration “Con Admin”</vt:lpstr>
      <vt:lpstr>Schoolwide</vt:lpstr>
      <vt:lpstr>Types of Schoolwide (SWP)</vt:lpstr>
      <vt:lpstr>Examples of Funds That Can Be Consolidated in SWP</vt:lpstr>
      <vt:lpstr>What Must the Accounting Structure for SWP and Con Admin Accomplish? </vt:lpstr>
      <vt:lpstr>Accounting Structure for Consolidated Accounts:  (SWP and Con. Admin.)</vt:lpstr>
      <vt:lpstr>Good News</vt:lpstr>
      <vt:lpstr>E-Finance Accounting Structure</vt:lpstr>
      <vt:lpstr>Uniform Chart of Accounts (UCOA)</vt:lpstr>
      <vt:lpstr>SWP Accounting using E-Finance</vt:lpstr>
      <vt:lpstr> Consolidated Funds Reporting: How to claim the expenditures for reimbursement? </vt:lpstr>
      <vt:lpstr>Sequential</vt:lpstr>
      <vt:lpstr>Prorated</vt:lpstr>
      <vt:lpstr>SWP Accounting </vt:lpstr>
      <vt:lpstr>PowerPoint Presentation</vt:lpstr>
      <vt:lpstr>PowerPoint Presentation</vt:lpstr>
      <vt:lpstr>Reporting on an AOE 3.0; Expenditures Reimbursement Request in GMS-MTW</vt:lpstr>
      <vt:lpstr> Federal Fiscal &amp; Compliance  Monitoring Visit </vt:lpstr>
      <vt:lpstr>Most Common Missing Documentation</vt:lpstr>
      <vt:lpstr>PowerPoint Presentation</vt:lpstr>
      <vt:lpstr>Pre-Dating Contract to Start Prior to Execution</vt:lpstr>
      <vt:lpstr>Contract on File Was Missing Signatures from One Party</vt:lpstr>
      <vt:lpstr>Time and Effort Documentation  </vt:lpstr>
      <vt:lpstr>Common Errors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Consolidated Federal Accounting with UCOA and E-Finance</dc:title>
  <dc:creator>Vermont Agency of Education</dc:creator>
  <cp:lastModifiedBy>Graves, Amber</cp:lastModifiedBy>
  <cp:revision>274</cp:revision>
  <cp:lastPrinted>2018-09-06T14:43:21Z</cp:lastPrinted>
  <dcterms:created xsi:type="dcterms:W3CDTF">2013-09-09T12:35:01Z</dcterms:created>
  <dcterms:modified xsi:type="dcterms:W3CDTF">2020-04-22T11:17:52Z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0x0101005F2F6B283D0F1940B375B4845395C049</vt:lpwstr>
  </property>
</Properties>
</file>