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319" r:id="rId6"/>
    <p:sldId id="338" r:id="rId7"/>
    <p:sldId id="257" r:id="rId8"/>
    <p:sldId id="321" r:id="rId9"/>
    <p:sldId id="258" r:id="rId10"/>
    <p:sldId id="263" r:id="rId11"/>
    <p:sldId id="259" r:id="rId12"/>
    <p:sldId id="312" r:id="rId13"/>
    <p:sldId id="313" r:id="rId14"/>
    <p:sldId id="303" r:id="rId15"/>
    <p:sldId id="332" r:id="rId16"/>
    <p:sldId id="305" r:id="rId17"/>
    <p:sldId id="304" r:id="rId18"/>
    <p:sldId id="344" r:id="rId19"/>
    <p:sldId id="322" r:id="rId20"/>
    <p:sldId id="340" r:id="rId21"/>
    <p:sldId id="333" r:id="rId22"/>
    <p:sldId id="307" r:id="rId23"/>
    <p:sldId id="331" r:id="rId24"/>
    <p:sldId id="335" r:id="rId25"/>
    <p:sldId id="330" r:id="rId26"/>
    <p:sldId id="324" r:id="rId27"/>
    <p:sldId id="325" r:id="rId28"/>
    <p:sldId id="328" r:id="rId29"/>
    <p:sldId id="326" r:id="rId30"/>
    <p:sldId id="342" r:id="rId31"/>
    <p:sldId id="329" r:id="rId32"/>
    <p:sldId id="302" r:id="rId33"/>
    <p:sldId id="343" r:id="rId34"/>
    <p:sldId id="291" r:id="rId35"/>
    <p:sldId id="272" r:id="rId36"/>
    <p:sldId id="275" r:id="rId37"/>
    <p:sldId id="290" r:id="rId38"/>
    <p:sldId id="311" r:id="rId39"/>
    <p:sldId id="341" r:id="rId40"/>
    <p:sldId id="337" r:id="rId41"/>
    <p:sldId id="300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48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3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1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112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16178"/>
            <a:ext cx="10871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4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711200" y="1600200"/>
            <a:ext cx="108712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516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109728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30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53848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6197600" y="1600200"/>
            <a:ext cx="53848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39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6197600" y="1600200"/>
            <a:ext cx="53848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11200" y="1600200"/>
            <a:ext cx="5283200" cy="464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780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6197600" y="381000"/>
            <a:ext cx="5384800" cy="586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11200" y="381000"/>
            <a:ext cx="5283200" cy="5867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47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641600" y="685800"/>
            <a:ext cx="6807200" cy="38862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641600" y="4648200"/>
            <a:ext cx="6807200" cy="1066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631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8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3"/>
            <a:ext cx="109728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2" y="6248403"/>
            <a:ext cx="2120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12800" y="6491288"/>
            <a:ext cx="8331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14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013" y="1751157"/>
            <a:ext cx="11051969" cy="1470025"/>
          </a:xfrm>
        </p:spPr>
        <p:txBody>
          <a:bodyPr/>
          <a:lstStyle/>
          <a:p>
            <a:r>
              <a:rPr lang="en-US" sz="5000" dirty="0">
                <a:latin typeface="Franklin Gothic Demi" panose="020B0703020102020204" pitchFamily="34" charset="0"/>
              </a:rPr>
              <a:t>CFP Application Kickoff:</a:t>
            </a:r>
            <a:br>
              <a:rPr lang="en-US" sz="5000" dirty="0">
                <a:latin typeface="Franklin Gothic Demi" panose="020B0703020102020204" pitchFamily="34" charset="0"/>
              </a:rPr>
            </a:br>
            <a:r>
              <a:rPr lang="en-US" sz="5000" dirty="0">
                <a:latin typeface="Franklin Gothic Demi" panose="020B0703020102020204" pitchFamily="34" charset="0"/>
              </a:rPr>
              <a:t>What’s New, Updates and Reminders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3797" y="3624471"/>
            <a:ext cx="8534400" cy="12192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April 14, 2020</a:t>
            </a:r>
          </a:p>
        </p:txBody>
      </p:sp>
    </p:spTree>
    <p:extLst>
      <p:ext uri="{BB962C8B-B14F-4D97-AF65-F5344CB8AC3E}">
        <p14:creationId xmlns:p14="http://schemas.microsoft.com/office/powerpoint/2010/main" val="287185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rtoon stick figure holding loud phone">
            <a:extLst>
              <a:ext uri="{FF2B5EF4-FFF2-40B4-BE49-F238E27FC236}">
                <a16:creationId xmlns:a16="http://schemas.microsoft.com/office/drawing/2014/main" id="{32E0BD6A-21B5-4501-96BD-1F640AEA62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74" t="13333" r="23912" b="13333"/>
          <a:stretch/>
        </p:blipFill>
        <p:spPr>
          <a:xfrm>
            <a:off x="1547664" y="1859800"/>
            <a:ext cx="2213918" cy="373152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7A3E2-1D9A-4DFA-8578-8D44EEDAFD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9225" y="2208702"/>
            <a:ext cx="6432961" cy="33826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“This was approved last year.”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“This was approved </a:t>
            </a:r>
            <a:r>
              <a:rPr lang="en-US" u="sng" dirty="0"/>
              <a:t>this</a:t>
            </a:r>
            <a:r>
              <a:rPr lang="en-US" dirty="0"/>
              <a:t> year.”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“Another new requirement?”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E523EA-9D0C-4CC6-8B49-B44CA0C66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it might feel like…</a:t>
            </a:r>
          </a:p>
        </p:txBody>
      </p:sp>
    </p:spTree>
    <p:extLst>
      <p:ext uri="{BB962C8B-B14F-4D97-AF65-F5344CB8AC3E}">
        <p14:creationId xmlns:p14="http://schemas.microsoft.com/office/powerpoint/2010/main" val="873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F3E8-1D9E-4160-8B7C-DC2DE912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Opportunity for Improvement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03B8B-0AA3-42C3-92F4-E3A3919488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5371" y="1774371"/>
            <a:ext cx="10072914" cy="3624943"/>
          </a:xfrm>
        </p:spPr>
        <p:txBody>
          <a:bodyPr/>
          <a:lstStyle/>
          <a:p>
            <a:r>
              <a:rPr lang="en-US" dirty="0"/>
              <a:t>Review of our practices and processes</a:t>
            </a:r>
          </a:p>
          <a:p>
            <a:endParaRPr lang="en-US" sz="1600" dirty="0"/>
          </a:p>
          <a:p>
            <a:r>
              <a:rPr lang="en-US" dirty="0"/>
              <a:t>Review of Federal requirements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Review of other states’ practices</a:t>
            </a:r>
          </a:p>
          <a:p>
            <a:endParaRPr lang="en-US" sz="1600" dirty="0"/>
          </a:p>
          <a:p>
            <a:r>
              <a:rPr lang="en-US" dirty="0"/>
              <a:t>Review of results of past US DOE monitoring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7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F20418-1C8C-40BA-B581-2EA33C1D4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Demi" panose="020B0703020102020204" pitchFamily="34" charset="0"/>
              </a:rPr>
              <a:t>What’s New: The Data Inventory Tool</a:t>
            </a:r>
          </a:p>
        </p:txBody>
      </p:sp>
    </p:spTree>
    <p:extLst>
      <p:ext uri="{BB962C8B-B14F-4D97-AF65-F5344CB8AC3E}">
        <p14:creationId xmlns:p14="http://schemas.microsoft.com/office/powerpoint/2010/main" val="1135609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1E247-7456-46DB-8C4B-958EC341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Inventory Tool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57927-994C-4991-9297-1E09DADC6C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Rationale:</a:t>
            </a:r>
          </a:p>
          <a:p>
            <a:pPr marL="0" indent="0">
              <a:buNone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meet federal requirements under ESSA for needs assessments and planning to support fund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support of the “Necessary” component of allowability, as described in Federal Uniform Grants Guidance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help simplify and focus Continuous Improvement Plans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support of more targeted spending to benefit students and schools</a:t>
            </a:r>
          </a:p>
        </p:txBody>
      </p:sp>
    </p:spTree>
    <p:extLst>
      <p:ext uri="{BB962C8B-B14F-4D97-AF65-F5344CB8AC3E}">
        <p14:creationId xmlns:p14="http://schemas.microsoft.com/office/powerpoint/2010/main" val="3054380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FAQ: Data Inventories and CIPs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951382"/>
            <a:ext cx="10871200" cy="332298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Q: Does my LEA need to have approved CIPs before I submit my CFP application for approval?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A: No. For FY21, the CFP Team will review CFP applications regardless of the status of an LEA’s CIPs. Additionally, choosing a corresponding CIP goal for each investment in the CFP application is no longer required.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055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FAQ: Data Inventories and CIPs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633330"/>
            <a:ext cx="10871200" cy="3296479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Q: Does my LEA need to submit Data Inventories this year?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A: Yes. Data Inventories are required for all LEAs and at each school that will utilize CFP funds. Only Part II needs be completed for FY21.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724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FAQ: Data Inventories and CIPs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68117"/>
            <a:ext cx="10871200" cy="43434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Q: Our CFP application will not include Title IV investments at School A. Does School A still need to complete the Title IV narrative in Part II of the Data Inventory?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A: Schools need to complete any section of Part II of the Data Inventory that corresponds to a fund that will be spent at that school. This includes any funds that are consolidated in a Schoolwide Program pool. If Title IV will not be used at a school, it does not need to complete that section of the Data Inventory.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334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FAQ: Data Inventories and CIPs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41613"/>
            <a:ext cx="10871200" cy="3115917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Q:  Are Data Inventories approved in advance of the CFP application being reviewed?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A: No. Data Inventories are not approved. LEAs may be prompted, however, to revise and re-upload Data Inventories to better support CFP investments.</a:t>
            </a:r>
          </a:p>
        </p:txBody>
      </p:sp>
    </p:spTree>
    <p:extLst>
      <p:ext uri="{BB962C8B-B14F-4D97-AF65-F5344CB8AC3E}">
        <p14:creationId xmlns:p14="http://schemas.microsoft.com/office/powerpoint/2010/main" val="380719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EEA17A-CFD6-4423-96EC-16DC6EA791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Demi" panose="020B0703020102020204" pitchFamily="34" charset="0"/>
              </a:rPr>
              <a:t>What’s “New”: Focused Monitoring</a:t>
            </a:r>
          </a:p>
        </p:txBody>
      </p:sp>
    </p:spTree>
    <p:extLst>
      <p:ext uri="{BB962C8B-B14F-4D97-AF65-F5344CB8AC3E}">
        <p14:creationId xmlns:p14="http://schemas.microsoft.com/office/powerpoint/2010/main" val="3304902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7E08-7373-411A-85BE-AD10E524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Focused Monitoring: Comparability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12264-43AB-4A9B-B596-92EBC4B3D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447800"/>
            <a:ext cx="10871200" cy="4495800"/>
          </a:xfrm>
        </p:spPr>
        <p:txBody>
          <a:bodyPr/>
          <a:lstStyle/>
          <a:p>
            <a:pPr marL="0" indent="0">
              <a:buNone/>
            </a:pPr>
            <a:endParaRPr lang="en-US" sz="1600" dirty="0"/>
          </a:p>
          <a:p>
            <a:r>
              <a:rPr lang="en-US" sz="2800" dirty="0"/>
              <a:t>LEAs are required to use state and local funds to provide educational services in Title I schools that are comparable to the services provided in non-Title I schools.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Comparability is an annual requirement for the LEA to be eligible to receive Title I, Part A funds, monitored by the AOE every three years.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0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ptop graphic">
            <a:extLst>
              <a:ext uri="{FF2B5EF4-FFF2-40B4-BE49-F238E27FC236}">
                <a16:creationId xmlns:a16="http://schemas.microsoft.com/office/drawing/2014/main" id="{6C4BC1F8-E6CA-4C02-B794-2B52D89295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432"/>
          <a:stretch/>
        </p:blipFill>
        <p:spPr>
          <a:xfrm>
            <a:off x="7674650" y="1447800"/>
            <a:ext cx="3777122" cy="373083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40228" y="1641034"/>
            <a:ext cx="10972801" cy="4357815"/>
          </a:xfrm>
        </p:spPr>
        <p:txBody>
          <a:bodyPr/>
          <a:lstStyle/>
          <a:p>
            <a:r>
              <a:rPr lang="en-US" dirty="0"/>
              <a:t>Please mute your microphone</a:t>
            </a:r>
          </a:p>
          <a:p>
            <a:endParaRPr lang="en-US" dirty="0"/>
          </a:p>
          <a:p>
            <a:r>
              <a:rPr lang="en-US" dirty="0"/>
              <a:t>Please turn off your web cam</a:t>
            </a:r>
          </a:p>
          <a:p>
            <a:endParaRPr lang="en-US" dirty="0"/>
          </a:p>
          <a:p>
            <a:r>
              <a:rPr lang="en-US" dirty="0"/>
              <a:t>Ask questions in the chat function</a:t>
            </a:r>
          </a:p>
          <a:p>
            <a:endParaRPr lang="en-US" dirty="0"/>
          </a:p>
          <a:p>
            <a:r>
              <a:rPr lang="en-US" dirty="0"/>
              <a:t>Sessions will be recorded and posted</a:t>
            </a:r>
          </a:p>
          <a:p>
            <a:pPr marL="0" indent="0" algn="ctr">
              <a:buNone/>
            </a:pPr>
            <a:endParaRPr lang="en-US" sz="12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Technology Stuff</a:t>
            </a:r>
          </a:p>
        </p:txBody>
      </p:sp>
    </p:spTree>
    <p:extLst>
      <p:ext uri="{BB962C8B-B14F-4D97-AF65-F5344CB8AC3E}">
        <p14:creationId xmlns:p14="http://schemas.microsoft.com/office/powerpoint/2010/main" val="3177872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7E08-7373-411A-85BE-AD10E524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Focused Monitoring: Comparability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12264-43AB-4A9B-B596-92EBC4B3D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1061" y="1288774"/>
            <a:ext cx="11383617" cy="4495800"/>
          </a:xfrm>
        </p:spPr>
        <p:txBody>
          <a:bodyPr/>
          <a:lstStyle/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ESSA requires that…</a:t>
            </a:r>
          </a:p>
          <a:p>
            <a:pPr marL="457188" lvl="1" indent="0">
              <a:buNone/>
            </a:pPr>
            <a:r>
              <a:rPr lang="en-US" dirty="0"/>
              <a:t>…LEAs maintain written policies and procedures…</a:t>
            </a:r>
          </a:p>
          <a:p>
            <a:pPr lvl="2"/>
            <a:r>
              <a:rPr lang="en-US" dirty="0"/>
              <a:t>LEA-wide salary schedule, a policy to ensure equivalence in staffing, AND a policy to ensure equivalence in the provision of instructional materials</a:t>
            </a:r>
          </a:p>
          <a:p>
            <a:pPr marL="914377" lvl="2" indent="0">
              <a:buNone/>
            </a:pPr>
            <a:endParaRPr lang="en-US" dirty="0"/>
          </a:p>
          <a:p>
            <a:pPr marL="457188" lvl="1" indent="0">
              <a:buNone/>
            </a:pPr>
            <a:r>
              <a:rPr lang="en-US" dirty="0"/>
              <a:t>…</a:t>
            </a:r>
            <a:r>
              <a:rPr lang="en-US" u="sng" dirty="0"/>
              <a:t>AND</a:t>
            </a:r>
            <a:r>
              <a:rPr lang="en-US" dirty="0"/>
              <a:t> LEAs apply a methodology to demonstrate comparability</a:t>
            </a:r>
          </a:p>
          <a:p>
            <a:pPr lvl="2"/>
            <a:r>
              <a:rPr lang="en-US" dirty="0"/>
              <a:t>Typically a demonstration of comparable student-to-staff ratios, expenditures on staffing per student OR provision of materials (10%)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74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7E08-7373-411A-85BE-AD10E524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Focused Monitoring: Comparability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12264-43AB-4A9B-B596-92EBC4B3D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630016"/>
            <a:ext cx="10871200" cy="384975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Can be calculated LEA-wide or at each grade span level.</a:t>
            </a:r>
          </a:p>
          <a:p>
            <a:endParaRPr lang="en-US" sz="2800" dirty="0"/>
          </a:p>
          <a:p>
            <a:r>
              <a:rPr lang="en-US" sz="2800" dirty="0"/>
              <a:t> LEAs with a single school for each grade span or schools with fewer than 100 students may be excluded from the Title I comparability requirements under ESSA.</a:t>
            </a:r>
          </a:p>
        </p:txBody>
      </p:sp>
    </p:spTree>
    <p:extLst>
      <p:ext uri="{BB962C8B-B14F-4D97-AF65-F5344CB8AC3E}">
        <p14:creationId xmlns:p14="http://schemas.microsoft.com/office/powerpoint/2010/main" val="3352633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7E08-7373-411A-85BE-AD10E524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Focused Monitoring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12264-43AB-4A9B-B596-92EBC4B3D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0400" y="1447800"/>
            <a:ext cx="10871200" cy="458690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Other Topics: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Supplement not Supplant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Title I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Titles II, III and  IV</a:t>
            </a:r>
          </a:p>
          <a:p>
            <a:pPr lvl="1"/>
            <a:endParaRPr lang="en-US" sz="800" dirty="0">
              <a:solidFill>
                <a:prstClr val="black"/>
              </a:solidFill>
            </a:endParaRPr>
          </a:p>
          <a:p>
            <a:r>
              <a:rPr lang="en-US" sz="2800" dirty="0"/>
              <a:t>Equitable Services</a:t>
            </a:r>
          </a:p>
          <a:p>
            <a:pPr lvl="1"/>
            <a:r>
              <a:rPr lang="en-US" dirty="0"/>
              <a:t>Documentation of Consultation</a:t>
            </a:r>
          </a:p>
          <a:p>
            <a:pPr lvl="1"/>
            <a:r>
              <a:rPr lang="en-US" dirty="0"/>
              <a:t>End-of-Year Report of Spending/Services Performed</a:t>
            </a:r>
          </a:p>
          <a:p>
            <a:pPr lvl="1"/>
            <a:endParaRPr lang="en-US" sz="800" dirty="0"/>
          </a:p>
          <a:p>
            <a:r>
              <a:rPr lang="en-US" sz="2800" dirty="0"/>
              <a:t>Other Title-Specific Requirements</a:t>
            </a:r>
          </a:p>
        </p:txBody>
      </p:sp>
    </p:spTree>
    <p:extLst>
      <p:ext uri="{BB962C8B-B14F-4D97-AF65-F5344CB8AC3E}">
        <p14:creationId xmlns:p14="http://schemas.microsoft.com/office/powerpoint/2010/main" val="3461859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2063AE4-9456-4E0B-99C5-05573EFD6D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Demi" panose="020B0703020102020204" pitchFamily="34" charset="0"/>
              </a:rPr>
              <a:t>Updates</a:t>
            </a:r>
          </a:p>
        </p:txBody>
      </p:sp>
    </p:spTree>
    <p:extLst>
      <p:ext uri="{BB962C8B-B14F-4D97-AF65-F5344CB8AC3E}">
        <p14:creationId xmlns:p14="http://schemas.microsoft.com/office/powerpoint/2010/main" val="3659780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COVID-19: New Flexibilities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447800"/>
            <a:ext cx="10871200" cy="454502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US DOE has made available a simplified waiver of some ESSA requirements, in light of current circumstance.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VT AOE applied, and received permission to: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Extend the life of FY19 funds due to expire on September 30, 2020 by 12 months.</a:t>
            </a:r>
          </a:p>
          <a:p>
            <a:r>
              <a:rPr lang="en-US" sz="2400" dirty="0"/>
              <a:t>Waive the 15% limit on Title I Part A carry forward statewide</a:t>
            </a:r>
          </a:p>
          <a:p>
            <a:r>
              <a:rPr lang="en-US" sz="2400" dirty="0"/>
              <a:t>Waive the budgeting and needs assessment requirements under Title IV</a:t>
            </a:r>
          </a:p>
          <a:p>
            <a:r>
              <a:rPr lang="en-US" sz="2400" dirty="0"/>
              <a:t>Waive the federal definition of allowable professional development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5957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COVID-19: New Flexibilities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885358"/>
            <a:ext cx="11105322" cy="276923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Additionally, the Agency of Education has agreed to…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Allow substantial approval on FY20 CFP application amendments, enabling expedited obligation of funds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Extend the deadline for FY20 CFP amendments to April 20</a:t>
            </a:r>
          </a:p>
        </p:txBody>
      </p:sp>
    </p:spTree>
    <p:extLst>
      <p:ext uri="{BB962C8B-B14F-4D97-AF65-F5344CB8AC3E}">
        <p14:creationId xmlns:p14="http://schemas.microsoft.com/office/powerpoint/2010/main" val="15001456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COVID-19: CARES Act Funds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2163654"/>
            <a:ext cx="10871200" cy="3243233"/>
          </a:xfrm>
        </p:spPr>
        <p:txBody>
          <a:bodyPr/>
          <a:lstStyle/>
          <a:p>
            <a:r>
              <a:rPr lang="en-US" sz="2800" dirty="0"/>
              <a:t>Distribution of these funds will be based on FY20 (SY19-20 Title I allocations.</a:t>
            </a:r>
          </a:p>
          <a:p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Projected that LEAs will receive an amount equal to approximately 80% of their current Title I allocation.</a:t>
            </a:r>
          </a:p>
          <a:p>
            <a:pPr marL="457188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5307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B24-2757-4CC3-AAE8-7E036AD5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COVID-19: CARES Act Funds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9CA8D-19D1-4649-BC71-7B77F731BB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222513"/>
            <a:ext cx="10871200" cy="4197390"/>
          </a:xfrm>
        </p:spPr>
        <p:txBody>
          <a:bodyPr/>
          <a:lstStyle/>
          <a:p>
            <a:pPr marL="457188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/>
              <a:t>Significant flexibility: </a:t>
            </a:r>
          </a:p>
          <a:p>
            <a:pPr marL="0" indent="0">
              <a:buNone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ESEA, IDEA, Adult Education and Literacy Act, Perkins CTE Act, McKinney-Vento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activities (including preparedness and response efforts, sanitation, professional development, distance learning, and others) </a:t>
            </a:r>
          </a:p>
        </p:txBody>
      </p:sp>
    </p:spTree>
    <p:extLst>
      <p:ext uri="{BB962C8B-B14F-4D97-AF65-F5344CB8AC3E}">
        <p14:creationId xmlns:p14="http://schemas.microsoft.com/office/powerpoint/2010/main" val="3695403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B3D209-1005-40C8-BE6A-3B6B854CB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Demi" panose="020B0703020102020204" pitchFamily="34" charset="0"/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1657419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Substantial Approval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03412" y="2083905"/>
            <a:ext cx="11178988" cy="236882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Submit your Initial CFP Application by June 30.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Substantial approval allows you to begin obligating funds (enter into agreements for spending), even if your initial application is returned for minor revisions.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189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993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Future Sessions and 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570383"/>
            <a:ext cx="11213231" cy="4357815"/>
          </a:xfrm>
        </p:spPr>
        <p:txBody>
          <a:bodyPr/>
          <a:lstStyle/>
          <a:p>
            <a:r>
              <a:rPr lang="en-US" sz="2800" dirty="0"/>
              <a:t>A link to the Session List/Virtual Conference Information document is embedded in the you received on April 9.</a:t>
            </a:r>
          </a:p>
          <a:p>
            <a:endParaRPr lang="en-US" sz="1600" dirty="0"/>
          </a:p>
          <a:p>
            <a:r>
              <a:rPr lang="en-US" sz="2800" dirty="0"/>
              <a:t>This document, as well as resources, templates and guidance referenced during sessions, can be found on the AOE website:</a:t>
            </a:r>
          </a:p>
          <a:p>
            <a:pPr lvl="1"/>
            <a:r>
              <a:rPr lang="en-US" sz="2400" dirty="0"/>
              <a:t>Go to education.vermont.gov</a:t>
            </a:r>
          </a:p>
          <a:p>
            <a:pPr lvl="1"/>
            <a:r>
              <a:rPr lang="en-US" sz="2400" dirty="0"/>
              <a:t>In the left-hand sidebar, click on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dirty="0"/>
              <a:t>“Student Support”</a:t>
            </a:r>
            <a:endParaRPr lang="en-US" dirty="0">
              <a:sym typeface="Wingdings" panose="05000000000000000000" pitchFamily="2" charset="2"/>
            </a:endParaRPr>
          </a:p>
          <a:p>
            <a:pPr marL="1371577" lvl="2" indent="-4572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“Federal Programs Under ESSA”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“Consolidated Federal Programs”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14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Substantial Approval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03412" y="1659835"/>
            <a:ext cx="11178988" cy="386047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particularly valuable when continuing activities across fiscal years, for summer activities, </a:t>
            </a:r>
            <a:r>
              <a:rPr lang="en-US" dirty="0" err="1"/>
              <a:t>etc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LEA assumes some risk by obligating before final approval—if an investment ultimately does not receive final approval, an activity cannot be paid for using grant funds.</a:t>
            </a:r>
          </a:p>
          <a:p>
            <a:pPr marL="457189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7819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Supplement Not Supplant (Title IA)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605169"/>
            <a:ext cx="10871200" cy="364766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Under NCLB, a supplanting violation was presumed if Title IA funds were used for</a:t>
            </a:r>
          </a:p>
          <a:p>
            <a:pPr marL="457188" lvl="1" indent="0">
              <a:buNone/>
            </a:pPr>
            <a:r>
              <a:rPr lang="en-US" dirty="0"/>
              <a:t>1) An activity required by federal, state, or local law; </a:t>
            </a:r>
          </a:p>
          <a:p>
            <a:pPr marL="457188" lvl="1" indent="0">
              <a:buNone/>
            </a:pPr>
            <a:r>
              <a:rPr lang="en-US" dirty="0"/>
              <a:t>2) An activity that was paid for with state or local funds in the prior year; or </a:t>
            </a:r>
          </a:p>
          <a:p>
            <a:pPr marL="457188" lvl="1" indent="0">
              <a:buNone/>
            </a:pPr>
            <a:r>
              <a:rPr lang="en-US" dirty="0"/>
              <a:t>3)The same services for Title I students that state and local funds support for non-Title I students.</a:t>
            </a:r>
          </a:p>
          <a:p>
            <a:pPr marL="457188" lvl="1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1" dirty="0"/>
              <a:t>#1 and #2 still apply to the other Titles</a:t>
            </a:r>
          </a:p>
          <a:p>
            <a:pPr lvl="1"/>
            <a:endParaRPr lang="en-US" sz="1000" dirty="0"/>
          </a:p>
          <a:p>
            <a:pPr marL="457189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7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Supplement Not Supplant (Title IA)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97699" y="1657865"/>
            <a:ext cx="10871200" cy="4343400"/>
          </a:xfrm>
        </p:spPr>
        <p:txBody>
          <a:bodyPr/>
          <a:lstStyle/>
          <a:p>
            <a:r>
              <a:rPr lang="en-US" dirty="0"/>
              <a:t>ESSA forgoes the three presumptions for Title IA.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dirty="0"/>
              <a:t>Rather, an LEA must demonstrate a </a:t>
            </a:r>
            <a:r>
              <a:rPr lang="en-US" b="1" u="sng" dirty="0"/>
              <a:t>methodology</a:t>
            </a:r>
            <a:r>
              <a:rPr lang="en-US" dirty="0"/>
              <a:t> of allocating state and local funds that is “Title I-Neutral.”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dirty="0"/>
              <a:t>A move away from reviewing expenses, toward reviewing how state and local funds are allocated. </a:t>
            </a:r>
          </a:p>
        </p:txBody>
      </p:sp>
    </p:spTree>
    <p:extLst>
      <p:ext uri="{BB962C8B-B14F-4D97-AF65-F5344CB8AC3E}">
        <p14:creationId xmlns:p14="http://schemas.microsoft.com/office/powerpoint/2010/main" val="1202594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Equitable Services—IA, IIA and 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0282" y="1800497"/>
            <a:ext cx="10892119" cy="354221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LEAs must provide for the equitable participation of non-profit independent schools</a:t>
            </a:r>
          </a:p>
          <a:p>
            <a:endParaRPr lang="en-US" sz="1200" dirty="0"/>
          </a:p>
          <a:p>
            <a:r>
              <a:rPr lang="en-US" sz="2800" dirty="0"/>
              <a:t>Titles IIA and IVA: independent schools/students within the boundaries of the LEA</a:t>
            </a:r>
          </a:p>
          <a:p>
            <a:pPr lvl="1"/>
            <a:endParaRPr lang="en-US" sz="1200" dirty="0"/>
          </a:p>
          <a:p>
            <a:r>
              <a:rPr lang="en-US" sz="2800" dirty="0"/>
              <a:t>Title IA: non-profit independent schools, including those outside of the LEA, attended by eligible students who reside in the LEA</a:t>
            </a:r>
          </a:p>
        </p:txBody>
      </p:sp>
    </p:spTree>
    <p:extLst>
      <p:ext uri="{BB962C8B-B14F-4D97-AF65-F5344CB8AC3E}">
        <p14:creationId xmlns:p14="http://schemas.microsoft.com/office/powerpoint/2010/main" val="2217740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Equitable Services—IA, IIA and 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0282" y="1573307"/>
            <a:ext cx="10892119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Annual Documentation: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800" dirty="0"/>
              <a:t>Documentation of timely and meaningful consultation with school OR documentation of school’s stated desire not to participate OR documentation of attempts to contact</a:t>
            </a:r>
          </a:p>
          <a:p>
            <a:endParaRPr lang="en-US" sz="1400" dirty="0"/>
          </a:p>
          <a:p>
            <a:r>
              <a:rPr lang="en-US" sz="2800" dirty="0"/>
              <a:t>End-of-Year Report of Services Provided/Spending</a:t>
            </a:r>
          </a:p>
          <a:p>
            <a:endParaRPr lang="en-US" sz="1400" dirty="0"/>
          </a:p>
          <a:p>
            <a:r>
              <a:rPr lang="en-US" sz="2800" dirty="0"/>
              <a:t>Satisfaction Determination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9624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ECF8D-13CF-49EB-966E-AA2D93A9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Common Application Needs / Session Plug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3BC88-3651-4BEA-BBE2-2D32C1D06E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548848"/>
            <a:ext cx="10871200" cy="4343400"/>
          </a:xfrm>
        </p:spPr>
        <p:txBody>
          <a:bodyPr/>
          <a:lstStyle/>
          <a:p>
            <a:r>
              <a:rPr lang="en-US" sz="2800" dirty="0"/>
              <a:t>Investment purposes are not supported by data</a:t>
            </a:r>
          </a:p>
          <a:p>
            <a:r>
              <a:rPr lang="en-US" sz="2800" dirty="0"/>
              <a:t>Investment descriptions feature too few details to determine reasonableness </a:t>
            </a:r>
          </a:p>
          <a:p>
            <a:r>
              <a:rPr lang="en-US" sz="2800" dirty="0"/>
              <a:t>Minimum budgeting or set-aside requirements are not met, particularly after an increase in allocations</a:t>
            </a:r>
          </a:p>
          <a:p>
            <a:r>
              <a:rPr lang="en-US" sz="2800" dirty="0"/>
              <a:t>Budget details are incorrect</a:t>
            </a:r>
          </a:p>
          <a:p>
            <a:r>
              <a:rPr lang="en-US" sz="2800" dirty="0"/>
              <a:t>Not all application feedback has been addressed 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b="1" i="1" dirty="0"/>
              <a:t>“There’s a session for that!”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ECF8D-13CF-49EB-966E-AA2D93A9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 an eye on…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3BC88-3651-4BEA-BBE2-2D32C1D06E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257300"/>
            <a:ext cx="10871200" cy="4343400"/>
          </a:xfrm>
        </p:spPr>
        <p:txBody>
          <a:bodyPr/>
          <a:lstStyle/>
          <a:p>
            <a:endParaRPr lang="en-US" sz="1600" dirty="0"/>
          </a:p>
          <a:p>
            <a:pPr marL="0" indent="0">
              <a:buNone/>
            </a:pPr>
            <a:r>
              <a:rPr lang="en-US" sz="2800" dirty="0"/>
              <a:t>October 1 Census Data:</a:t>
            </a:r>
          </a:p>
          <a:p>
            <a:r>
              <a:rPr lang="en-US" sz="2800" dirty="0"/>
              <a:t>The enrollment and FRL data that your LEA submits through the October 1 Census count drives Title I eligibility.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September 30 AOE 3.0:</a:t>
            </a:r>
          </a:p>
          <a:p>
            <a:r>
              <a:rPr lang="en-US" sz="2800" dirty="0"/>
              <a:t>Calculating and notifying LEAs of excess Title I carryforward depends on submitting, as does reallocation of these funds.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543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ECF8D-13CF-49EB-966E-AA2D93A9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Last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3BC88-3651-4BEA-BBE2-2D32C1D06E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164535"/>
            <a:ext cx="11251096" cy="4719430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dirty="0">
                <a:solidFill>
                  <a:prstClr val="black"/>
                </a:solidFill>
              </a:rPr>
              <a:t>“The Queue”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Amendments, corrections, resubmissions…we review tens of thousand of investment descriptions and budget details line items each year. Help us to shorten the queue and move your application along! </a:t>
            </a: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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800" dirty="0"/>
              <a:t>Thank You!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before, we are appreciative of your dedication, patience and partnership!</a:t>
            </a:r>
          </a:p>
          <a:p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16314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 small and large cartoon question mar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166" y="2057787"/>
            <a:ext cx="3707671" cy="370767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11200" y="1447800"/>
            <a:ext cx="10871200" cy="4343400"/>
          </a:xfrm>
        </p:spPr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39354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1678013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Demi" panose="020B0703020102020204" pitchFamily="34" charset="0"/>
              </a:rPr>
              <a:t>THANK YOU</a:t>
            </a:r>
            <a:br>
              <a:rPr lang="en-US" dirty="0">
                <a:latin typeface="Franklin Gothic Demi" panose="020B0703020102020204" pitchFamily="34" charset="0"/>
              </a:rPr>
            </a:br>
            <a:endParaRPr lang="en-US" dirty="0">
              <a:latin typeface="Franklin Gothic Demi" panose="020B0703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60400" y="2035192"/>
            <a:ext cx="10871200" cy="3144795"/>
          </a:xfrm>
        </p:spPr>
        <p:txBody>
          <a:bodyPr/>
          <a:lstStyle/>
          <a:p>
            <a:pPr marL="457189" lvl="1" indent="0">
              <a:buNone/>
            </a:pPr>
            <a:endParaRPr lang="en-US" sz="1200" dirty="0"/>
          </a:p>
          <a:p>
            <a:pPr marL="457189" lvl="1" indent="0">
              <a:buNone/>
            </a:pPr>
            <a:endParaRPr lang="en-US" sz="1200" dirty="0"/>
          </a:p>
          <a:p>
            <a:pPr marL="457189" lvl="1" indent="0" algn="ctr">
              <a:buNone/>
            </a:pPr>
            <a:r>
              <a:rPr lang="en-US" sz="3200" dirty="0"/>
              <a:t>We appreciate your flexibility, patience, hard work, honesty, humor and colleagueship.</a:t>
            </a:r>
          </a:p>
        </p:txBody>
      </p:sp>
    </p:spTree>
    <p:extLst>
      <p:ext uri="{BB962C8B-B14F-4D97-AF65-F5344CB8AC3E}">
        <p14:creationId xmlns:p14="http://schemas.microsoft.com/office/powerpoint/2010/main" val="78990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ipboard checklist graphic">
            <a:extLst>
              <a:ext uri="{FF2B5EF4-FFF2-40B4-BE49-F238E27FC236}">
                <a16:creationId xmlns:a16="http://schemas.microsoft.com/office/drawing/2014/main" id="{BD19B9ED-F837-4FC4-8521-E8E79B65D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014" y="1504122"/>
            <a:ext cx="3337685" cy="333768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77258" y="1504122"/>
            <a:ext cx="10676202" cy="3849756"/>
          </a:xfrm>
        </p:spPr>
        <p:txBody>
          <a:bodyPr/>
          <a:lstStyle/>
          <a:p>
            <a:r>
              <a:rPr lang="en-US" dirty="0"/>
              <a:t>A.C.E.</a:t>
            </a:r>
          </a:p>
          <a:p>
            <a:endParaRPr lang="en-US" dirty="0"/>
          </a:p>
          <a:p>
            <a:r>
              <a:rPr lang="en-US" dirty="0"/>
              <a:t>What’s New?</a:t>
            </a:r>
          </a:p>
          <a:p>
            <a:endParaRPr lang="en-US" dirty="0"/>
          </a:p>
          <a:p>
            <a:r>
              <a:rPr lang="en-US" dirty="0"/>
              <a:t>Updates</a:t>
            </a:r>
          </a:p>
          <a:p>
            <a:endParaRPr lang="en-US" dirty="0"/>
          </a:p>
          <a:p>
            <a:r>
              <a:rPr lang="en-US" dirty="0"/>
              <a:t>Reminders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12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05405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FP Stress ball photo">
            <a:extLst>
              <a:ext uri="{FF2B5EF4-FFF2-40B4-BE49-F238E27FC236}">
                <a16:creationId xmlns:a16="http://schemas.microsoft.com/office/drawing/2014/main" id="{17173661-7834-468F-9897-AF65D702C6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66428" y="5243966"/>
            <a:ext cx="1374043" cy="103053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11200" y="1974482"/>
            <a:ext cx="10871200" cy="4357815"/>
          </a:xfrm>
        </p:spPr>
        <p:txBody>
          <a:bodyPr/>
          <a:lstStyle/>
          <a:p>
            <a:r>
              <a:rPr lang="en-US" dirty="0"/>
              <a:t>Planning, applying, amending, monitoring…the CFP process can be challenging and frustrating.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Complete this sentence in the comments: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b="1" dirty="0"/>
              <a:t>“Sometimes, I would rather _______________ than work on the CFP application.”</a:t>
            </a:r>
          </a:p>
          <a:p>
            <a:pPr marL="0" indent="0" algn="ctr">
              <a:buNone/>
            </a:pPr>
            <a:endParaRPr lang="en-US" sz="12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A.C.E.</a:t>
            </a:r>
            <a:br>
              <a:rPr lang="en-US" b="1" dirty="0"/>
            </a:br>
            <a:r>
              <a:rPr lang="en-US" b="1" dirty="0"/>
              <a:t>(Annual Cathartic Exercise)</a:t>
            </a:r>
          </a:p>
        </p:txBody>
      </p:sp>
    </p:spTree>
    <p:extLst>
      <p:ext uri="{BB962C8B-B14F-4D97-AF65-F5344CB8AC3E}">
        <p14:creationId xmlns:p14="http://schemas.microsoft.com/office/powerpoint/2010/main" val="405117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latin typeface="Franklin Gothic Demi" panose="020B0703020102020204" pitchFamily="34" charset="0"/>
              </a:rPr>
              <a:t>What’s New?</a:t>
            </a:r>
          </a:p>
        </p:txBody>
      </p:sp>
    </p:spTree>
    <p:extLst>
      <p:ext uri="{BB962C8B-B14F-4D97-AF65-F5344CB8AC3E}">
        <p14:creationId xmlns:p14="http://schemas.microsoft.com/office/powerpoint/2010/main" val="223736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ugle icon">
            <a:extLst>
              <a:ext uri="{FF2B5EF4-FFF2-40B4-BE49-F238E27FC236}">
                <a16:creationId xmlns:a16="http://schemas.microsoft.com/office/drawing/2014/main" id="{5B818DB0-DEDE-42BD-B36A-3AEC614D3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843" y="2226463"/>
            <a:ext cx="3299271" cy="3299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1813" y="1617274"/>
            <a:ext cx="10456779" cy="4343400"/>
          </a:xfrm>
        </p:spPr>
        <p:txBody>
          <a:bodyPr/>
          <a:lstStyle/>
          <a:p>
            <a:r>
              <a:rPr lang="en-US" b="1" dirty="0"/>
              <a:t>Division Director</a:t>
            </a:r>
            <a:r>
              <a:rPr lang="en-US" dirty="0"/>
              <a:t>: Anne Bordonaro</a:t>
            </a:r>
          </a:p>
          <a:p>
            <a:endParaRPr lang="en-US" sz="1800" dirty="0"/>
          </a:p>
          <a:p>
            <a:r>
              <a:rPr lang="en-US" b="1" dirty="0"/>
              <a:t>Title I</a:t>
            </a:r>
            <a:r>
              <a:rPr lang="en-US" dirty="0"/>
              <a:t>: Kristine Seipel</a:t>
            </a:r>
          </a:p>
          <a:p>
            <a:pPr marL="0" indent="0">
              <a:buNone/>
            </a:pPr>
            <a:r>
              <a:rPr lang="en-US" dirty="0"/>
              <a:t>                Amber Graves</a:t>
            </a:r>
          </a:p>
          <a:p>
            <a:endParaRPr lang="en-US" sz="1800" dirty="0"/>
          </a:p>
          <a:p>
            <a:r>
              <a:rPr lang="en-US" b="1" dirty="0"/>
              <a:t>Title II</a:t>
            </a:r>
            <a:r>
              <a:rPr lang="en-US" dirty="0"/>
              <a:t>: Megan Kinlock</a:t>
            </a:r>
          </a:p>
          <a:p>
            <a:endParaRPr lang="en-US" sz="1800" dirty="0"/>
          </a:p>
          <a:p>
            <a:r>
              <a:rPr lang="en-US" b="1" dirty="0"/>
              <a:t>Title IV</a:t>
            </a:r>
            <a:r>
              <a:rPr lang="en-US" dirty="0"/>
              <a:t>: Katy Preston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New: The Cavalry</a:t>
            </a:r>
          </a:p>
        </p:txBody>
      </p:sp>
    </p:spTree>
    <p:extLst>
      <p:ext uri="{BB962C8B-B14F-4D97-AF65-F5344CB8AC3E}">
        <p14:creationId xmlns:p14="http://schemas.microsoft.com/office/powerpoint/2010/main" val="188470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F3E8-1D9E-4160-8B7C-DC2DE912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90384"/>
            <a:ext cx="10972800" cy="1143000"/>
          </a:xfrm>
        </p:spPr>
        <p:txBody>
          <a:bodyPr/>
          <a:lstStyle/>
          <a:p>
            <a:r>
              <a:rPr lang="en-US" b="1" dirty="0"/>
              <a:t>What It Means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03B8B-0AA3-42C3-92F4-E3A3919488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6972" y="1607555"/>
            <a:ext cx="10871200" cy="4386845"/>
          </a:xfrm>
        </p:spPr>
        <p:txBody>
          <a:bodyPr/>
          <a:lstStyle/>
          <a:p>
            <a:r>
              <a:rPr lang="en-US" dirty="0"/>
              <a:t>Focused, knowledgeable staff</a:t>
            </a:r>
          </a:p>
          <a:p>
            <a:endParaRPr lang="en-US" sz="1800" dirty="0"/>
          </a:p>
          <a:p>
            <a:r>
              <a:rPr lang="en-US" dirty="0"/>
              <a:t>More frequent and clear communication</a:t>
            </a:r>
          </a:p>
          <a:p>
            <a:endParaRPr lang="en-US" sz="1800" dirty="0"/>
          </a:p>
          <a:p>
            <a:r>
              <a:rPr lang="en-US" dirty="0"/>
              <a:t>High-quality and up-to-date resources</a:t>
            </a:r>
          </a:p>
          <a:p>
            <a:endParaRPr lang="en-US" sz="1800" dirty="0"/>
          </a:p>
          <a:p>
            <a:r>
              <a:rPr lang="en-US" dirty="0"/>
              <a:t>Greater positive impact for schools and students</a:t>
            </a:r>
          </a:p>
          <a:p>
            <a:endParaRPr lang="en-US" sz="1800" dirty="0"/>
          </a:p>
          <a:p>
            <a:r>
              <a:rPr lang="en-US" dirty="0"/>
              <a:t>Less risk</a:t>
            </a:r>
          </a:p>
          <a:p>
            <a:endParaRPr lang="en-US" sz="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29663"/>
      </p:ext>
    </p:extLst>
  </p:cSld>
  <p:clrMapOvr>
    <a:masterClrMapping/>
  </p:clrMapOvr>
</p:sld>
</file>

<file path=ppt/theme/theme1.xml><?xml version="1.0" encoding="utf-8"?>
<a:theme xmlns:a="http://schemas.openxmlformats.org/drawingml/2006/main" name="edu-aoe-power-point-presentatio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F6B283D0F1940B375B4845395C049" ma:contentTypeVersion="10" ma:contentTypeDescription="Create a new document." ma:contentTypeScope="" ma:versionID="4fec86fafc1e787267f51fcf30937326">
  <xsd:schema xmlns:xsd="http://www.w3.org/2001/XMLSchema" xmlns:xs="http://www.w3.org/2001/XMLSchema" xmlns:p="http://schemas.microsoft.com/office/2006/metadata/properties" xmlns:ns3="d80a4d8e-4e6b-4d9d-8f1a-ff0104432a35" xmlns:ns4="f589ccea-3ba2-4c0c-a515-510e0f56592f" targetNamespace="http://schemas.microsoft.com/office/2006/metadata/properties" ma:root="true" ma:fieldsID="51bf020b287f49b230b41083f4e646bd" ns3:_="" ns4:_="">
    <xsd:import namespace="d80a4d8e-4e6b-4d9d-8f1a-ff0104432a35"/>
    <xsd:import namespace="f589ccea-3ba2-4c0c-a515-510e0f5659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a4d8e-4e6b-4d9d-8f1a-ff0104432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9ccea-3ba2-4c0c-a515-510e0f565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3734DF-BAE9-4428-9A68-7C7FF450A6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0a4d8e-4e6b-4d9d-8f1a-ff0104432a35"/>
    <ds:schemaRef ds:uri="f589ccea-3ba2-4c0c-a515-510e0f565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3303D4-3C66-4092-8889-0DC88AB70F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C51577-BC7A-4C7A-9FA9-DA9C32F890B2}">
  <ds:schemaRefs>
    <ds:schemaRef ds:uri="http://purl.org/dc/elements/1.1/"/>
    <ds:schemaRef ds:uri="http://schemas.microsoft.com/office/2006/metadata/properties"/>
    <ds:schemaRef ds:uri="http://purl.org/dc/terms/"/>
    <ds:schemaRef ds:uri="f589ccea-3ba2-4c0c-a515-510e0f56592f"/>
    <ds:schemaRef ds:uri="d80a4d8e-4e6b-4d9d-8f1a-ff0104432a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SNS.2018</Template>
  <TotalTime>15392</TotalTime>
  <Words>1534</Words>
  <Application>Microsoft Office PowerPoint</Application>
  <PresentationFormat>Widescreen</PresentationFormat>
  <Paragraphs>227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Franklin Gothic Book</vt:lpstr>
      <vt:lpstr>Franklin Gothic Demi</vt:lpstr>
      <vt:lpstr>Palatino Linotype</vt:lpstr>
      <vt:lpstr>edu-aoe-power-point-presentation</vt:lpstr>
      <vt:lpstr>CFP Application Kickoff: What’s New, Updates and Reminders</vt:lpstr>
      <vt:lpstr>Technology Stuff</vt:lpstr>
      <vt:lpstr>Future Sessions and Resources</vt:lpstr>
      <vt:lpstr>THANK YOU </vt:lpstr>
      <vt:lpstr>Topics</vt:lpstr>
      <vt:lpstr>A.C.E. (Annual Cathartic Exercise)</vt:lpstr>
      <vt:lpstr>What’s New?</vt:lpstr>
      <vt:lpstr>What’s New: The Cavalry</vt:lpstr>
      <vt:lpstr>What It Means</vt:lpstr>
      <vt:lpstr>What it might feel like…</vt:lpstr>
      <vt:lpstr>Opportunity for Improvement</vt:lpstr>
      <vt:lpstr>What’s New: The Data Inventory Tool</vt:lpstr>
      <vt:lpstr>Data Inventory Tool</vt:lpstr>
      <vt:lpstr>FAQ: Data Inventories and CIPs</vt:lpstr>
      <vt:lpstr>FAQ: Data Inventories and CIPs</vt:lpstr>
      <vt:lpstr>FAQ: Data Inventories and CIPs</vt:lpstr>
      <vt:lpstr>FAQ: Data Inventories and CIPs</vt:lpstr>
      <vt:lpstr>What’s “New”: Focused Monitoring</vt:lpstr>
      <vt:lpstr>Focused Monitoring: Comparability</vt:lpstr>
      <vt:lpstr>Focused Monitoring: Comparability</vt:lpstr>
      <vt:lpstr>Focused Monitoring: Comparability</vt:lpstr>
      <vt:lpstr>Focused Monitoring</vt:lpstr>
      <vt:lpstr>Updates</vt:lpstr>
      <vt:lpstr>COVID-19: New Flexibilities</vt:lpstr>
      <vt:lpstr>COVID-19: New Flexibilities</vt:lpstr>
      <vt:lpstr>COVID-19: CARES Act Funds</vt:lpstr>
      <vt:lpstr>COVID-19: CARES Act Funds</vt:lpstr>
      <vt:lpstr>Reminders</vt:lpstr>
      <vt:lpstr>Substantial Approval</vt:lpstr>
      <vt:lpstr>Substantial Approval</vt:lpstr>
      <vt:lpstr>Supplement Not Supplant (Title IA)</vt:lpstr>
      <vt:lpstr>Supplement Not Supplant (Title IA)</vt:lpstr>
      <vt:lpstr>Equitable Services—IA, IIA and IVA</vt:lpstr>
      <vt:lpstr>Equitable Services—IA, IIA and IVA</vt:lpstr>
      <vt:lpstr>Common Application Needs / Session Plug</vt:lpstr>
      <vt:lpstr>Keep an eye on…</vt:lpstr>
      <vt:lpstr>Last Words</vt:lpstr>
      <vt:lpstr>Questions</vt:lpstr>
    </vt:vector>
  </TitlesOfParts>
  <Company>Vermont Agency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CFP Conference and Roll-Out</dc:title>
  <dc:creator>Vermont Agency of Education</dc:creator>
  <cp:lastModifiedBy>Graves, Amber</cp:lastModifiedBy>
  <cp:revision>207</cp:revision>
  <dcterms:created xsi:type="dcterms:W3CDTF">2019-04-18T16:56:43Z</dcterms:created>
  <dcterms:modified xsi:type="dcterms:W3CDTF">2020-04-13T19:39:31Z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0x0101005F2F6B283D0F1940B375B4845395C049</vt:lpwstr>
  </property>
</Properties>
</file>