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4"/>
  </p:sldMasterIdLst>
  <p:sldIdLst>
    <p:sldId id="256" r:id="rId5"/>
    <p:sldId id="274" r:id="rId6"/>
    <p:sldId id="257" r:id="rId7"/>
    <p:sldId id="258" r:id="rId8"/>
    <p:sldId id="278" r:id="rId9"/>
    <p:sldId id="260" r:id="rId10"/>
    <p:sldId id="261" r:id="rId11"/>
    <p:sldId id="271" r:id="rId12"/>
    <p:sldId id="272" r:id="rId13"/>
    <p:sldId id="262" r:id="rId14"/>
    <p:sldId id="263" r:id="rId15"/>
    <p:sldId id="266" r:id="rId16"/>
    <p:sldId id="264" r:id="rId17"/>
    <p:sldId id="265" r:id="rId18"/>
    <p:sldId id="273" r:id="rId19"/>
    <p:sldId id="275" r:id="rId20"/>
    <p:sldId id="276" r:id="rId21"/>
    <p:sldId id="267" r:id="rId22"/>
    <p:sldId id="268" r:id="rId23"/>
    <p:sldId id="277" r:id="rId24"/>
    <p:sldId id="270" r:id="rId25"/>
    <p:sldId id="269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44.20712" units="1/cm"/>
          <inkml:channelProperty channel="Y" name="resolution" value="44.39306" units="1/cm"/>
          <inkml:channelProperty channel="T" name="resolution" value="1" units="1/dev"/>
        </inkml:channelProperties>
      </inkml:inkSource>
      <inkml:timestamp xml:id="ts0" timeString="2020-04-09T14:54:26.310"/>
    </inkml:context>
    <inkml:brush xml:id="br0">
      <inkml:brushProperty name="width" value="0.05" units="cm"/>
      <inkml:brushProperty name="height" value="0.05" units="cm"/>
      <inkml:brushProperty name="fitToCurve" value="1"/>
    </inkml:brush>
  </inkml:definitions>
  <inkml:trace contextRef="#ctx0" brushRef="#br0">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286C4-053B-4195-A895-86689FC65F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F1F66D-D410-45F7-BC11-DA8CC34C35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478BC4-523D-4678-8C88-02B6EA258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3498-6204-45B8-9AA9-55F1C254A31E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9D273B-88E7-48EA-B1A1-0B68DA16E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E579C8-16AC-4EB6-AA47-0952AD786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F770A-B2EC-4AAF-9FE5-3BA8FECD4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719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B8805-F94F-44FF-B4FD-8B929E48B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46022C-1D3F-463F-ACE7-4404B72529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5208A2-987D-4973-9FEF-F796A7900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3498-6204-45B8-9AA9-55F1C254A31E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CC0476-54D6-4F7D-8904-EB1348DB3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B40A65-2451-49A8-95AF-B7FC0E72F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F770A-B2EC-4AAF-9FE5-3BA8FECD4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769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B25069-EB59-4216-BD71-4CAB9D4C31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7F2200-B9BA-4E23-877D-AC1A7A951A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8F4360-D24D-497A-8309-21E2D2630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3498-6204-45B8-9AA9-55F1C254A31E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30D948-8A4E-47A7-98F7-5AC0DBADD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D5447-8B4E-463F-B60B-58573FDE7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F770A-B2EC-4AAF-9FE5-3BA8FECD4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793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984C1-3898-4AEB-A356-EBEDEA6F5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3A90E-E090-48CA-BB4C-2FBAF29CF3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055CE2-D64A-49E3-82EA-A40FAAD90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3498-6204-45B8-9AA9-55F1C254A31E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86FF58-4E7A-4EA5-BD04-7239A2F0C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517516-BE7A-4218-984B-566460102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F770A-B2EC-4AAF-9FE5-3BA8FECD4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057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2190B-AE38-4BF5-A290-901CA1BC0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7A9004-35E2-4298-A1D2-2EB86C8639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A528B-8E17-4F5A-8ED3-E02F39838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3498-6204-45B8-9AA9-55F1C254A31E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E03DF-1F78-45B1-90DE-0E55F2DB5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EC9656-E6C8-40AE-8E49-7BCFE678F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F770A-B2EC-4AAF-9FE5-3BA8FECD4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93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F5181-656F-457B-9E1D-F286D214D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2A7FA0-B9CC-4450-97F5-1E98E4F127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752B80-143E-4EDF-B2B2-1C189DCB07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79EED5-6CFD-4C2F-B40B-D376DB6AB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3498-6204-45B8-9AA9-55F1C254A31E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98A76E-99CE-4B5A-B21A-512169299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39FEF9-939F-4746-8F2F-CF90A113E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F770A-B2EC-4AAF-9FE5-3BA8FECD4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241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CA776-E35E-4920-A6B4-43AA7CFEE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AD4658-C715-4928-AB80-77F0110B56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D77617-EFD1-42AF-ADB3-F9119DA464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248911-FDDD-4609-8FE8-45BC52E438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07E193-C401-405F-9CB7-D93BF1A8A3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FDFBE5-2859-4DC8-80A0-7DF25FA25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3498-6204-45B8-9AA9-55F1C254A31E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8FACB9-F4DE-4FA9-AADA-29C376F26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70119D-BC77-4CFD-BBE7-DB317669F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F770A-B2EC-4AAF-9FE5-3BA8FECD4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998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61835-9268-4398-B911-242962EEC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D2D9AB-4F4F-4FB5-A9FC-356CAB223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3498-6204-45B8-9AA9-55F1C254A31E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05333F-C185-40CF-955C-320EC27F2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C75F42-BE19-40C8-A8AE-2969BA8D3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F770A-B2EC-4AAF-9FE5-3BA8FECD4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475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489FAF-E300-45B6-B785-4514F4F1D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3498-6204-45B8-9AA9-55F1C254A31E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0B8933-7ACA-4402-B2E6-2A11EC537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F767AA-014E-4296-B574-9D29C56B0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F770A-B2EC-4AAF-9FE5-3BA8FECD4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335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4CD80-DAF1-45B1-8721-6A536A5DA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387F38-20B1-466B-95EB-F431F203E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FBB9E0-0BF5-46CC-8910-4EFDEB69E2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9E573A-4F6C-4976-9690-1D5B7C0C8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3498-6204-45B8-9AA9-55F1C254A31E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E6C813-8FDA-4294-BDF8-D78075BB9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66A969-7D5C-456B-BC6A-9724C8ADA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F770A-B2EC-4AAF-9FE5-3BA8FECD4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374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DD8FC-660A-42FB-8198-3F3948A2F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200EF8-97E9-4423-8124-00AAF8946E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3FF5EB-FFBE-465C-8D66-914E9CE1AD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07E4CC-47AA-4401-B723-DD770769C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3498-6204-45B8-9AA9-55F1C254A31E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CAFDE8-431C-4B39-8779-2411E8C19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1DB712-CAD1-4784-80F5-0CA25A2BC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F770A-B2EC-4AAF-9FE5-3BA8FECD4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510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C02CC3-E474-4042-BEC2-25EF175FF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7AE54C-22F9-4D13-A0FC-61F6606164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B7D1A9-3BFB-4EA7-9957-CDE161B1BC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83498-6204-45B8-9AA9-55F1C254A31E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0E5BD-097E-4363-AD0F-05CCC974C3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6EA61B-EA8E-473F-ACB9-6BB13CF604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F770A-B2EC-4AAF-9FE5-3BA8FECD4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093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18E2EA9-C536-4525-A282-704809E499F2}"/>
              </a:ext>
            </a:extLst>
          </p:cNvPr>
          <p:cNvSpPr txBox="1"/>
          <p:nvPr/>
        </p:nvSpPr>
        <p:spPr>
          <a:xfrm>
            <a:off x="8587409" y="6316394"/>
            <a:ext cx="3384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Date of last revision: XX/XXXX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69D133-786B-4493-95CC-252AC61755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8031" y="1171068"/>
            <a:ext cx="7514287" cy="1543741"/>
          </a:xfrm>
        </p:spPr>
        <p:txBody>
          <a:bodyPr>
            <a:normAutofit fontScale="90000"/>
          </a:bodyPr>
          <a:lstStyle/>
          <a:p>
            <a:pPr algn="l"/>
            <a:r>
              <a:rPr lang="en-US" sz="6000" dirty="0">
                <a:latin typeface="Franklin Gothic Demi Cond" panose="020B0706030402020204" pitchFamily="34" charset="0"/>
              </a:rPr>
              <a:t>[School Year] </a:t>
            </a:r>
            <a:r>
              <a:rPr lang="en-US" sz="6000" dirty="0">
                <a:solidFill>
                  <a:srgbClr val="FFFFFF"/>
                </a:solidFill>
                <a:latin typeface="Franklin Gothic Demi Cond" panose="020B0706030402020204" pitchFamily="34" charset="0"/>
              </a:rPr>
              <a:t>Annual Title I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77AFF0-2633-4619-AD3E-8B520905B6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02625" y="3118986"/>
            <a:ext cx="6112077" cy="1765230"/>
          </a:xfrm>
        </p:spPr>
        <p:txBody>
          <a:bodyPr>
            <a:normAutofit/>
          </a:bodyPr>
          <a:lstStyle/>
          <a:p>
            <a:pPr algn="l"/>
            <a:r>
              <a:rPr lang="en-US" sz="2600" dirty="0">
                <a:solidFill>
                  <a:schemeClr val="tx1">
                    <a:alpha val="70000"/>
                  </a:schemeClr>
                </a:solidFill>
                <a:latin typeface="Palatino Linotype" panose="02040502050505030304" pitchFamily="18" charset="0"/>
              </a:rPr>
              <a:t>[School Name]</a:t>
            </a:r>
          </a:p>
          <a:p>
            <a:pPr algn="l"/>
            <a:r>
              <a:rPr lang="en-US" sz="2600" dirty="0">
                <a:solidFill>
                  <a:schemeClr val="tx1">
                    <a:alpha val="70000"/>
                  </a:schemeClr>
                </a:solidFill>
                <a:latin typeface="Palatino Linotype" panose="02040502050505030304" pitchFamily="18" charset="0"/>
              </a:rPr>
              <a:t>[Principal]</a:t>
            </a:r>
          </a:p>
          <a:p>
            <a:pPr algn="l"/>
            <a:r>
              <a:rPr lang="en-US" sz="2600" dirty="0">
                <a:solidFill>
                  <a:schemeClr val="tx1">
                    <a:alpha val="70000"/>
                  </a:schemeClr>
                </a:solidFill>
                <a:latin typeface="Palatino Linotype" panose="02040502050505030304" pitchFamily="18" charset="0"/>
              </a:rPr>
              <a:t>[Date of meeting]</a:t>
            </a:r>
          </a:p>
          <a:p>
            <a:pPr algn="l"/>
            <a:endParaRPr lang="en-US" dirty="0">
              <a:solidFill>
                <a:srgbClr val="FFFFFF">
                  <a:alpha val="70000"/>
                </a:srgbClr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A8E31469-EC45-4D6C-8117-A542640A9A38}"/>
                  </a:ext>
                </a:extLst>
              </p14:cNvPr>
              <p14:cNvContentPartPr/>
              <p14:nvPr/>
            </p14:nvContentPartPr>
            <p14:xfrm>
              <a:off x="7363446" y="1748514"/>
              <a:ext cx="360" cy="3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A8E31469-EC45-4D6C-8117-A542640A9A3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354446" y="1739514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17717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F2629-6D50-44BE-9181-FB7671B1F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322" y="609600"/>
            <a:ext cx="9170504" cy="1320800"/>
          </a:xfrm>
        </p:spPr>
        <p:txBody>
          <a:bodyPr>
            <a:noAutofit/>
          </a:bodyPr>
          <a:lstStyle/>
          <a:p>
            <a:r>
              <a:rPr lang="en-US" sz="5400" dirty="0">
                <a:latin typeface="Franklin Gothic Demi Cond" panose="020B0706030402020204" pitchFamily="34" charset="0"/>
              </a:rPr>
              <a:t>How do we spend our Title I funds?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8EBC5-F195-4112-B516-D28DFAB2D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367627"/>
            <a:ext cx="9357315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Palatino Linotype" panose="02040502050505030304" pitchFamily="18" charset="0"/>
              </a:rPr>
              <a:t>Provide information on: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latin typeface="Palatino Linotype" panose="02040502050505030304" pitchFamily="18" charset="0"/>
              </a:rPr>
              <a:t>How much did the school receive in Title I funding?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latin typeface="Palatino Linotype" panose="02040502050505030304" pitchFamily="18" charset="0"/>
              </a:rPr>
              <a:t>How does the school use its Title I funds?</a:t>
            </a:r>
          </a:p>
        </p:txBody>
      </p:sp>
    </p:spTree>
    <p:extLst>
      <p:ext uri="{BB962C8B-B14F-4D97-AF65-F5344CB8AC3E}">
        <p14:creationId xmlns:p14="http://schemas.microsoft.com/office/powerpoint/2010/main" val="2660243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9FFBE-086C-479F-BEC4-182EFD276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>
                <a:latin typeface="Franklin Gothic Demi Cond" panose="020B0706030402020204" pitchFamily="34" charset="0"/>
              </a:rPr>
              <a:t>What are our requirements under Title 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D7F00-145B-4591-A22A-85BBB2F77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558155"/>
            <a:ext cx="8596668" cy="3880773"/>
          </a:xfrm>
        </p:spPr>
        <p:txBody>
          <a:bodyPr/>
          <a:lstStyle/>
          <a:p>
            <a:pPr marL="0" indent="0">
              <a:buNone/>
            </a:pPr>
            <a:endParaRPr lang="en-US" sz="2800" b="1" dirty="0">
              <a:solidFill>
                <a:srgbClr val="C00000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US" sz="2800" b="1" dirty="0">
                <a:latin typeface="Palatino Linotype" panose="02040502050505030304" pitchFamily="18" charset="0"/>
              </a:rPr>
              <a:t>This is a required slide</a:t>
            </a:r>
            <a:endParaRPr lang="en-US" sz="2800" dirty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Palatino Linotype" panose="02040502050505030304" pitchFamily="18" charset="0"/>
              </a:rPr>
              <a:t>Provide information about what schools are required to do and information they are required to distribute to parents and families</a:t>
            </a:r>
          </a:p>
          <a:p>
            <a:pPr marL="0" indent="0">
              <a:buNone/>
            </a:pPr>
            <a:endParaRPr lang="en-US" sz="28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942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82D02-3CB3-4CE7-8CC8-FB735CB2E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61" y="609600"/>
            <a:ext cx="7965417" cy="1320800"/>
          </a:xfrm>
        </p:spPr>
        <p:txBody>
          <a:bodyPr>
            <a:noAutofit/>
          </a:bodyPr>
          <a:lstStyle/>
          <a:p>
            <a:r>
              <a:rPr lang="en-US" sz="5400" dirty="0">
                <a:latin typeface="Franklin Gothic Demi Cond" panose="020B0706030402020204" pitchFamily="34" charset="0"/>
              </a:rPr>
              <a:t>What are your rights under Title 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BAD368-F26D-4994-8224-62693C402F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832" y="2417288"/>
            <a:ext cx="8596668" cy="444071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sz="2600" b="1" dirty="0">
              <a:solidFill>
                <a:srgbClr val="C00000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US" sz="3400" b="1" dirty="0">
                <a:latin typeface="Palatino Linotype" panose="02040502050505030304" pitchFamily="18" charset="0"/>
              </a:rPr>
              <a:t>This is a required slide</a:t>
            </a:r>
          </a:p>
          <a:p>
            <a:pPr marL="0" indent="0">
              <a:buNone/>
            </a:pPr>
            <a:r>
              <a:rPr lang="en-US" sz="2600" dirty="0">
                <a:latin typeface="Palatino Linotype" panose="02040502050505030304" pitchFamily="18" charset="0"/>
              </a:rPr>
              <a:t>Parents have a right to: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600" dirty="0">
                <a:latin typeface="Palatino Linotype" panose="02040502050505030304" pitchFamily="18" charset="0"/>
              </a:rPr>
              <a:t>Be provided with information on their child’s level of achievement and academic growth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600" dirty="0">
                <a:latin typeface="Palatino Linotype" panose="02040502050505030304" pitchFamily="18" charset="0"/>
              </a:rPr>
              <a:t>Be provided with information on the qualifications of their child’s teacher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600" dirty="0">
                <a:latin typeface="Palatino Linotype" panose="02040502050505030304" pitchFamily="18" charset="0"/>
              </a:rPr>
              <a:t>Request information about their student’s participation in assessments and opt their child out of the assessment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600" dirty="0">
                <a:latin typeface="Palatino Linotype" panose="02040502050505030304" pitchFamily="18" charset="0"/>
              </a:rPr>
              <a:t>Request opportunities for regular meetings to make suggestions and participate, as appropriate, in decisions about their child’s education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600" dirty="0">
                <a:latin typeface="Palatino Linotype" panose="02040502050505030304" pitchFamily="18" charset="0"/>
              </a:rPr>
              <a:t>Ongoing, meaningful two-way communication between parents and teachers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600" dirty="0">
                <a:latin typeface="Palatino Linotype" panose="02040502050505030304" pitchFamily="18" charset="0"/>
              </a:rPr>
              <a:t>Be involved in the development of certain policies and decisions in how Title I funds are used (PFE set aside, PFE policies, Schoolwide plan, School-Parent Compact, CIPs)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679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CC1AE-60D9-4FC3-8B2A-0A3854B1D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latin typeface="Franklin Gothic Demi Cond" panose="020B0706030402020204" pitchFamily="34" charset="0"/>
              </a:rPr>
              <a:t>What curriculum do we teach?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E6EB7A-19C8-4230-9616-1E049DB36E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Palatino Linotype" panose="02040502050505030304" pitchFamily="18" charset="0"/>
              </a:rPr>
              <a:t>Provide information about the curriculum in use at the school</a:t>
            </a:r>
          </a:p>
        </p:txBody>
      </p:sp>
    </p:spTree>
    <p:extLst>
      <p:ext uri="{BB962C8B-B14F-4D97-AF65-F5344CB8AC3E}">
        <p14:creationId xmlns:p14="http://schemas.microsoft.com/office/powerpoint/2010/main" val="22704135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6D069-0952-432E-8C58-4299A2283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latin typeface="Franklin Gothic Demi Cond" panose="020B0706030402020204" pitchFamily="34" charset="0"/>
              </a:rPr>
              <a:t>What assessments do we use?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1CE29-11FF-451A-93DC-3500D009B0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155435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Palatino Linotype" panose="02040502050505030304" pitchFamily="18" charset="0"/>
              </a:rPr>
              <a:t>Provide information about the assessments children will take at the school: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latin typeface="Palatino Linotype" panose="02040502050505030304" pitchFamily="18" charset="0"/>
              </a:rPr>
              <a:t>What tests will children take?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latin typeface="Palatino Linotype" panose="02040502050505030304" pitchFamily="18" charset="0"/>
              </a:rPr>
              <a:t>How do those tests measure progress?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latin typeface="Palatino Linotype" panose="02040502050505030304" pitchFamily="18" charset="0"/>
              </a:rPr>
              <a:t>What are the challenging State academic standards?</a:t>
            </a:r>
          </a:p>
        </p:txBody>
      </p:sp>
    </p:spTree>
    <p:extLst>
      <p:ext uri="{BB962C8B-B14F-4D97-AF65-F5344CB8AC3E}">
        <p14:creationId xmlns:p14="http://schemas.microsoft.com/office/powerpoint/2010/main" val="32759681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3A155-788E-4009-BB41-0AF77A4C3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250" y="-189203"/>
            <a:ext cx="10901501" cy="1758027"/>
          </a:xfrm>
        </p:spPr>
        <p:txBody>
          <a:bodyPr>
            <a:noAutofit/>
          </a:bodyPr>
          <a:lstStyle/>
          <a:p>
            <a:r>
              <a:rPr lang="en-US" sz="5400" dirty="0">
                <a:latin typeface="Franklin Gothic Demi Cond" panose="020B0706030402020204" pitchFamily="34" charset="0"/>
              </a:rPr>
              <a:t>Parent and family engagement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5FE2E-2452-4E9E-9C65-BEF097F7E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249" y="689811"/>
            <a:ext cx="11113613" cy="582328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Palatino Linotype" panose="02040502050505030304" pitchFamily="18" charset="0"/>
              </a:rPr>
              <a:t>Provide information on the PFE set aside and allocation: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US" dirty="0">
                <a:latin typeface="Palatino Linotype" panose="02040502050505030304" pitchFamily="18" charset="0"/>
              </a:rPr>
              <a:t>Any LEA receiving more than $500,000 in Title I funds is required to set aside at least 1% of their Title I funds for parent and family engagement at the LEA level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US" dirty="0">
                <a:latin typeface="Palatino Linotype" panose="02040502050505030304" pitchFamily="18" charset="0"/>
              </a:rPr>
              <a:t>Of that 1%, LEAs must distribute at least 90% to their Title I schools to facilitate PFE (the remaining 10% may remain at the LEA level for LEA-wide initiatives, or LEAs may choose to allocate the entire amount to the schools)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US" dirty="0">
                <a:latin typeface="Palatino Linotype" panose="02040502050505030304" pitchFamily="18" charset="0"/>
              </a:rPr>
              <a:t>LEAs that receive less than $500,000 in Title I funds are still required to carry out PFE activities; however, they are not required to set aside a certain amount to do so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Palatino Linotype" panose="02040502050505030304" pitchFamily="18" charset="0"/>
              </a:rPr>
              <a:t>Provide information on how much PFE funding the school received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Palatino Linotype" panose="02040502050505030304" pitchFamily="18" charset="0"/>
              </a:rPr>
              <a:t>Provide information on how the school will use PFE funds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Palatino Linotype" panose="02040502050505030304" pitchFamily="18" charset="0"/>
              </a:rPr>
              <a:t>Parents and family members have a right to be included in decisions about how this money is used</a:t>
            </a:r>
          </a:p>
        </p:txBody>
      </p:sp>
    </p:spTree>
    <p:extLst>
      <p:ext uri="{BB962C8B-B14F-4D97-AF65-F5344CB8AC3E}">
        <p14:creationId xmlns:p14="http://schemas.microsoft.com/office/powerpoint/2010/main" val="25634206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A0C5B-4FAC-4F55-A5DD-DFF9C202F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758027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Franklin Gothic Demi Cond" panose="020B0706030402020204" pitchFamily="34" charset="0"/>
              </a:rPr>
              <a:t>What is a parent and family engagement policy?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EB98A-12AF-4C06-AE38-A028DB104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67627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Palatino Linotype" panose="02040502050505030304" pitchFamily="18" charset="0"/>
              </a:rPr>
              <a:t>Provide information on both LEA and School PFE policies: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latin typeface="Palatino Linotype" panose="02040502050505030304" pitchFamily="18" charset="0"/>
              </a:rPr>
              <a:t>What are they?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latin typeface="Palatino Linotype" panose="02040502050505030304" pitchFamily="18" charset="0"/>
              </a:rPr>
              <a:t>Why are they important?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latin typeface="Palatino Linotype" panose="02040502050505030304" pitchFamily="18" charset="0"/>
              </a:rPr>
              <a:t>Who is involved in development?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latin typeface="Palatino Linotype" panose="02040502050505030304" pitchFamily="18" charset="0"/>
              </a:rPr>
              <a:t>How are they distributed/where can parents find a copy?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3663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CCEC5-E6AC-4783-8B11-5781BC54D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latin typeface="Franklin Gothic Demi Cond" panose="020B0706030402020204" pitchFamily="34" charset="0"/>
              </a:rPr>
              <a:t>What is a School-Parent Compact?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CE29F7-0D23-4667-993B-0A13EDC82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Palatino Linotype" panose="02040502050505030304" pitchFamily="18" charset="0"/>
              </a:rPr>
              <a:t>Provide information on: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latin typeface="Palatino Linotype" panose="02040502050505030304" pitchFamily="18" charset="0"/>
              </a:rPr>
              <a:t>What are they?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latin typeface="Palatino Linotype" panose="02040502050505030304" pitchFamily="18" charset="0"/>
              </a:rPr>
              <a:t>Why are they important?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latin typeface="Palatino Linotype" panose="02040502050505030304" pitchFamily="18" charset="0"/>
              </a:rPr>
              <a:t>Who is involved in development?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latin typeface="Palatino Linotype" panose="02040502050505030304" pitchFamily="18" charset="0"/>
              </a:rPr>
              <a:t>How are they distributed/where can parents find a copy?</a:t>
            </a:r>
          </a:p>
        </p:txBody>
      </p:sp>
    </p:spTree>
    <p:extLst>
      <p:ext uri="{BB962C8B-B14F-4D97-AF65-F5344CB8AC3E}">
        <p14:creationId xmlns:p14="http://schemas.microsoft.com/office/powerpoint/2010/main" val="36025478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74246-FF58-437C-B2E6-DDA6F2D3A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758027"/>
          </a:xfrm>
        </p:spPr>
        <p:txBody>
          <a:bodyPr>
            <a:noAutofit/>
          </a:bodyPr>
          <a:lstStyle/>
          <a:p>
            <a:r>
              <a:rPr lang="en-US" sz="5400" dirty="0">
                <a:latin typeface="Franklin Gothic Demi Cond" panose="020B0706030402020204" pitchFamily="34" charset="0"/>
              </a:rPr>
              <a:t>Opportunities for Engagement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54C5-7A1A-4933-8447-0F4AD42B67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57419"/>
            <a:ext cx="8596668" cy="439098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sz="2800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3200" dirty="0">
                <a:latin typeface="Palatino Linotype" panose="02040502050505030304" pitchFamily="18" charset="0"/>
              </a:rPr>
              <a:t>Provide information on opportunities the school and district will have for parents to engage with their child’s educators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3200" dirty="0">
                <a:latin typeface="Palatino Linotype" panose="02040502050505030304" pitchFamily="18" charset="0"/>
              </a:rPr>
              <a:t>Provide information/examples of what parents and families can do to be engaged with their child’s education at home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3200" dirty="0">
                <a:latin typeface="Palatino Linotype" panose="02040502050505030304" pitchFamily="18" charset="0"/>
              </a:rPr>
              <a:t>Provide information on how schools will involve parents and family members in the development of the PFE policies, Schoolwide plan, CIP, etc.: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US" sz="3200" dirty="0">
                <a:latin typeface="Palatino Linotype" panose="02040502050505030304" pitchFamily="18" charset="0"/>
              </a:rPr>
              <a:t>Websites, phone numbers, committee information, meeting/event dates, etc.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3200" dirty="0">
                <a:latin typeface="Palatino Linotype" panose="02040502050505030304" pitchFamily="18" charset="0"/>
              </a:rPr>
              <a:t>Ask parents to fill out a survey about what they need to feel engaged </a:t>
            </a:r>
          </a:p>
        </p:txBody>
      </p:sp>
    </p:spTree>
    <p:extLst>
      <p:ext uri="{BB962C8B-B14F-4D97-AF65-F5344CB8AC3E}">
        <p14:creationId xmlns:p14="http://schemas.microsoft.com/office/powerpoint/2010/main" val="26559522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25842-776A-42A1-94E9-F5741ED91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771765"/>
          </a:xfrm>
        </p:spPr>
        <p:txBody>
          <a:bodyPr>
            <a:noAutofit/>
          </a:bodyPr>
          <a:lstStyle/>
          <a:p>
            <a:r>
              <a:rPr lang="en-US" sz="5400" dirty="0">
                <a:latin typeface="Franklin Gothic Demi Cond" panose="020B0706030402020204" pitchFamily="34" charset="0"/>
              </a:rPr>
              <a:t>What is our communication plan?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DBFEA6-A55C-40D2-A109-797F63BF7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81364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Palatino Linotype" panose="02040502050505030304" pitchFamily="18" charset="0"/>
              </a:rPr>
              <a:t>Provide information on how educators and staff will be available for communication and how they will respond to requests for information from parents</a:t>
            </a:r>
          </a:p>
        </p:txBody>
      </p:sp>
    </p:spTree>
    <p:extLst>
      <p:ext uri="{BB962C8B-B14F-4D97-AF65-F5344CB8AC3E}">
        <p14:creationId xmlns:p14="http://schemas.microsoft.com/office/powerpoint/2010/main" val="2969103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6651A-8F8E-4228-B81F-1DB280AEB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Franklin Gothic Demi Cond" panose="020B0706030402020204" pitchFamily="34" charset="0"/>
              </a:rPr>
              <a:t>Notes for use: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AC26D-360E-4C7F-A51C-E768D98AB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  <a:buFont typeface="Wingdings" panose="05000000000000000000" pitchFamily="2" charset="2"/>
              <a:buChar char="Ø"/>
            </a:pPr>
            <a:r>
              <a:rPr lang="en-US" dirty="0">
                <a:latin typeface="Palatino Linotype" panose="02040502050505030304" pitchFamily="18" charset="0"/>
              </a:rPr>
              <a:t>Use family friendly language – when possible, avoid the use of regulatory language and education terms that require further explanation 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dirty="0">
                <a:latin typeface="Palatino Linotype" panose="02040502050505030304" pitchFamily="18" charset="0"/>
              </a:rPr>
              <a:t>This sample presentation template uses “LEA” in place of SU/SD – substitute Supervisory Union or School District as appropriate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dirty="0">
                <a:latin typeface="Palatino Linotype" panose="02040502050505030304" pitchFamily="18" charset="0"/>
              </a:rPr>
              <a:t>Red font should be edited and/or deleted before presenting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2000" b="1" dirty="0">
                <a:latin typeface="Palatino Linotype" panose="02040502050505030304" pitchFamily="18" charset="0"/>
              </a:rPr>
              <a:t>Delete this slide before presenting</a:t>
            </a:r>
          </a:p>
          <a:p>
            <a:pPr marL="0" indent="0">
              <a:buNone/>
            </a:pPr>
            <a:endParaRPr lang="en-US" dirty="0">
              <a:latin typeface="Palatino Linotype" panose="02040502050505030304" pitchFamily="18" charset="0"/>
            </a:endParaRPr>
          </a:p>
          <a:p>
            <a:endParaRPr lang="en-US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0180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B390D-0280-4FA3-B1CC-4902F0124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latin typeface="Franklin Gothic Demi Cond" panose="020B0706030402020204" pitchFamily="34" charset="0"/>
              </a:rPr>
              <a:t>Questions??</a:t>
            </a:r>
          </a:p>
        </p:txBody>
      </p:sp>
    </p:spTree>
    <p:extLst>
      <p:ext uri="{BB962C8B-B14F-4D97-AF65-F5344CB8AC3E}">
        <p14:creationId xmlns:p14="http://schemas.microsoft.com/office/powerpoint/2010/main" val="9204846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0EA87-7089-414D-9E4D-E8367F464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latin typeface="Franklin Gothic Demi Cond" panose="020B0706030402020204" pitchFamily="34" charset="0"/>
              </a:rPr>
              <a:t>Thank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F566B-FED3-4E02-AEA2-679F78510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latin typeface="Palatino Linotype" panose="02040502050505030304" pitchFamily="18" charset="0"/>
              </a:rPr>
              <a:t>If there is a survey on parent engagement, make sure parents hand it in at the end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latin typeface="Palatino Linotype" panose="02040502050505030304" pitchFamily="18" charset="0"/>
              </a:rPr>
              <a:t>If there is an evaluation of the meeting, give parents time to complete it and hand it in at the end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latin typeface="Palatino Linotype" panose="02040502050505030304" pitchFamily="18" charset="0"/>
              </a:rPr>
              <a:t>Reminder that if parents did not sign in at the beginning, to please sign in before they leave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5796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E71AD-4683-42CA-B2B4-2A8F737A6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latin typeface="Franklin Gothic Demi Cond" panose="020B0706030402020204" pitchFamily="34" charset="0"/>
              </a:rPr>
              <a:t>Contact info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A5AA2-372F-4FA3-A248-ACE40E3375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Palatino Linotype" panose="02040502050505030304" pitchFamily="18" charset="0"/>
              </a:rPr>
              <a:t>Provide important contact information if parents have additional questions about Title I, parent and family engagement, etc.</a:t>
            </a:r>
          </a:p>
        </p:txBody>
      </p:sp>
    </p:spTree>
    <p:extLst>
      <p:ext uri="{BB962C8B-B14F-4D97-AF65-F5344CB8AC3E}">
        <p14:creationId xmlns:p14="http://schemas.microsoft.com/office/powerpoint/2010/main" val="4003714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C3D8D-3C35-42A2-BBB5-CE2D5821D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latin typeface="Franklin Gothic Demi Cond" panose="020B0706030402020204" pitchFamily="34" charset="0"/>
              </a:rPr>
              <a:t>Welcome parents and families!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17CA8C-9111-4CB4-95EE-0120B6C61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Palatino Linotype" panose="02040502050505030304" pitchFamily="18" charset="0"/>
              </a:rPr>
              <a:t>Provide a brief welcome message and information about logistics for the meeting: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Palatino Linotype" panose="02040502050505030304" pitchFamily="18" charset="0"/>
              </a:rPr>
              <a:t>Sign in – keep sign in sheets as documentation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Palatino Linotype" panose="02040502050505030304" pitchFamily="18" charset="0"/>
              </a:rPr>
              <a:t>Name tags – encourage parents to wear name tags; consider asking them to include their child’s name, age, grade, or teacher as well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Palatino Linotype" panose="02040502050505030304" pitchFamily="18" charset="0"/>
              </a:rPr>
              <a:t>Childcare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Palatino Linotype" panose="02040502050505030304" pitchFamily="18" charset="0"/>
              </a:rPr>
              <a:t>Refreshments – may include pizza, salad, coffee, pastries</a:t>
            </a:r>
          </a:p>
          <a:p>
            <a:pPr marL="0" indent="0">
              <a:buNone/>
            </a:pPr>
            <a:endParaRPr lang="en-US" sz="20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978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AFE65-3788-4C8E-89F0-D49E208CD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latin typeface="Franklin Gothic Demi Cond" panose="020B0706030402020204" pitchFamily="34" charset="0"/>
              </a:rPr>
              <a:t>Why are we here?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816B0C-9403-4B48-988C-2ADC21D5F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571515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Palatino Linotype" panose="02040502050505030304" pitchFamily="18" charset="0"/>
              </a:rPr>
              <a:t>Provide a brief explanation and overview of the event: information to be covered/format of the meeting (presentation, round table discussions, Q&amp;A, etc.)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Palatino Linotype" panose="02040502050505030304" pitchFamily="18" charset="0"/>
              </a:rPr>
              <a:t>Below are the required topics that must be covered at every Title I meeting, per ESSA: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US" sz="1800" dirty="0">
                <a:latin typeface="Palatino Linotype" panose="02040502050505030304" pitchFamily="18" charset="0"/>
              </a:rPr>
              <a:t>How does our school participate in Title I?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US" sz="1800" dirty="0">
                <a:latin typeface="Palatino Linotype" panose="02040502050505030304" pitchFamily="18" charset="0"/>
              </a:rPr>
              <a:t>What are the school’s requirements under Title I?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US" sz="1800" dirty="0">
                <a:latin typeface="Palatino Linotype" panose="02040502050505030304" pitchFamily="18" charset="0"/>
              </a:rPr>
              <a:t>What are your rights as parents?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Palatino Linotype" panose="02040502050505030304" pitchFamily="18" charset="0"/>
              </a:rPr>
              <a:t>Consider including additional topics that may be helpful: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US" sz="1800" dirty="0">
                <a:latin typeface="Palatino Linotype" panose="02040502050505030304" pitchFamily="18" charset="0"/>
              </a:rPr>
              <a:t>What it means to be a Title I school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US" sz="1800" dirty="0">
                <a:latin typeface="Palatino Linotype" panose="02040502050505030304" pitchFamily="18" charset="0"/>
              </a:rPr>
              <a:t>What is a Continuous Improvement Plan?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US" sz="1800" dirty="0">
                <a:latin typeface="Palatino Linotype" panose="02040502050505030304" pitchFamily="18" charset="0"/>
              </a:rPr>
              <a:t>What are our school goals?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US" sz="1800" dirty="0">
                <a:latin typeface="Palatino Linotype" panose="02040502050505030304" pitchFamily="18" charset="0"/>
              </a:rPr>
              <a:t>Curriculum &amp; Assessments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US" sz="1800" dirty="0">
                <a:latin typeface="Palatino Linotype" panose="02040502050505030304" pitchFamily="18" charset="0"/>
              </a:rPr>
              <a:t>What opportunities are there to be involved with the school/my child’s education?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US" sz="1800" dirty="0">
                <a:latin typeface="Palatino Linotype" panose="02040502050505030304" pitchFamily="18" charset="0"/>
              </a:rPr>
              <a:t>How will we keep in contact? 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US" sz="18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414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C5DDC-A4DA-4467-9F67-EFE196407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550989"/>
          </a:xfrm>
        </p:spPr>
        <p:txBody>
          <a:bodyPr>
            <a:noAutofit/>
          </a:bodyPr>
          <a:lstStyle/>
          <a:p>
            <a:r>
              <a:rPr lang="en-US" sz="5400" dirty="0">
                <a:latin typeface="Franklin Gothic Demi Cond" panose="020B0706030402020204" pitchFamily="34" charset="0"/>
              </a:rPr>
              <a:t>Optional slide: Ice Breaker Activity</a:t>
            </a:r>
          </a:p>
        </p:txBody>
      </p:sp>
    </p:spTree>
    <p:extLst>
      <p:ext uri="{BB962C8B-B14F-4D97-AF65-F5344CB8AC3E}">
        <p14:creationId xmlns:p14="http://schemas.microsoft.com/office/powerpoint/2010/main" val="3015460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9F517-0C82-4AAD-94B8-2E7E83602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latin typeface="Franklin Gothic Demi Cond" panose="020B0706030402020204" pitchFamily="34" charset="0"/>
              </a:rPr>
              <a:t>What is a Title I school?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93569-503C-4355-B6C7-ACDC770866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3095"/>
            <a:ext cx="8596668" cy="492759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800" dirty="0">
                <a:latin typeface="Palatino Linotype" panose="02040502050505030304" pitchFamily="18" charset="0"/>
              </a:rPr>
              <a:t>Provide information on Title I funding: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latin typeface="Palatino Linotype" panose="02040502050505030304" pitchFamily="18" charset="0"/>
              </a:rPr>
              <a:t>Purpose of Title I 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US" sz="2600" dirty="0">
                <a:latin typeface="Palatino Linotype" panose="02040502050505030304" pitchFamily="18" charset="0"/>
              </a:rPr>
              <a:t>Per ESSA: “The purpose of this title is to provide all children significant opportunity to receive a fair, equitable, and high-quality education, and to close the educational achievement gaps” </a:t>
            </a:r>
            <a:r>
              <a:rPr lang="en-US" sz="2600" i="1" dirty="0">
                <a:latin typeface="Palatino Linotype" panose="02040502050505030304" pitchFamily="18" charset="0"/>
              </a:rPr>
              <a:t>(section 1001)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US" sz="2600" dirty="0">
                <a:latin typeface="Palatino Linotype" panose="02040502050505030304" pitchFamily="18" charset="0"/>
              </a:rPr>
              <a:t>This means the school receives Federal money for academically struggling students in order to provide additional assistance</a:t>
            </a:r>
            <a:endParaRPr lang="en-US" sz="2600" i="1" dirty="0">
              <a:latin typeface="Palatino Linotype" panose="02040502050505030304" pitchFamily="18" charset="0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latin typeface="Palatino Linotype" panose="02040502050505030304" pitchFamily="18" charset="0"/>
              </a:rPr>
              <a:t>Who receives funds and why?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US" sz="2600" dirty="0">
                <a:latin typeface="Palatino Linotype" panose="02040502050505030304" pitchFamily="18" charset="0"/>
              </a:rPr>
              <a:t>The amount of funding received is driven by number of children at the school in poverty, but that does not determine which children receive Title I services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US" sz="2600" dirty="0">
                <a:latin typeface="Palatino Linotype" panose="02040502050505030304" pitchFamily="18" charset="0"/>
              </a:rPr>
              <a:t>Schools serving more low income families receive more in Title I funds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US" sz="2600" dirty="0">
                <a:latin typeface="Palatino Linotype" panose="02040502050505030304" pitchFamily="18" charset="0"/>
              </a:rPr>
              <a:t>2 programs: targeted assistance (identified caseload) and schoolwide (benefit and improve the entire school)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latin typeface="Palatino Linotype" panose="02040502050505030304" pitchFamily="18" charset="0"/>
              </a:rPr>
              <a:t>How can Title I funds be used?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US" sz="2600" dirty="0">
                <a:latin typeface="Palatino Linotype" panose="02040502050505030304" pitchFamily="18" charset="0"/>
              </a:rPr>
              <a:t>Examples of ways Title I funds may be used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242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E6F8E-35BC-4AAA-A57E-19EADF18E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024806" cy="1320800"/>
          </a:xfrm>
        </p:spPr>
        <p:txBody>
          <a:bodyPr>
            <a:noAutofit/>
          </a:bodyPr>
          <a:lstStyle/>
          <a:p>
            <a:r>
              <a:rPr lang="en-US" sz="5400" dirty="0">
                <a:latin typeface="Franklin Gothic Demi Cond" panose="020B0706030402020204" pitchFamily="34" charset="0"/>
              </a:rPr>
              <a:t>How does our school participate in Title 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48D27-C5F9-42E4-95E3-56BFA0F3C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67627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b="1" dirty="0">
              <a:solidFill>
                <a:srgbClr val="C00000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US" sz="2800" b="1" dirty="0">
                <a:latin typeface="Palatino Linotype" panose="02040502050505030304" pitchFamily="18" charset="0"/>
              </a:rPr>
              <a:t>This is a required slide</a:t>
            </a:r>
            <a:endParaRPr lang="en-US" sz="2800" dirty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Palatino Linotype" panose="02040502050505030304" pitchFamily="18" charset="0"/>
              </a:rPr>
              <a:t>Provide information and an explanation about the school’s specific Title I program: targeted assistance or schoolwide</a:t>
            </a:r>
          </a:p>
          <a:p>
            <a:pPr marL="0" indent="0">
              <a:buNone/>
            </a:pPr>
            <a:endParaRPr lang="en-US" sz="2800" dirty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Palatino Linotype" panose="02040502050505030304" pitchFamily="18" charset="0"/>
              </a:rPr>
              <a:t>Provide information on how case loads are determined in targeted assistance schools</a:t>
            </a:r>
          </a:p>
        </p:txBody>
      </p:sp>
    </p:spTree>
    <p:extLst>
      <p:ext uri="{BB962C8B-B14F-4D97-AF65-F5344CB8AC3E}">
        <p14:creationId xmlns:p14="http://schemas.microsoft.com/office/powerpoint/2010/main" val="2674984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6A773-0F5A-459D-904B-4410E17CC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809" y="609600"/>
            <a:ext cx="9356034" cy="1320800"/>
          </a:xfrm>
        </p:spPr>
        <p:txBody>
          <a:bodyPr>
            <a:noAutofit/>
          </a:bodyPr>
          <a:lstStyle/>
          <a:p>
            <a:r>
              <a:rPr lang="en-US" sz="5400" dirty="0">
                <a:latin typeface="Franklin Gothic Demi Cond" panose="020B0706030402020204" pitchFamily="34" charset="0"/>
              </a:rPr>
              <a:t>What is a Continuous Improvement Plan?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5897D4-D249-4C38-964E-C5B4C6386F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226687" cy="43114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dirty="0">
                <a:latin typeface="Palatino Linotype" panose="02040502050505030304" pitchFamily="18" charset="0"/>
              </a:rPr>
              <a:t>Provide information on CIPs: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latin typeface="Palatino Linotype" panose="02040502050505030304" pitchFamily="18" charset="0"/>
              </a:rPr>
              <a:t>What are they?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latin typeface="Palatino Linotype" panose="02040502050505030304" pitchFamily="18" charset="0"/>
              </a:rPr>
              <a:t>Why are they important?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latin typeface="Palatino Linotype" panose="02040502050505030304" pitchFamily="18" charset="0"/>
              </a:rPr>
              <a:t>Who is involved in the development?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latin typeface="Palatino Linotype" panose="02040502050505030304" pitchFamily="18" charset="0"/>
              </a:rPr>
              <a:t>How can parents become involved in the development?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latin typeface="Palatino Linotype" panose="02040502050505030304" pitchFamily="18" charset="0"/>
              </a:rPr>
              <a:t>How do they impact Title I spending?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latin typeface="Palatino Linotype" panose="02040502050505030304" pitchFamily="18" charset="0"/>
              </a:rPr>
              <a:t>How are they distributed/where can parents find a copy?</a:t>
            </a:r>
          </a:p>
        </p:txBody>
      </p:sp>
    </p:spTree>
    <p:extLst>
      <p:ext uri="{BB962C8B-B14F-4D97-AF65-F5344CB8AC3E}">
        <p14:creationId xmlns:p14="http://schemas.microsoft.com/office/powerpoint/2010/main" val="2152183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49F46-5446-4D0C-8901-8A794B2B1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latin typeface="Franklin Gothic Demi Cond" panose="020B0706030402020204" pitchFamily="34" charset="0"/>
              </a:rPr>
              <a:t>What are our school goals?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B2FF71-686B-4506-AD26-E7968385D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Palatino Linotype" panose="02040502050505030304" pitchFamily="18" charset="0"/>
              </a:rPr>
              <a:t>List goals from the school’s CIP and explain how these goals are based on a needs assessment and drive the school’s Title I investments</a:t>
            </a:r>
          </a:p>
        </p:txBody>
      </p:sp>
    </p:spTree>
    <p:extLst>
      <p:ext uri="{BB962C8B-B14F-4D97-AF65-F5344CB8AC3E}">
        <p14:creationId xmlns:p14="http://schemas.microsoft.com/office/powerpoint/2010/main" val="4158081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2F6B283D0F1940B375B4845395C049" ma:contentTypeVersion="10" ma:contentTypeDescription="Create a new document." ma:contentTypeScope="" ma:versionID="4fec86fafc1e787267f51fcf30937326">
  <xsd:schema xmlns:xsd="http://www.w3.org/2001/XMLSchema" xmlns:xs="http://www.w3.org/2001/XMLSchema" xmlns:p="http://schemas.microsoft.com/office/2006/metadata/properties" xmlns:ns3="d80a4d8e-4e6b-4d9d-8f1a-ff0104432a35" xmlns:ns4="f589ccea-3ba2-4c0c-a515-510e0f56592f" targetNamespace="http://schemas.microsoft.com/office/2006/metadata/properties" ma:root="true" ma:fieldsID="51bf020b287f49b230b41083f4e646bd" ns3:_="" ns4:_="">
    <xsd:import namespace="d80a4d8e-4e6b-4d9d-8f1a-ff0104432a35"/>
    <xsd:import namespace="f589ccea-3ba2-4c0c-a515-510e0f56592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0a4d8e-4e6b-4d9d-8f1a-ff0104432a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89ccea-3ba2-4c0c-a515-510e0f56592f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6ECA1A0-4A2D-4B96-A62A-0C48932FC414}">
  <ds:schemaRefs>
    <ds:schemaRef ds:uri="http://schemas.microsoft.com/office/2006/metadata/properties"/>
    <ds:schemaRef ds:uri="http://purl.org/dc/terms/"/>
    <ds:schemaRef ds:uri="f589ccea-3ba2-4c0c-a515-510e0f56592f"/>
    <ds:schemaRef ds:uri="d80a4d8e-4e6b-4d9d-8f1a-ff0104432a35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D534D8A-46C3-4B44-87B2-1C47558AB0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80a4d8e-4e6b-4d9d-8f1a-ff0104432a35"/>
    <ds:schemaRef ds:uri="f589ccea-3ba2-4c0c-a515-510e0f5659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C592595-49B3-4A79-A055-A2C2DD8C42F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</TotalTime>
  <Words>1292</Words>
  <Application>Microsoft Office PowerPoint</Application>
  <PresentationFormat>Widescreen</PresentationFormat>
  <Paragraphs>122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Calibri Light</vt:lpstr>
      <vt:lpstr>Franklin Gothic Demi Cond</vt:lpstr>
      <vt:lpstr>Palatino Linotype</vt:lpstr>
      <vt:lpstr>Wingdings</vt:lpstr>
      <vt:lpstr>Office Theme</vt:lpstr>
      <vt:lpstr>[School Year] Annual Title I Meeting</vt:lpstr>
      <vt:lpstr>Notes for use:</vt:lpstr>
      <vt:lpstr>Welcome parents and families!</vt:lpstr>
      <vt:lpstr>Why are we here?</vt:lpstr>
      <vt:lpstr>Optional slide: Ice Breaker Activity</vt:lpstr>
      <vt:lpstr>What is a Title I school?</vt:lpstr>
      <vt:lpstr>How does our school participate in Title I?</vt:lpstr>
      <vt:lpstr>What is a Continuous Improvement Plan?</vt:lpstr>
      <vt:lpstr>What are our school goals?</vt:lpstr>
      <vt:lpstr>How do we spend our Title I funds?</vt:lpstr>
      <vt:lpstr>What are our requirements under Title I?</vt:lpstr>
      <vt:lpstr>What are your rights under Title I?</vt:lpstr>
      <vt:lpstr>What curriculum do we teach?</vt:lpstr>
      <vt:lpstr>What assessments do we use?</vt:lpstr>
      <vt:lpstr>Parent and family engagement funding</vt:lpstr>
      <vt:lpstr>What is a parent and family engagement policy?</vt:lpstr>
      <vt:lpstr>What is a School-Parent Compact?</vt:lpstr>
      <vt:lpstr>Opportunities for Engagement</vt:lpstr>
      <vt:lpstr>What is our communication plan?</vt:lpstr>
      <vt:lpstr>Questions??</vt:lpstr>
      <vt:lpstr>Thank you!</vt:lpstr>
      <vt:lpstr>Contact info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Title I, Part A Meeting</dc:title>
  <dc:creator>Vermont Agency of Education</dc:creator>
  <cp:lastModifiedBy>Graves, Amber</cp:lastModifiedBy>
  <cp:revision>34</cp:revision>
  <dcterms:created xsi:type="dcterms:W3CDTF">2019-10-27T22:14:11Z</dcterms:created>
  <dcterms:modified xsi:type="dcterms:W3CDTF">2022-04-18T16:25:12Z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0x0101005F2F6B283D0F1940B375B4845395C049</vt:lpwstr>
  </property>
</Properties>
</file>