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3" r:id="rId4"/>
  </p:sldMasterIdLst>
  <p:notesMasterIdLst>
    <p:notesMasterId r:id="rId50"/>
  </p:notesMasterIdLst>
  <p:handoutMasterIdLst>
    <p:handoutMasterId r:id="rId51"/>
  </p:handoutMasterIdLst>
  <p:sldIdLst>
    <p:sldId id="256" r:id="rId5"/>
    <p:sldId id="319" r:id="rId6"/>
    <p:sldId id="338" r:id="rId7"/>
    <p:sldId id="347" r:id="rId8"/>
    <p:sldId id="363" r:id="rId9"/>
    <p:sldId id="266" r:id="rId10"/>
    <p:sldId id="275" r:id="rId11"/>
    <p:sldId id="360" r:id="rId12"/>
    <p:sldId id="361" r:id="rId13"/>
    <p:sldId id="300" r:id="rId14"/>
    <p:sldId id="301" r:id="rId15"/>
    <p:sldId id="303" r:id="rId16"/>
    <p:sldId id="364" r:id="rId17"/>
    <p:sldId id="298" r:id="rId18"/>
    <p:sldId id="367" r:id="rId19"/>
    <p:sldId id="297" r:id="rId20"/>
    <p:sldId id="365" r:id="rId21"/>
    <p:sldId id="366" r:id="rId22"/>
    <p:sldId id="286" r:id="rId23"/>
    <p:sldId id="359" r:id="rId24"/>
    <p:sldId id="356" r:id="rId25"/>
    <p:sldId id="283" r:id="rId26"/>
    <p:sldId id="346" r:id="rId27"/>
    <p:sldId id="362" r:id="rId28"/>
    <p:sldId id="313" r:id="rId29"/>
    <p:sldId id="276" r:id="rId30"/>
    <p:sldId id="318" r:id="rId31"/>
    <p:sldId id="315" r:id="rId32"/>
    <p:sldId id="321" r:id="rId33"/>
    <p:sldId id="322" r:id="rId34"/>
    <p:sldId id="323" r:id="rId35"/>
    <p:sldId id="324" r:id="rId36"/>
    <p:sldId id="352" r:id="rId37"/>
    <p:sldId id="278" r:id="rId38"/>
    <p:sldId id="279" r:id="rId39"/>
    <p:sldId id="280" r:id="rId40"/>
    <p:sldId id="281" r:id="rId41"/>
    <p:sldId id="268" r:id="rId42"/>
    <p:sldId id="294" r:id="rId43"/>
    <p:sldId id="355" r:id="rId44"/>
    <p:sldId id="299" r:id="rId45"/>
    <p:sldId id="342" r:id="rId46"/>
    <p:sldId id="343" r:id="rId47"/>
    <p:sldId id="344" r:id="rId48"/>
    <p:sldId id="289" r:id="rId49"/>
  </p:sldIdLst>
  <p:sldSz cx="12192000" cy="6858000"/>
  <p:notesSz cx="7102475" cy="9388475"/>
  <p:defaultTextStyle>
    <a:defPPr>
      <a:defRPr lang="en-US"/>
    </a:defPPr>
    <a:lvl1pPr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98" autoAdjust="0"/>
    <p:restoredTop sz="86342" autoAdjust="0"/>
  </p:normalViewPr>
  <p:slideViewPr>
    <p:cSldViewPr>
      <p:cViewPr varScale="1">
        <p:scale>
          <a:sx n="66" d="100"/>
          <a:sy n="66" d="100"/>
        </p:scale>
        <p:origin x="96" y="228"/>
      </p:cViewPr>
      <p:guideLst/>
    </p:cSldViewPr>
  </p:slideViewPr>
  <p:outlineViewPr>
    <p:cViewPr>
      <p:scale>
        <a:sx n="33" d="100"/>
        <a:sy n="33" d="100"/>
      </p:scale>
      <p:origin x="0" y="-29634"/>
    </p:cViewPr>
  </p:outlineViewPr>
  <p:notesTextViewPr>
    <p:cViewPr>
      <p:scale>
        <a:sx n="1" d="1"/>
        <a:sy n="1" d="1"/>
      </p:scale>
      <p:origin x="0" y="0"/>
    </p:cViewPr>
  </p:notesTextViewPr>
  <p:sorterViewPr>
    <p:cViewPr>
      <p:scale>
        <a:sx n="100" d="100"/>
        <a:sy n="100" d="100"/>
      </p:scale>
      <p:origin x="0" y="-5524"/>
    </p:cViewPr>
  </p:sorterViewPr>
  <p:notesViewPr>
    <p:cSldViewPr>
      <p:cViewPr varScale="1">
        <p:scale>
          <a:sx n="84" d="100"/>
          <a:sy n="84" d="100"/>
        </p:scale>
        <p:origin x="3846" y="1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handoutMaster" Target="handoutMasters/handoutMaster1.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4785A0-F08E-470B-ADE7-4E685C771F22}"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94C3AA01-40F7-43E2-B089-1A59D0C77611}">
      <dgm:prSet phldrT="[Text]"/>
      <dgm:spPr/>
      <dgm:t>
        <a:bodyPr/>
        <a:lstStyle/>
        <a:p>
          <a:r>
            <a:rPr lang="en-US" b="1" dirty="0"/>
            <a:t>CFP Team Leader</a:t>
          </a:r>
        </a:p>
      </dgm:t>
    </dgm:pt>
    <dgm:pt modelId="{A475818B-4060-4C6F-B655-73C53B5761A1}" type="parTrans" cxnId="{9E7F3D9D-AAC6-4D96-86C4-5573799E6A9F}">
      <dgm:prSet/>
      <dgm:spPr/>
      <dgm:t>
        <a:bodyPr/>
        <a:lstStyle/>
        <a:p>
          <a:endParaRPr lang="en-US"/>
        </a:p>
      </dgm:t>
    </dgm:pt>
    <dgm:pt modelId="{69022043-FC0D-4978-887A-ED173226FDE9}" type="sibTrans" cxnId="{9E7F3D9D-AAC6-4D96-86C4-5573799E6A9F}">
      <dgm:prSet/>
      <dgm:spPr/>
      <dgm:t>
        <a:bodyPr/>
        <a:lstStyle/>
        <a:p>
          <a:endParaRPr lang="en-US"/>
        </a:p>
      </dgm:t>
    </dgm:pt>
    <dgm:pt modelId="{D6F0375C-A667-4BD4-9648-DB380FFBA251}">
      <dgm:prSet phldrT="[Text]" custT="1"/>
      <dgm:spPr/>
      <dgm:t>
        <a:bodyPr/>
        <a:lstStyle/>
        <a:p>
          <a:r>
            <a:rPr lang="en-US" sz="2000" b="1" dirty="0"/>
            <a:t>Business Office</a:t>
          </a:r>
        </a:p>
      </dgm:t>
    </dgm:pt>
    <dgm:pt modelId="{33BA04C7-6B3F-4BEF-A9CA-8E14725DF96B}" type="parTrans" cxnId="{836D4C96-94EE-456E-8433-390C0058CA18}">
      <dgm:prSet/>
      <dgm:spPr/>
      <dgm:t>
        <a:bodyPr/>
        <a:lstStyle/>
        <a:p>
          <a:endParaRPr lang="en-US"/>
        </a:p>
      </dgm:t>
    </dgm:pt>
    <dgm:pt modelId="{970353D5-349E-4F6A-ADC0-91CA0DD25B93}" type="sibTrans" cxnId="{836D4C96-94EE-456E-8433-390C0058CA18}">
      <dgm:prSet/>
      <dgm:spPr/>
      <dgm:t>
        <a:bodyPr/>
        <a:lstStyle/>
        <a:p>
          <a:endParaRPr lang="en-US"/>
        </a:p>
      </dgm:t>
    </dgm:pt>
    <dgm:pt modelId="{87A4EA78-AF7D-46A4-A6DB-CDE4F51A106D}">
      <dgm:prSet phldrT="[Text]" custT="1"/>
      <dgm:spPr/>
      <dgm:t>
        <a:bodyPr/>
        <a:lstStyle/>
        <a:p>
          <a:r>
            <a:rPr lang="en-US" sz="2000" b="1" dirty="0"/>
            <a:t>Data Manager</a:t>
          </a:r>
        </a:p>
      </dgm:t>
    </dgm:pt>
    <dgm:pt modelId="{AE949E01-87DB-470E-AC44-A45145C00C69}" type="parTrans" cxnId="{4FFC0A7A-66F1-4A58-A381-A565D1B979B1}">
      <dgm:prSet/>
      <dgm:spPr/>
      <dgm:t>
        <a:bodyPr/>
        <a:lstStyle/>
        <a:p>
          <a:endParaRPr lang="en-US"/>
        </a:p>
      </dgm:t>
    </dgm:pt>
    <dgm:pt modelId="{C5BB0A8E-A0C5-4186-B1A6-60E671C11B30}" type="sibTrans" cxnId="{4FFC0A7A-66F1-4A58-A381-A565D1B979B1}">
      <dgm:prSet/>
      <dgm:spPr/>
      <dgm:t>
        <a:bodyPr/>
        <a:lstStyle/>
        <a:p>
          <a:endParaRPr lang="en-US"/>
        </a:p>
      </dgm:t>
    </dgm:pt>
    <dgm:pt modelId="{0D6758D0-1B1C-422F-B050-CBD6A5FA9C70}">
      <dgm:prSet phldrT="[Text]" custT="1"/>
      <dgm:spPr/>
      <dgm:t>
        <a:bodyPr/>
        <a:lstStyle/>
        <a:p>
          <a:r>
            <a:rPr lang="en-US" sz="2000" b="1" dirty="0"/>
            <a:t>Parents</a:t>
          </a:r>
        </a:p>
      </dgm:t>
    </dgm:pt>
    <dgm:pt modelId="{546C8813-7952-46C0-931E-F9CE76C9477B}" type="parTrans" cxnId="{515D71FD-F78C-4475-AACA-964C1BAEDFDF}">
      <dgm:prSet/>
      <dgm:spPr/>
      <dgm:t>
        <a:bodyPr/>
        <a:lstStyle/>
        <a:p>
          <a:endParaRPr lang="en-US"/>
        </a:p>
      </dgm:t>
    </dgm:pt>
    <dgm:pt modelId="{77C6BCD4-40C7-46EF-9A78-882912B3FB1C}" type="sibTrans" cxnId="{515D71FD-F78C-4475-AACA-964C1BAEDFDF}">
      <dgm:prSet/>
      <dgm:spPr/>
      <dgm:t>
        <a:bodyPr/>
        <a:lstStyle/>
        <a:p>
          <a:endParaRPr lang="en-US"/>
        </a:p>
      </dgm:t>
    </dgm:pt>
    <dgm:pt modelId="{8B6AEF7A-5821-4D84-97D4-7D58A7789D80}">
      <dgm:prSet phldrT="[Text]" custT="1"/>
      <dgm:spPr/>
      <dgm:t>
        <a:bodyPr/>
        <a:lstStyle/>
        <a:p>
          <a:r>
            <a:rPr lang="en-US" sz="2000" b="1" dirty="0"/>
            <a:t>AOE Staff</a:t>
          </a:r>
        </a:p>
      </dgm:t>
    </dgm:pt>
    <dgm:pt modelId="{D0AAFD26-AC7B-46B6-9D65-3E0656938771}" type="parTrans" cxnId="{60127696-6958-4A11-981D-3ECD8B0C6F7D}">
      <dgm:prSet/>
      <dgm:spPr/>
      <dgm:t>
        <a:bodyPr/>
        <a:lstStyle/>
        <a:p>
          <a:endParaRPr lang="en-US"/>
        </a:p>
      </dgm:t>
    </dgm:pt>
    <dgm:pt modelId="{B1043FBC-B52F-4173-B30A-CA1471CA46CE}" type="sibTrans" cxnId="{60127696-6958-4A11-981D-3ECD8B0C6F7D}">
      <dgm:prSet/>
      <dgm:spPr/>
      <dgm:t>
        <a:bodyPr/>
        <a:lstStyle/>
        <a:p>
          <a:endParaRPr lang="en-US"/>
        </a:p>
      </dgm:t>
    </dgm:pt>
    <dgm:pt modelId="{2A9C6D8D-FD93-4CC3-9974-915FA5AE3681}">
      <dgm:prSet phldrT="[Text]" custT="1"/>
      <dgm:spPr/>
      <dgm:t>
        <a:bodyPr/>
        <a:lstStyle/>
        <a:p>
          <a:r>
            <a:rPr lang="en-US" sz="2000" b="1" dirty="0"/>
            <a:t>USDOE</a:t>
          </a:r>
        </a:p>
      </dgm:t>
    </dgm:pt>
    <dgm:pt modelId="{4FF6B3DC-3EE8-4C66-88D6-E54FA5B424F1}" type="parTrans" cxnId="{A0A0BA0B-ED98-4533-B95E-C7B8275CAEE7}">
      <dgm:prSet/>
      <dgm:spPr/>
      <dgm:t>
        <a:bodyPr/>
        <a:lstStyle/>
        <a:p>
          <a:endParaRPr lang="en-US"/>
        </a:p>
      </dgm:t>
    </dgm:pt>
    <dgm:pt modelId="{B3463FEB-FB78-4BA3-9EE1-0B10403B4CCA}" type="sibTrans" cxnId="{A0A0BA0B-ED98-4533-B95E-C7B8275CAEE7}">
      <dgm:prSet/>
      <dgm:spPr/>
      <dgm:t>
        <a:bodyPr/>
        <a:lstStyle/>
        <a:p>
          <a:endParaRPr lang="en-US"/>
        </a:p>
      </dgm:t>
    </dgm:pt>
    <dgm:pt modelId="{A443F424-7DF8-475E-9263-6CC532F36718}">
      <dgm:prSet phldrT="[Text]" custT="1"/>
      <dgm:spPr/>
      <dgm:t>
        <a:bodyPr/>
        <a:lstStyle/>
        <a:p>
          <a:r>
            <a:rPr lang="en-US" sz="2000" b="1" dirty="0"/>
            <a:t>LEA Leaders</a:t>
          </a:r>
        </a:p>
      </dgm:t>
    </dgm:pt>
    <dgm:pt modelId="{F199F29D-EE15-4456-8599-C51DC93674A8}" type="parTrans" cxnId="{55408146-F657-40CE-A1FC-43E7A92160B1}">
      <dgm:prSet/>
      <dgm:spPr/>
      <dgm:t>
        <a:bodyPr/>
        <a:lstStyle/>
        <a:p>
          <a:endParaRPr lang="en-US"/>
        </a:p>
      </dgm:t>
    </dgm:pt>
    <dgm:pt modelId="{C5D8EF62-E32A-4850-9A42-8E58BA4F492D}" type="sibTrans" cxnId="{55408146-F657-40CE-A1FC-43E7A92160B1}">
      <dgm:prSet/>
      <dgm:spPr/>
      <dgm:t>
        <a:bodyPr/>
        <a:lstStyle/>
        <a:p>
          <a:endParaRPr lang="en-US"/>
        </a:p>
      </dgm:t>
    </dgm:pt>
    <dgm:pt modelId="{07B4FDD4-1A7C-4F25-8335-EFB65C9D9731}">
      <dgm:prSet phldrT="[Text]" custT="1"/>
      <dgm:spPr/>
      <dgm:t>
        <a:bodyPr/>
        <a:lstStyle/>
        <a:p>
          <a:r>
            <a:rPr lang="en-US" sz="2000" b="1" dirty="0"/>
            <a:t>School Staff</a:t>
          </a:r>
        </a:p>
      </dgm:t>
    </dgm:pt>
    <dgm:pt modelId="{D4C84856-B53D-4533-843A-CB44F37A2368}" type="parTrans" cxnId="{CC66850C-18F1-46DA-9B9D-1641E9FC0DD7}">
      <dgm:prSet/>
      <dgm:spPr/>
      <dgm:t>
        <a:bodyPr/>
        <a:lstStyle/>
        <a:p>
          <a:endParaRPr lang="en-US"/>
        </a:p>
      </dgm:t>
    </dgm:pt>
    <dgm:pt modelId="{F3B06184-BCFD-4416-9BEF-8A3C25444EA8}" type="sibTrans" cxnId="{CC66850C-18F1-46DA-9B9D-1641E9FC0DD7}">
      <dgm:prSet/>
      <dgm:spPr/>
      <dgm:t>
        <a:bodyPr/>
        <a:lstStyle/>
        <a:p>
          <a:endParaRPr lang="en-US"/>
        </a:p>
      </dgm:t>
    </dgm:pt>
    <dgm:pt modelId="{CBECAEF5-8344-43D4-9A7E-CBC397F05D6C}">
      <dgm:prSet phldrT="[Text]" custT="1"/>
      <dgm:spPr/>
      <dgm:t>
        <a:bodyPr/>
        <a:lstStyle/>
        <a:p>
          <a:r>
            <a:rPr lang="en-US" sz="2000" b="1" dirty="0"/>
            <a:t>Community Partners</a:t>
          </a:r>
        </a:p>
      </dgm:t>
    </dgm:pt>
    <dgm:pt modelId="{B2BC957A-8CD7-4551-A546-375D7AD6DBBD}" type="parTrans" cxnId="{7D9E4DA7-08F0-49FD-8B61-4CD0E6561289}">
      <dgm:prSet/>
      <dgm:spPr/>
      <dgm:t>
        <a:bodyPr/>
        <a:lstStyle/>
        <a:p>
          <a:endParaRPr lang="en-US"/>
        </a:p>
      </dgm:t>
    </dgm:pt>
    <dgm:pt modelId="{25CBCA79-7AE4-43AB-AE6A-A815F33DA237}" type="sibTrans" cxnId="{7D9E4DA7-08F0-49FD-8B61-4CD0E6561289}">
      <dgm:prSet/>
      <dgm:spPr/>
      <dgm:t>
        <a:bodyPr/>
        <a:lstStyle/>
        <a:p>
          <a:endParaRPr lang="en-US"/>
        </a:p>
      </dgm:t>
    </dgm:pt>
    <dgm:pt modelId="{C1BBD5F1-F22F-47C1-B1E5-329690B32070}" type="pres">
      <dgm:prSet presAssocID="{FC4785A0-F08E-470B-ADE7-4E685C771F22}" presName="Name0" presStyleCnt="0">
        <dgm:presLayoutVars>
          <dgm:chMax val="1"/>
          <dgm:dir/>
          <dgm:animLvl val="ctr"/>
          <dgm:resizeHandles val="exact"/>
        </dgm:presLayoutVars>
      </dgm:prSet>
      <dgm:spPr/>
    </dgm:pt>
    <dgm:pt modelId="{63699968-56E6-4BEF-B963-2112B350E725}" type="pres">
      <dgm:prSet presAssocID="{94C3AA01-40F7-43E2-B089-1A59D0C77611}" presName="centerShape" presStyleLbl="node0" presStyleIdx="0" presStyleCnt="1" custScaleX="134316"/>
      <dgm:spPr/>
    </dgm:pt>
    <dgm:pt modelId="{61893AE7-1F86-4295-9177-D7002B0E1087}" type="pres">
      <dgm:prSet presAssocID="{D6F0375C-A667-4BD4-9648-DB380FFBA251}" presName="node" presStyleLbl="node1" presStyleIdx="0" presStyleCnt="8" custScaleX="174624">
        <dgm:presLayoutVars>
          <dgm:bulletEnabled val="1"/>
        </dgm:presLayoutVars>
      </dgm:prSet>
      <dgm:spPr/>
    </dgm:pt>
    <dgm:pt modelId="{69916A02-6F46-45DC-80E5-AFFA5F9AD84E}" type="pres">
      <dgm:prSet presAssocID="{D6F0375C-A667-4BD4-9648-DB380FFBA251}" presName="dummy" presStyleCnt="0"/>
      <dgm:spPr/>
    </dgm:pt>
    <dgm:pt modelId="{02A73EB8-F254-4B93-8B8A-B476EF5A71A6}" type="pres">
      <dgm:prSet presAssocID="{970353D5-349E-4F6A-ADC0-91CA0DD25B93}" presName="sibTrans" presStyleLbl="sibTrans2D1" presStyleIdx="0" presStyleCnt="8"/>
      <dgm:spPr/>
    </dgm:pt>
    <dgm:pt modelId="{B8820975-6EDF-4110-B06B-FE3262645815}" type="pres">
      <dgm:prSet presAssocID="{87A4EA78-AF7D-46A4-A6DB-CDE4F51A106D}" presName="node" presStyleLbl="node1" presStyleIdx="1" presStyleCnt="8" custScaleX="174624" custRadScaleRad="103208" custRadScaleInc="37228">
        <dgm:presLayoutVars>
          <dgm:bulletEnabled val="1"/>
        </dgm:presLayoutVars>
      </dgm:prSet>
      <dgm:spPr/>
    </dgm:pt>
    <dgm:pt modelId="{886AEBD2-F37E-4ECF-860F-6191704EF725}" type="pres">
      <dgm:prSet presAssocID="{87A4EA78-AF7D-46A4-A6DB-CDE4F51A106D}" presName="dummy" presStyleCnt="0"/>
      <dgm:spPr/>
    </dgm:pt>
    <dgm:pt modelId="{5956973B-F028-483F-AEC0-587B142CCDD7}" type="pres">
      <dgm:prSet presAssocID="{C5BB0A8E-A0C5-4186-B1A6-60E671C11B30}" presName="sibTrans" presStyleLbl="sibTrans2D1" presStyleIdx="1" presStyleCnt="8"/>
      <dgm:spPr/>
    </dgm:pt>
    <dgm:pt modelId="{7D5CDF67-3DDF-443C-A663-7BA168396ADB}" type="pres">
      <dgm:prSet presAssocID="{0D6758D0-1B1C-422F-B050-CBD6A5FA9C70}" presName="node" presStyleLbl="node1" presStyleIdx="2" presStyleCnt="8" custScaleX="174624">
        <dgm:presLayoutVars>
          <dgm:bulletEnabled val="1"/>
        </dgm:presLayoutVars>
      </dgm:prSet>
      <dgm:spPr/>
    </dgm:pt>
    <dgm:pt modelId="{115B44DC-3E69-4E2B-9B9D-FADE563B1977}" type="pres">
      <dgm:prSet presAssocID="{0D6758D0-1B1C-422F-B050-CBD6A5FA9C70}" presName="dummy" presStyleCnt="0"/>
      <dgm:spPr/>
    </dgm:pt>
    <dgm:pt modelId="{D88E1E45-FDEF-4086-9DD8-96BAC1AC71F9}" type="pres">
      <dgm:prSet presAssocID="{77C6BCD4-40C7-46EF-9A78-882912B3FB1C}" presName="sibTrans" presStyleLbl="sibTrans2D1" presStyleIdx="2" presStyleCnt="8"/>
      <dgm:spPr/>
    </dgm:pt>
    <dgm:pt modelId="{3562FD59-5AB7-463E-BD78-61F0BE370E88}" type="pres">
      <dgm:prSet presAssocID="{8B6AEF7A-5821-4D84-97D4-7D58A7789D80}" presName="node" presStyleLbl="node1" presStyleIdx="3" presStyleCnt="8" custScaleX="174624" custRadScaleRad="101401" custRadScaleInc="-45621">
        <dgm:presLayoutVars>
          <dgm:bulletEnabled val="1"/>
        </dgm:presLayoutVars>
      </dgm:prSet>
      <dgm:spPr/>
    </dgm:pt>
    <dgm:pt modelId="{8ED6DF80-5BD1-4E04-A1DB-D7C227E3644C}" type="pres">
      <dgm:prSet presAssocID="{8B6AEF7A-5821-4D84-97D4-7D58A7789D80}" presName="dummy" presStyleCnt="0"/>
      <dgm:spPr/>
    </dgm:pt>
    <dgm:pt modelId="{749A520B-031A-447B-82EB-4CEB737E6332}" type="pres">
      <dgm:prSet presAssocID="{B1043FBC-B52F-4173-B30A-CA1471CA46CE}" presName="sibTrans" presStyleLbl="sibTrans2D1" presStyleIdx="3" presStyleCnt="8"/>
      <dgm:spPr/>
    </dgm:pt>
    <dgm:pt modelId="{1AD471B1-6B8D-4B5E-9360-66CB6808C318}" type="pres">
      <dgm:prSet presAssocID="{2A9C6D8D-FD93-4CC3-9974-915FA5AE3681}" presName="node" presStyleLbl="node1" presStyleIdx="4" presStyleCnt="8" custScaleX="174624" custRadScaleRad="102561" custRadScaleInc="-811">
        <dgm:presLayoutVars>
          <dgm:bulletEnabled val="1"/>
        </dgm:presLayoutVars>
      </dgm:prSet>
      <dgm:spPr/>
    </dgm:pt>
    <dgm:pt modelId="{4892D716-8804-4114-B454-8DE207D0579A}" type="pres">
      <dgm:prSet presAssocID="{2A9C6D8D-FD93-4CC3-9974-915FA5AE3681}" presName="dummy" presStyleCnt="0"/>
      <dgm:spPr/>
    </dgm:pt>
    <dgm:pt modelId="{50C4DCE8-9D10-4BC9-BA76-C73D9D5D8298}" type="pres">
      <dgm:prSet presAssocID="{B3463FEB-FB78-4BA3-9EE1-0B10403B4CCA}" presName="sibTrans" presStyleLbl="sibTrans2D1" presStyleIdx="4" presStyleCnt="8"/>
      <dgm:spPr/>
    </dgm:pt>
    <dgm:pt modelId="{25E76E47-8D2B-4013-ABC4-3F919EABA97E}" type="pres">
      <dgm:prSet presAssocID="{A443F424-7DF8-475E-9263-6CC532F36718}" presName="node" presStyleLbl="node1" presStyleIdx="5" presStyleCnt="8" custScaleX="174624" custRadScaleRad="98354" custRadScaleInc="20490">
        <dgm:presLayoutVars>
          <dgm:bulletEnabled val="1"/>
        </dgm:presLayoutVars>
      </dgm:prSet>
      <dgm:spPr/>
    </dgm:pt>
    <dgm:pt modelId="{7E48E936-8698-4BA0-93B1-71AD77FD36AA}" type="pres">
      <dgm:prSet presAssocID="{A443F424-7DF8-475E-9263-6CC532F36718}" presName="dummy" presStyleCnt="0"/>
      <dgm:spPr/>
    </dgm:pt>
    <dgm:pt modelId="{78206685-54A0-4609-9E23-C02D4415E204}" type="pres">
      <dgm:prSet presAssocID="{C5D8EF62-E32A-4850-9A42-8E58BA4F492D}" presName="sibTrans" presStyleLbl="sibTrans2D1" presStyleIdx="5" presStyleCnt="8"/>
      <dgm:spPr/>
    </dgm:pt>
    <dgm:pt modelId="{00CB54F0-3E59-4C0A-B849-83BA2C8CAD59}" type="pres">
      <dgm:prSet presAssocID="{07B4FDD4-1A7C-4F25-8335-EFB65C9D9731}" presName="node" presStyleLbl="node1" presStyleIdx="6" presStyleCnt="8" custScaleX="174624">
        <dgm:presLayoutVars>
          <dgm:bulletEnabled val="1"/>
        </dgm:presLayoutVars>
      </dgm:prSet>
      <dgm:spPr/>
    </dgm:pt>
    <dgm:pt modelId="{A44B476F-1926-4549-B009-F20B3EFC8A2A}" type="pres">
      <dgm:prSet presAssocID="{07B4FDD4-1A7C-4F25-8335-EFB65C9D9731}" presName="dummy" presStyleCnt="0"/>
      <dgm:spPr/>
    </dgm:pt>
    <dgm:pt modelId="{DCFD94D6-5F76-48C8-9372-BA4F7D9749A8}" type="pres">
      <dgm:prSet presAssocID="{F3B06184-BCFD-4416-9BEF-8A3C25444EA8}" presName="sibTrans" presStyleLbl="sibTrans2D1" presStyleIdx="6" presStyleCnt="8"/>
      <dgm:spPr/>
    </dgm:pt>
    <dgm:pt modelId="{12F80611-20A8-4F37-B822-8E1228203101}" type="pres">
      <dgm:prSet presAssocID="{CBECAEF5-8344-43D4-9A7E-CBC397F05D6C}" presName="node" presStyleLbl="node1" presStyleIdx="7" presStyleCnt="8" custScaleX="174624" custRadScaleRad="98747" custRadScaleInc="-18799">
        <dgm:presLayoutVars>
          <dgm:bulletEnabled val="1"/>
        </dgm:presLayoutVars>
      </dgm:prSet>
      <dgm:spPr/>
    </dgm:pt>
    <dgm:pt modelId="{1A1260BF-FC3C-4E7D-9B36-DB967B533C41}" type="pres">
      <dgm:prSet presAssocID="{CBECAEF5-8344-43D4-9A7E-CBC397F05D6C}" presName="dummy" presStyleCnt="0"/>
      <dgm:spPr/>
    </dgm:pt>
    <dgm:pt modelId="{4DEEC92E-6EB0-407F-A5E7-91BB5D3BF6DF}" type="pres">
      <dgm:prSet presAssocID="{25CBCA79-7AE4-43AB-AE6A-A815F33DA237}" presName="sibTrans" presStyleLbl="sibTrans2D1" presStyleIdx="7" presStyleCnt="8"/>
      <dgm:spPr/>
    </dgm:pt>
  </dgm:ptLst>
  <dgm:cxnLst>
    <dgm:cxn modelId="{73E61C03-6640-4D29-9733-F4507BDCE2A7}" type="presOf" srcId="{94C3AA01-40F7-43E2-B089-1A59D0C77611}" destId="{63699968-56E6-4BEF-B963-2112B350E725}" srcOrd="0" destOrd="0" presId="urn:microsoft.com/office/officeart/2005/8/layout/radial6"/>
    <dgm:cxn modelId="{A0A0BA0B-ED98-4533-B95E-C7B8275CAEE7}" srcId="{94C3AA01-40F7-43E2-B089-1A59D0C77611}" destId="{2A9C6D8D-FD93-4CC3-9974-915FA5AE3681}" srcOrd="4" destOrd="0" parTransId="{4FF6B3DC-3EE8-4C66-88D6-E54FA5B424F1}" sibTransId="{B3463FEB-FB78-4BA3-9EE1-0B10403B4CCA}"/>
    <dgm:cxn modelId="{CC66850C-18F1-46DA-9B9D-1641E9FC0DD7}" srcId="{94C3AA01-40F7-43E2-B089-1A59D0C77611}" destId="{07B4FDD4-1A7C-4F25-8335-EFB65C9D9731}" srcOrd="6" destOrd="0" parTransId="{D4C84856-B53D-4533-843A-CB44F37A2368}" sibTransId="{F3B06184-BCFD-4416-9BEF-8A3C25444EA8}"/>
    <dgm:cxn modelId="{C639CB12-BE76-49A8-8F0A-F8C1EC5A1B00}" type="presOf" srcId="{B3463FEB-FB78-4BA3-9EE1-0B10403B4CCA}" destId="{50C4DCE8-9D10-4BC9-BA76-C73D9D5D8298}" srcOrd="0" destOrd="0" presId="urn:microsoft.com/office/officeart/2005/8/layout/radial6"/>
    <dgm:cxn modelId="{B43B5022-7329-4EB0-B634-B98E23C2B884}" type="presOf" srcId="{C5BB0A8E-A0C5-4186-B1A6-60E671C11B30}" destId="{5956973B-F028-483F-AEC0-587B142CCDD7}" srcOrd="0" destOrd="0" presId="urn:microsoft.com/office/officeart/2005/8/layout/radial6"/>
    <dgm:cxn modelId="{CF947939-8C59-4788-895D-329698A66373}" type="presOf" srcId="{B1043FBC-B52F-4173-B30A-CA1471CA46CE}" destId="{749A520B-031A-447B-82EB-4CEB737E6332}" srcOrd="0" destOrd="0" presId="urn:microsoft.com/office/officeart/2005/8/layout/radial6"/>
    <dgm:cxn modelId="{56172C5B-FDEF-411A-B2E5-455FEC107200}" type="presOf" srcId="{2A9C6D8D-FD93-4CC3-9974-915FA5AE3681}" destId="{1AD471B1-6B8D-4B5E-9360-66CB6808C318}" srcOrd="0" destOrd="0" presId="urn:microsoft.com/office/officeart/2005/8/layout/radial6"/>
    <dgm:cxn modelId="{66C5585D-D566-483B-928A-8CD8D01996FC}" type="presOf" srcId="{FC4785A0-F08E-470B-ADE7-4E685C771F22}" destId="{C1BBD5F1-F22F-47C1-B1E5-329690B32070}" srcOrd="0" destOrd="0" presId="urn:microsoft.com/office/officeart/2005/8/layout/radial6"/>
    <dgm:cxn modelId="{0E102E5E-7C06-4A2E-AACC-D350BB4C3762}" type="presOf" srcId="{87A4EA78-AF7D-46A4-A6DB-CDE4F51A106D}" destId="{B8820975-6EDF-4110-B06B-FE3262645815}" srcOrd="0" destOrd="0" presId="urn:microsoft.com/office/officeart/2005/8/layout/radial6"/>
    <dgm:cxn modelId="{9C6DD25E-7A63-4180-A51B-796D03BB4E9B}" type="presOf" srcId="{D6F0375C-A667-4BD4-9648-DB380FFBA251}" destId="{61893AE7-1F86-4295-9177-D7002B0E1087}" srcOrd="0" destOrd="0" presId="urn:microsoft.com/office/officeart/2005/8/layout/radial6"/>
    <dgm:cxn modelId="{55408146-F657-40CE-A1FC-43E7A92160B1}" srcId="{94C3AA01-40F7-43E2-B089-1A59D0C77611}" destId="{A443F424-7DF8-475E-9263-6CC532F36718}" srcOrd="5" destOrd="0" parTransId="{F199F29D-EE15-4456-8599-C51DC93674A8}" sibTransId="{C5D8EF62-E32A-4850-9A42-8E58BA4F492D}"/>
    <dgm:cxn modelId="{4FFC0A7A-66F1-4A58-A381-A565D1B979B1}" srcId="{94C3AA01-40F7-43E2-B089-1A59D0C77611}" destId="{87A4EA78-AF7D-46A4-A6DB-CDE4F51A106D}" srcOrd="1" destOrd="0" parTransId="{AE949E01-87DB-470E-AC44-A45145C00C69}" sibTransId="{C5BB0A8E-A0C5-4186-B1A6-60E671C11B30}"/>
    <dgm:cxn modelId="{FAD02B8A-E988-4BEE-B97D-16A63D0B9B7E}" type="presOf" srcId="{07B4FDD4-1A7C-4F25-8335-EFB65C9D9731}" destId="{00CB54F0-3E59-4C0A-B849-83BA2C8CAD59}" srcOrd="0" destOrd="0" presId="urn:microsoft.com/office/officeart/2005/8/layout/radial6"/>
    <dgm:cxn modelId="{2A26A092-5762-44BA-AA6A-E28A650C823F}" type="presOf" srcId="{8B6AEF7A-5821-4D84-97D4-7D58A7789D80}" destId="{3562FD59-5AB7-463E-BD78-61F0BE370E88}" srcOrd="0" destOrd="0" presId="urn:microsoft.com/office/officeart/2005/8/layout/radial6"/>
    <dgm:cxn modelId="{836D4C96-94EE-456E-8433-390C0058CA18}" srcId="{94C3AA01-40F7-43E2-B089-1A59D0C77611}" destId="{D6F0375C-A667-4BD4-9648-DB380FFBA251}" srcOrd="0" destOrd="0" parTransId="{33BA04C7-6B3F-4BEF-A9CA-8E14725DF96B}" sibTransId="{970353D5-349E-4F6A-ADC0-91CA0DD25B93}"/>
    <dgm:cxn modelId="{60127696-6958-4A11-981D-3ECD8B0C6F7D}" srcId="{94C3AA01-40F7-43E2-B089-1A59D0C77611}" destId="{8B6AEF7A-5821-4D84-97D4-7D58A7789D80}" srcOrd="3" destOrd="0" parTransId="{D0AAFD26-AC7B-46B6-9D65-3E0656938771}" sibTransId="{B1043FBC-B52F-4173-B30A-CA1471CA46CE}"/>
    <dgm:cxn modelId="{2E4FF89B-E9A2-4333-A4A8-1748F622AC50}" type="presOf" srcId="{CBECAEF5-8344-43D4-9A7E-CBC397F05D6C}" destId="{12F80611-20A8-4F37-B822-8E1228203101}" srcOrd="0" destOrd="0" presId="urn:microsoft.com/office/officeart/2005/8/layout/radial6"/>
    <dgm:cxn modelId="{9E7F3D9D-AAC6-4D96-86C4-5573799E6A9F}" srcId="{FC4785A0-F08E-470B-ADE7-4E685C771F22}" destId="{94C3AA01-40F7-43E2-B089-1A59D0C77611}" srcOrd="0" destOrd="0" parTransId="{A475818B-4060-4C6F-B655-73C53B5761A1}" sibTransId="{69022043-FC0D-4978-887A-ED173226FDE9}"/>
    <dgm:cxn modelId="{19771EA0-BC47-4EF3-87D2-6C5AB622125D}" type="presOf" srcId="{F3B06184-BCFD-4416-9BEF-8A3C25444EA8}" destId="{DCFD94D6-5F76-48C8-9372-BA4F7D9749A8}" srcOrd="0" destOrd="0" presId="urn:microsoft.com/office/officeart/2005/8/layout/radial6"/>
    <dgm:cxn modelId="{7D9E4DA7-08F0-49FD-8B61-4CD0E6561289}" srcId="{94C3AA01-40F7-43E2-B089-1A59D0C77611}" destId="{CBECAEF5-8344-43D4-9A7E-CBC397F05D6C}" srcOrd="7" destOrd="0" parTransId="{B2BC957A-8CD7-4551-A546-375D7AD6DBBD}" sibTransId="{25CBCA79-7AE4-43AB-AE6A-A815F33DA237}"/>
    <dgm:cxn modelId="{AE0CBEC0-8E3F-4F4B-95D8-315EA1A37ED3}" type="presOf" srcId="{25CBCA79-7AE4-43AB-AE6A-A815F33DA237}" destId="{4DEEC92E-6EB0-407F-A5E7-91BB5D3BF6DF}" srcOrd="0" destOrd="0" presId="urn:microsoft.com/office/officeart/2005/8/layout/radial6"/>
    <dgm:cxn modelId="{DF4A31C5-AB5B-4C08-8C3B-689C3C7FC046}" type="presOf" srcId="{77C6BCD4-40C7-46EF-9A78-882912B3FB1C}" destId="{D88E1E45-FDEF-4086-9DD8-96BAC1AC71F9}" srcOrd="0" destOrd="0" presId="urn:microsoft.com/office/officeart/2005/8/layout/radial6"/>
    <dgm:cxn modelId="{197A3ED9-0292-4096-8762-DDCD1B1F9961}" type="presOf" srcId="{C5D8EF62-E32A-4850-9A42-8E58BA4F492D}" destId="{78206685-54A0-4609-9E23-C02D4415E204}" srcOrd="0" destOrd="0" presId="urn:microsoft.com/office/officeart/2005/8/layout/radial6"/>
    <dgm:cxn modelId="{709132E4-D779-4967-B3EE-ABD6EF40BB26}" type="presOf" srcId="{A443F424-7DF8-475E-9263-6CC532F36718}" destId="{25E76E47-8D2B-4013-ABC4-3F919EABA97E}" srcOrd="0" destOrd="0" presId="urn:microsoft.com/office/officeart/2005/8/layout/radial6"/>
    <dgm:cxn modelId="{D0CA6DFC-A7C6-4593-9CE6-52C0020EA866}" type="presOf" srcId="{970353D5-349E-4F6A-ADC0-91CA0DD25B93}" destId="{02A73EB8-F254-4B93-8B8A-B476EF5A71A6}" srcOrd="0" destOrd="0" presId="urn:microsoft.com/office/officeart/2005/8/layout/radial6"/>
    <dgm:cxn modelId="{515D71FD-F78C-4475-AACA-964C1BAEDFDF}" srcId="{94C3AA01-40F7-43E2-B089-1A59D0C77611}" destId="{0D6758D0-1B1C-422F-B050-CBD6A5FA9C70}" srcOrd="2" destOrd="0" parTransId="{546C8813-7952-46C0-931E-F9CE76C9477B}" sibTransId="{77C6BCD4-40C7-46EF-9A78-882912B3FB1C}"/>
    <dgm:cxn modelId="{7281B2FE-9894-49EA-8D36-64C60DA888F2}" type="presOf" srcId="{0D6758D0-1B1C-422F-B050-CBD6A5FA9C70}" destId="{7D5CDF67-3DDF-443C-A663-7BA168396ADB}" srcOrd="0" destOrd="0" presId="urn:microsoft.com/office/officeart/2005/8/layout/radial6"/>
    <dgm:cxn modelId="{ACAC6A23-9BDF-4BEB-9201-B0D950C9916C}" type="presParOf" srcId="{C1BBD5F1-F22F-47C1-B1E5-329690B32070}" destId="{63699968-56E6-4BEF-B963-2112B350E725}" srcOrd="0" destOrd="0" presId="urn:microsoft.com/office/officeart/2005/8/layout/radial6"/>
    <dgm:cxn modelId="{C39423F5-5E8C-4257-A3F3-51B05E9094E2}" type="presParOf" srcId="{C1BBD5F1-F22F-47C1-B1E5-329690B32070}" destId="{61893AE7-1F86-4295-9177-D7002B0E1087}" srcOrd="1" destOrd="0" presId="urn:microsoft.com/office/officeart/2005/8/layout/radial6"/>
    <dgm:cxn modelId="{AE404699-7D91-4399-BF7A-AF9515A15371}" type="presParOf" srcId="{C1BBD5F1-F22F-47C1-B1E5-329690B32070}" destId="{69916A02-6F46-45DC-80E5-AFFA5F9AD84E}" srcOrd="2" destOrd="0" presId="urn:microsoft.com/office/officeart/2005/8/layout/radial6"/>
    <dgm:cxn modelId="{EEAA5227-52E2-44B8-91D2-BBF8FC215D1D}" type="presParOf" srcId="{C1BBD5F1-F22F-47C1-B1E5-329690B32070}" destId="{02A73EB8-F254-4B93-8B8A-B476EF5A71A6}" srcOrd="3" destOrd="0" presId="urn:microsoft.com/office/officeart/2005/8/layout/radial6"/>
    <dgm:cxn modelId="{FE164567-B0C8-4CAE-B3BC-C242DF03523F}" type="presParOf" srcId="{C1BBD5F1-F22F-47C1-B1E5-329690B32070}" destId="{B8820975-6EDF-4110-B06B-FE3262645815}" srcOrd="4" destOrd="0" presId="urn:microsoft.com/office/officeart/2005/8/layout/radial6"/>
    <dgm:cxn modelId="{76EB0B10-4275-4605-9CA3-D7A18E40BCE0}" type="presParOf" srcId="{C1BBD5F1-F22F-47C1-B1E5-329690B32070}" destId="{886AEBD2-F37E-4ECF-860F-6191704EF725}" srcOrd="5" destOrd="0" presId="urn:microsoft.com/office/officeart/2005/8/layout/radial6"/>
    <dgm:cxn modelId="{81574320-6325-4275-B494-54190C873A5B}" type="presParOf" srcId="{C1BBD5F1-F22F-47C1-B1E5-329690B32070}" destId="{5956973B-F028-483F-AEC0-587B142CCDD7}" srcOrd="6" destOrd="0" presId="urn:microsoft.com/office/officeart/2005/8/layout/radial6"/>
    <dgm:cxn modelId="{F95786FE-6C64-438F-9876-6462C203F001}" type="presParOf" srcId="{C1BBD5F1-F22F-47C1-B1E5-329690B32070}" destId="{7D5CDF67-3DDF-443C-A663-7BA168396ADB}" srcOrd="7" destOrd="0" presId="urn:microsoft.com/office/officeart/2005/8/layout/radial6"/>
    <dgm:cxn modelId="{CAF81885-80EF-4BB1-AC64-1EF77C4E634A}" type="presParOf" srcId="{C1BBD5F1-F22F-47C1-B1E5-329690B32070}" destId="{115B44DC-3E69-4E2B-9B9D-FADE563B1977}" srcOrd="8" destOrd="0" presId="urn:microsoft.com/office/officeart/2005/8/layout/radial6"/>
    <dgm:cxn modelId="{AD6A292F-8819-4079-8A28-5F811B0824D5}" type="presParOf" srcId="{C1BBD5F1-F22F-47C1-B1E5-329690B32070}" destId="{D88E1E45-FDEF-4086-9DD8-96BAC1AC71F9}" srcOrd="9" destOrd="0" presId="urn:microsoft.com/office/officeart/2005/8/layout/radial6"/>
    <dgm:cxn modelId="{9022960C-C629-4FDC-835D-E63D38E5D787}" type="presParOf" srcId="{C1BBD5F1-F22F-47C1-B1E5-329690B32070}" destId="{3562FD59-5AB7-463E-BD78-61F0BE370E88}" srcOrd="10" destOrd="0" presId="urn:microsoft.com/office/officeart/2005/8/layout/radial6"/>
    <dgm:cxn modelId="{61B33E30-CB5B-482D-B849-8F14A1504FB7}" type="presParOf" srcId="{C1BBD5F1-F22F-47C1-B1E5-329690B32070}" destId="{8ED6DF80-5BD1-4E04-A1DB-D7C227E3644C}" srcOrd="11" destOrd="0" presId="urn:microsoft.com/office/officeart/2005/8/layout/radial6"/>
    <dgm:cxn modelId="{CB1B4029-2A85-4303-B2D1-E1EF24538900}" type="presParOf" srcId="{C1BBD5F1-F22F-47C1-B1E5-329690B32070}" destId="{749A520B-031A-447B-82EB-4CEB737E6332}" srcOrd="12" destOrd="0" presId="urn:microsoft.com/office/officeart/2005/8/layout/radial6"/>
    <dgm:cxn modelId="{CC505239-08CA-483B-B146-9F8F132E6E4D}" type="presParOf" srcId="{C1BBD5F1-F22F-47C1-B1E5-329690B32070}" destId="{1AD471B1-6B8D-4B5E-9360-66CB6808C318}" srcOrd="13" destOrd="0" presId="urn:microsoft.com/office/officeart/2005/8/layout/radial6"/>
    <dgm:cxn modelId="{A7105241-5A49-4F6E-8C08-DE16A84EC844}" type="presParOf" srcId="{C1BBD5F1-F22F-47C1-B1E5-329690B32070}" destId="{4892D716-8804-4114-B454-8DE207D0579A}" srcOrd="14" destOrd="0" presId="urn:microsoft.com/office/officeart/2005/8/layout/radial6"/>
    <dgm:cxn modelId="{61515DD7-93C8-471C-BB51-D28CDE248212}" type="presParOf" srcId="{C1BBD5F1-F22F-47C1-B1E5-329690B32070}" destId="{50C4DCE8-9D10-4BC9-BA76-C73D9D5D8298}" srcOrd="15" destOrd="0" presId="urn:microsoft.com/office/officeart/2005/8/layout/radial6"/>
    <dgm:cxn modelId="{9AE219EB-3DB4-497F-AC50-EF9CADE0DA03}" type="presParOf" srcId="{C1BBD5F1-F22F-47C1-B1E5-329690B32070}" destId="{25E76E47-8D2B-4013-ABC4-3F919EABA97E}" srcOrd="16" destOrd="0" presId="urn:microsoft.com/office/officeart/2005/8/layout/radial6"/>
    <dgm:cxn modelId="{D21188AB-99CC-4536-8729-D0FCB0633FC3}" type="presParOf" srcId="{C1BBD5F1-F22F-47C1-B1E5-329690B32070}" destId="{7E48E936-8698-4BA0-93B1-71AD77FD36AA}" srcOrd="17" destOrd="0" presId="urn:microsoft.com/office/officeart/2005/8/layout/radial6"/>
    <dgm:cxn modelId="{502583ED-9CAB-45E3-A59C-AFFFD14555B8}" type="presParOf" srcId="{C1BBD5F1-F22F-47C1-B1E5-329690B32070}" destId="{78206685-54A0-4609-9E23-C02D4415E204}" srcOrd="18" destOrd="0" presId="urn:microsoft.com/office/officeart/2005/8/layout/radial6"/>
    <dgm:cxn modelId="{F0D7B180-A884-4B0D-BDC7-BDAC307CB6FA}" type="presParOf" srcId="{C1BBD5F1-F22F-47C1-B1E5-329690B32070}" destId="{00CB54F0-3E59-4C0A-B849-83BA2C8CAD59}" srcOrd="19" destOrd="0" presId="urn:microsoft.com/office/officeart/2005/8/layout/radial6"/>
    <dgm:cxn modelId="{7495F2BE-B90A-4E2A-BAB9-0902353E1A21}" type="presParOf" srcId="{C1BBD5F1-F22F-47C1-B1E5-329690B32070}" destId="{A44B476F-1926-4549-B009-F20B3EFC8A2A}" srcOrd="20" destOrd="0" presId="urn:microsoft.com/office/officeart/2005/8/layout/radial6"/>
    <dgm:cxn modelId="{7C7C2A04-02CD-41C0-B165-91FBA5885766}" type="presParOf" srcId="{C1BBD5F1-F22F-47C1-B1E5-329690B32070}" destId="{DCFD94D6-5F76-48C8-9372-BA4F7D9749A8}" srcOrd="21" destOrd="0" presId="urn:microsoft.com/office/officeart/2005/8/layout/radial6"/>
    <dgm:cxn modelId="{E5C51248-B623-4A8E-9F91-A46E68496665}" type="presParOf" srcId="{C1BBD5F1-F22F-47C1-B1E5-329690B32070}" destId="{12F80611-20A8-4F37-B822-8E1228203101}" srcOrd="22" destOrd="0" presId="urn:microsoft.com/office/officeart/2005/8/layout/radial6"/>
    <dgm:cxn modelId="{A278F0CF-7A74-4D8D-ABDE-62D9B50AEB87}" type="presParOf" srcId="{C1BBD5F1-F22F-47C1-B1E5-329690B32070}" destId="{1A1260BF-FC3C-4E7D-9B36-DB967B533C41}" srcOrd="23" destOrd="0" presId="urn:microsoft.com/office/officeart/2005/8/layout/radial6"/>
    <dgm:cxn modelId="{E6126F43-439E-40CE-A41F-2F31F76490F4}" type="presParOf" srcId="{C1BBD5F1-F22F-47C1-B1E5-329690B32070}" destId="{4DEEC92E-6EB0-407F-A5E7-91BB5D3BF6DF}" srcOrd="24"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EEC92E-6EB0-407F-A5E7-91BB5D3BF6DF}">
      <dsp:nvSpPr>
        <dsp:cNvPr id="0" name=""/>
        <dsp:cNvSpPr/>
      </dsp:nvSpPr>
      <dsp:spPr>
        <a:xfrm>
          <a:off x="2228559" y="560536"/>
          <a:ext cx="5050413" cy="5050413"/>
        </a:xfrm>
        <a:prstGeom prst="blockArc">
          <a:avLst>
            <a:gd name="adj1" fmla="val 13291316"/>
            <a:gd name="adj2" fmla="val 16141728"/>
            <a:gd name="adj3" fmla="val 343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CFD94D6-5F76-48C8-9372-BA4F7D9749A8}">
      <dsp:nvSpPr>
        <dsp:cNvPr id="0" name=""/>
        <dsp:cNvSpPr/>
      </dsp:nvSpPr>
      <dsp:spPr>
        <a:xfrm>
          <a:off x="2186058" y="607324"/>
          <a:ext cx="5050413" cy="5050413"/>
        </a:xfrm>
        <a:prstGeom prst="blockArc">
          <a:avLst>
            <a:gd name="adj1" fmla="val 10864318"/>
            <a:gd name="adj2" fmla="val 13378874"/>
            <a:gd name="adj3" fmla="val 343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8206685-54A0-4609-9E23-C02D4415E204}">
      <dsp:nvSpPr>
        <dsp:cNvPr id="0" name=""/>
        <dsp:cNvSpPr/>
      </dsp:nvSpPr>
      <dsp:spPr>
        <a:xfrm>
          <a:off x="2185734" y="499552"/>
          <a:ext cx="5050413" cy="5050413"/>
        </a:xfrm>
        <a:prstGeom prst="blockArc">
          <a:avLst>
            <a:gd name="adj1" fmla="val 8220490"/>
            <a:gd name="adj2" fmla="val 10715025"/>
            <a:gd name="adj3" fmla="val 343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0C4DCE8-9D10-4BC9-BA76-C73D9D5D8298}">
      <dsp:nvSpPr>
        <dsp:cNvPr id="0" name=""/>
        <dsp:cNvSpPr/>
      </dsp:nvSpPr>
      <dsp:spPr>
        <a:xfrm>
          <a:off x="2243202" y="563376"/>
          <a:ext cx="5050413" cy="5050413"/>
        </a:xfrm>
        <a:prstGeom prst="blockArc">
          <a:avLst>
            <a:gd name="adj1" fmla="val 5471071"/>
            <a:gd name="adj2" fmla="val 8339458"/>
            <a:gd name="adj3" fmla="val 343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49A520B-031A-447B-82EB-4CEB737E6332}">
      <dsp:nvSpPr>
        <dsp:cNvPr id="0" name=""/>
        <dsp:cNvSpPr/>
      </dsp:nvSpPr>
      <dsp:spPr>
        <a:xfrm>
          <a:off x="2229113" y="563125"/>
          <a:ext cx="5050413" cy="5050413"/>
        </a:xfrm>
        <a:prstGeom prst="blockArc">
          <a:avLst>
            <a:gd name="adj1" fmla="val 2323454"/>
            <a:gd name="adj2" fmla="val 5451552"/>
            <a:gd name="adj3" fmla="val 343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88E1E45-FDEF-4086-9DD8-96BAC1AC71F9}">
      <dsp:nvSpPr>
        <dsp:cNvPr id="0" name=""/>
        <dsp:cNvSpPr/>
      </dsp:nvSpPr>
      <dsp:spPr>
        <a:xfrm>
          <a:off x="2187127" y="616989"/>
          <a:ext cx="5050413" cy="5050413"/>
        </a:xfrm>
        <a:prstGeom prst="blockArc">
          <a:avLst>
            <a:gd name="adj1" fmla="val 21522291"/>
            <a:gd name="adj2" fmla="val 2228852"/>
            <a:gd name="adj3" fmla="val 343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956973B-F028-483F-AEC0-587B142CCDD7}">
      <dsp:nvSpPr>
        <dsp:cNvPr id="0" name=""/>
        <dsp:cNvSpPr/>
      </dsp:nvSpPr>
      <dsp:spPr>
        <a:xfrm>
          <a:off x="2189613" y="436484"/>
          <a:ext cx="5050413" cy="5050413"/>
        </a:xfrm>
        <a:prstGeom prst="blockArc">
          <a:avLst>
            <a:gd name="adj1" fmla="val 19365471"/>
            <a:gd name="adj2" fmla="val 172399"/>
            <a:gd name="adj3" fmla="val 343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2A73EB8-F254-4B93-8B8A-B476EF5A71A6}">
      <dsp:nvSpPr>
        <dsp:cNvPr id="0" name=""/>
        <dsp:cNvSpPr/>
      </dsp:nvSpPr>
      <dsp:spPr>
        <a:xfrm>
          <a:off x="2288861" y="558781"/>
          <a:ext cx="5050413" cy="5050413"/>
        </a:xfrm>
        <a:prstGeom prst="blockArc">
          <a:avLst>
            <a:gd name="adj1" fmla="val 16058163"/>
            <a:gd name="adj2" fmla="val 19147270"/>
            <a:gd name="adj3" fmla="val 343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3699968-56E6-4BEF-B963-2112B350E725}">
      <dsp:nvSpPr>
        <dsp:cNvPr id="0" name=""/>
        <dsp:cNvSpPr/>
      </dsp:nvSpPr>
      <dsp:spPr>
        <a:xfrm>
          <a:off x="3555994" y="2225662"/>
          <a:ext cx="2311410" cy="172087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en-US" sz="2600" b="1" kern="1200" dirty="0"/>
            <a:t>CFP Team Leader</a:t>
          </a:r>
        </a:p>
      </dsp:txBody>
      <dsp:txXfrm>
        <a:off x="3894492" y="2477678"/>
        <a:ext cx="1634414" cy="1216842"/>
      </dsp:txXfrm>
    </dsp:sp>
    <dsp:sp modelId="{61893AE7-1F86-4295-9177-D7002B0E1087}">
      <dsp:nvSpPr>
        <dsp:cNvPr id="0" name=""/>
        <dsp:cNvSpPr/>
      </dsp:nvSpPr>
      <dsp:spPr>
        <a:xfrm>
          <a:off x="3659928" y="1953"/>
          <a:ext cx="2103542" cy="12046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Business Office</a:t>
          </a:r>
        </a:p>
      </dsp:txBody>
      <dsp:txXfrm>
        <a:off x="3967985" y="178364"/>
        <a:ext cx="1487428" cy="851790"/>
      </dsp:txXfrm>
    </dsp:sp>
    <dsp:sp modelId="{B8820975-6EDF-4110-B06B-FE3262645815}">
      <dsp:nvSpPr>
        <dsp:cNvPr id="0" name=""/>
        <dsp:cNvSpPr/>
      </dsp:nvSpPr>
      <dsp:spPr>
        <a:xfrm>
          <a:off x="5638805" y="857412"/>
          <a:ext cx="2103542" cy="12046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Data Manager</a:t>
          </a:r>
        </a:p>
      </dsp:txBody>
      <dsp:txXfrm>
        <a:off x="5946862" y="1033823"/>
        <a:ext cx="1487428" cy="851790"/>
      </dsp:txXfrm>
    </dsp:sp>
    <dsp:sp modelId="{7D5CDF67-3DDF-443C-A663-7BA168396ADB}">
      <dsp:nvSpPr>
        <dsp:cNvPr id="0" name=""/>
        <dsp:cNvSpPr/>
      </dsp:nvSpPr>
      <dsp:spPr>
        <a:xfrm>
          <a:off x="6141769" y="2483793"/>
          <a:ext cx="2103542" cy="12046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Parents</a:t>
          </a:r>
        </a:p>
      </dsp:txBody>
      <dsp:txXfrm>
        <a:off x="6449826" y="2660204"/>
        <a:ext cx="1487428" cy="851790"/>
      </dsp:txXfrm>
    </dsp:sp>
    <dsp:sp modelId="{3562FD59-5AB7-463E-BD78-61F0BE370E88}">
      <dsp:nvSpPr>
        <dsp:cNvPr id="0" name=""/>
        <dsp:cNvSpPr/>
      </dsp:nvSpPr>
      <dsp:spPr>
        <a:xfrm>
          <a:off x="5638796" y="4038597"/>
          <a:ext cx="2103542" cy="12046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AOE Staff</a:t>
          </a:r>
        </a:p>
      </dsp:txBody>
      <dsp:txXfrm>
        <a:off x="5946853" y="4215008"/>
        <a:ext cx="1487428" cy="851790"/>
      </dsp:txXfrm>
    </dsp:sp>
    <dsp:sp modelId="{1AD471B1-6B8D-4B5E-9360-66CB6808C318}">
      <dsp:nvSpPr>
        <dsp:cNvPr id="0" name=""/>
        <dsp:cNvSpPr/>
      </dsp:nvSpPr>
      <dsp:spPr>
        <a:xfrm>
          <a:off x="3665333" y="4967587"/>
          <a:ext cx="2103542" cy="12046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USDOE</a:t>
          </a:r>
        </a:p>
      </dsp:txBody>
      <dsp:txXfrm>
        <a:off x="3973390" y="5143998"/>
        <a:ext cx="1487428" cy="851790"/>
      </dsp:txXfrm>
    </dsp:sp>
    <dsp:sp modelId="{25E76E47-8D2B-4013-ABC4-3F919EABA97E}">
      <dsp:nvSpPr>
        <dsp:cNvPr id="0" name=""/>
        <dsp:cNvSpPr/>
      </dsp:nvSpPr>
      <dsp:spPr>
        <a:xfrm>
          <a:off x="1843826" y="4114806"/>
          <a:ext cx="2103542" cy="12046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LEA Leaders</a:t>
          </a:r>
        </a:p>
      </dsp:txBody>
      <dsp:txXfrm>
        <a:off x="2151883" y="4291217"/>
        <a:ext cx="1487428" cy="851790"/>
      </dsp:txXfrm>
    </dsp:sp>
    <dsp:sp modelId="{00CB54F0-3E59-4C0A-B849-83BA2C8CAD59}">
      <dsp:nvSpPr>
        <dsp:cNvPr id="0" name=""/>
        <dsp:cNvSpPr/>
      </dsp:nvSpPr>
      <dsp:spPr>
        <a:xfrm>
          <a:off x="1178088" y="2483793"/>
          <a:ext cx="2103542" cy="12046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School Staff</a:t>
          </a:r>
        </a:p>
      </dsp:txBody>
      <dsp:txXfrm>
        <a:off x="1486145" y="2660204"/>
        <a:ext cx="1487428" cy="851790"/>
      </dsp:txXfrm>
    </dsp:sp>
    <dsp:sp modelId="{12F80611-20A8-4F37-B822-8E1228203101}">
      <dsp:nvSpPr>
        <dsp:cNvPr id="0" name=""/>
        <dsp:cNvSpPr/>
      </dsp:nvSpPr>
      <dsp:spPr>
        <a:xfrm>
          <a:off x="1843836" y="838208"/>
          <a:ext cx="2103542" cy="12046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Community Partners</a:t>
          </a:r>
        </a:p>
      </dsp:txBody>
      <dsp:txXfrm>
        <a:off x="2151893" y="1014619"/>
        <a:ext cx="1487428" cy="851790"/>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7739" cy="471054"/>
          </a:xfrm>
          <a:prstGeom prst="rect">
            <a:avLst/>
          </a:prstGeom>
        </p:spPr>
        <p:txBody>
          <a:bodyPr vert="horz" lIns="94231" tIns="47115" rIns="94231" bIns="47115" rtlCol="0"/>
          <a:lstStyle>
            <a:lvl1pPr algn="l">
              <a:defRPr sz="1200"/>
            </a:lvl1pPr>
          </a:lstStyle>
          <a:p>
            <a:endParaRPr lang="en-US" dirty="0"/>
          </a:p>
        </p:txBody>
      </p:sp>
      <p:sp>
        <p:nvSpPr>
          <p:cNvPr id="3" name="Date Placeholder 2"/>
          <p:cNvSpPr>
            <a:spLocks noGrp="1"/>
          </p:cNvSpPr>
          <p:nvPr>
            <p:ph type="dt" sz="quarter" idx="1"/>
          </p:nvPr>
        </p:nvSpPr>
        <p:spPr>
          <a:xfrm>
            <a:off x="4023093" y="0"/>
            <a:ext cx="3077739" cy="471054"/>
          </a:xfrm>
          <a:prstGeom prst="rect">
            <a:avLst/>
          </a:prstGeom>
        </p:spPr>
        <p:txBody>
          <a:bodyPr vert="horz" lIns="94231" tIns="47115" rIns="94231" bIns="47115" rtlCol="0"/>
          <a:lstStyle>
            <a:lvl1pPr algn="r">
              <a:defRPr sz="1200"/>
            </a:lvl1pPr>
          </a:lstStyle>
          <a:p>
            <a:fld id="{4E43BAD2-912A-4852-AA21-1A049AD7ECE2}" type="datetimeFigureOut">
              <a:rPr lang="en-US" smtClean="0"/>
              <a:t>11/23/2020</a:t>
            </a:fld>
            <a:endParaRPr lang="en-US" dirty="0"/>
          </a:p>
        </p:txBody>
      </p:sp>
      <p:sp>
        <p:nvSpPr>
          <p:cNvPr id="4" name="Footer Placeholder 3"/>
          <p:cNvSpPr>
            <a:spLocks noGrp="1"/>
          </p:cNvSpPr>
          <p:nvPr>
            <p:ph type="ftr" sz="quarter" idx="2"/>
          </p:nvPr>
        </p:nvSpPr>
        <p:spPr>
          <a:xfrm>
            <a:off x="1" y="8917423"/>
            <a:ext cx="3077739" cy="471053"/>
          </a:xfrm>
          <a:prstGeom prst="rect">
            <a:avLst/>
          </a:prstGeom>
        </p:spPr>
        <p:txBody>
          <a:bodyPr vert="horz" lIns="94231" tIns="47115" rIns="94231" bIns="47115"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3" y="8917423"/>
            <a:ext cx="3077739" cy="471053"/>
          </a:xfrm>
          <a:prstGeom prst="rect">
            <a:avLst/>
          </a:prstGeom>
        </p:spPr>
        <p:txBody>
          <a:bodyPr vert="horz" lIns="94231" tIns="47115" rIns="94231" bIns="47115" rtlCol="0" anchor="b"/>
          <a:lstStyle>
            <a:lvl1pPr algn="r">
              <a:defRPr sz="1200"/>
            </a:lvl1pPr>
          </a:lstStyle>
          <a:p>
            <a:fld id="{811791F8-FF65-4855-B77D-9162C3A1E42D}" type="slidenum">
              <a:rPr lang="en-US" smtClean="0"/>
              <a:t>‹#›</a:t>
            </a:fld>
            <a:endParaRPr lang="en-US" dirty="0"/>
          </a:p>
        </p:txBody>
      </p:sp>
    </p:spTree>
    <p:extLst>
      <p:ext uri="{BB962C8B-B14F-4D97-AF65-F5344CB8AC3E}">
        <p14:creationId xmlns:p14="http://schemas.microsoft.com/office/powerpoint/2010/main" val="1992993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7739" cy="469424"/>
          </a:xfrm>
          <a:prstGeom prst="rect">
            <a:avLst/>
          </a:prstGeom>
        </p:spPr>
        <p:txBody>
          <a:bodyPr vert="horz" lIns="94231" tIns="47115" rIns="94231" bIns="47115"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4023093" y="0"/>
            <a:ext cx="3077739" cy="469424"/>
          </a:xfrm>
          <a:prstGeom prst="rect">
            <a:avLst/>
          </a:prstGeom>
        </p:spPr>
        <p:txBody>
          <a:bodyPr vert="horz" lIns="94231" tIns="47115" rIns="94231" bIns="47115" rtlCol="0"/>
          <a:lstStyle>
            <a:lvl1pPr algn="r" fontAlgn="auto">
              <a:spcBef>
                <a:spcPts val="0"/>
              </a:spcBef>
              <a:spcAft>
                <a:spcPts val="0"/>
              </a:spcAft>
              <a:defRPr sz="1200" smtClean="0">
                <a:latin typeface="+mn-lt"/>
                <a:cs typeface="+mn-cs"/>
              </a:defRPr>
            </a:lvl1pPr>
          </a:lstStyle>
          <a:p>
            <a:pPr>
              <a:defRPr/>
            </a:pPr>
            <a:fld id="{AC27C917-86D6-4083-BE96-E72DBE33C8E0}" type="datetimeFigureOut">
              <a:rPr lang="en-US"/>
              <a:pPr>
                <a:defRPr/>
              </a:pPr>
              <a:t>11/23/2020</a:t>
            </a:fld>
            <a:endParaRPr lang="en-US" dirty="0"/>
          </a:p>
        </p:txBody>
      </p:sp>
      <p:sp>
        <p:nvSpPr>
          <p:cNvPr id="4" name="Slide Image Placeholder 3"/>
          <p:cNvSpPr>
            <a:spLocks noGrp="1" noRot="1" noChangeAspect="1"/>
          </p:cNvSpPr>
          <p:nvPr>
            <p:ph type="sldImg" idx="2"/>
          </p:nvPr>
        </p:nvSpPr>
        <p:spPr>
          <a:xfrm>
            <a:off x="420688" y="703263"/>
            <a:ext cx="6261100" cy="3521075"/>
          </a:xfrm>
          <a:prstGeom prst="rect">
            <a:avLst/>
          </a:prstGeom>
          <a:noFill/>
          <a:ln w="12700">
            <a:solidFill>
              <a:prstClr val="black"/>
            </a:solidFill>
          </a:ln>
        </p:spPr>
        <p:txBody>
          <a:bodyPr vert="horz" lIns="94231" tIns="47115" rIns="94231" bIns="47115" rtlCol="0" anchor="ctr"/>
          <a:lstStyle/>
          <a:p>
            <a:pPr lvl="0"/>
            <a:endParaRPr lang="en-US" noProof="0"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31" tIns="47115" rIns="94231" bIns="47115"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917422"/>
            <a:ext cx="3077739" cy="469424"/>
          </a:xfrm>
          <a:prstGeom prst="rect">
            <a:avLst/>
          </a:prstGeom>
        </p:spPr>
        <p:txBody>
          <a:bodyPr vert="horz" lIns="94231" tIns="47115" rIns="94231" bIns="47115"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4023093" y="8917422"/>
            <a:ext cx="3077739" cy="469424"/>
          </a:xfrm>
          <a:prstGeom prst="rect">
            <a:avLst/>
          </a:prstGeom>
        </p:spPr>
        <p:txBody>
          <a:bodyPr vert="horz" wrap="square" lIns="94231" tIns="47115" rIns="94231" bIns="47115" numCol="1" anchor="b" anchorCtr="0" compatLnSpc="1">
            <a:prstTxWarp prst="textNoShape">
              <a:avLst/>
            </a:prstTxWarp>
          </a:bodyPr>
          <a:lstStyle>
            <a:lvl1pPr algn="r">
              <a:defRPr sz="1200">
                <a:latin typeface="Calibri" panose="020F0502020204030204" pitchFamily="34" charset="0"/>
              </a:defRPr>
            </a:lvl1pPr>
          </a:lstStyle>
          <a:p>
            <a:fld id="{D9FBDE9E-A812-4663-9CB3-8F1B9102178D}" type="slidenum">
              <a:rPr lang="en-US" altLang="en-US"/>
              <a:pPr/>
              <a:t>‹#›</a:t>
            </a:fld>
            <a:endParaRPr lang="en-US" altLang="en-US" dirty="0"/>
          </a:p>
        </p:txBody>
      </p:sp>
    </p:spTree>
    <p:extLst>
      <p:ext uri="{BB962C8B-B14F-4D97-AF65-F5344CB8AC3E}">
        <p14:creationId xmlns:p14="http://schemas.microsoft.com/office/powerpoint/2010/main" val="36120298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03263"/>
            <a:ext cx="6261100" cy="3521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a:t>
            </a:fld>
            <a:endParaRPr lang="en-US" altLang="en-US" dirty="0"/>
          </a:p>
        </p:txBody>
      </p:sp>
    </p:spTree>
    <p:extLst>
      <p:ext uri="{BB962C8B-B14F-4D97-AF65-F5344CB8AC3E}">
        <p14:creationId xmlns:p14="http://schemas.microsoft.com/office/powerpoint/2010/main" val="33631647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03263"/>
            <a:ext cx="6261100" cy="3521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38</a:t>
            </a:fld>
            <a:endParaRPr lang="en-US" altLang="en-US" dirty="0"/>
          </a:p>
        </p:txBody>
      </p:sp>
    </p:spTree>
    <p:extLst>
      <p:ext uri="{BB962C8B-B14F-4D97-AF65-F5344CB8AC3E}">
        <p14:creationId xmlns:p14="http://schemas.microsoft.com/office/powerpoint/2010/main" val="24008349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39</a:t>
            </a:fld>
            <a:endParaRPr lang="en-US" altLang="en-US" dirty="0"/>
          </a:p>
        </p:txBody>
      </p:sp>
    </p:spTree>
    <p:extLst>
      <p:ext uri="{BB962C8B-B14F-4D97-AF65-F5344CB8AC3E}">
        <p14:creationId xmlns:p14="http://schemas.microsoft.com/office/powerpoint/2010/main" val="21914952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45</a:t>
            </a:fld>
            <a:endParaRPr lang="en-US" altLang="en-US" dirty="0"/>
          </a:p>
        </p:txBody>
      </p:sp>
    </p:spTree>
    <p:extLst>
      <p:ext uri="{BB962C8B-B14F-4D97-AF65-F5344CB8AC3E}">
        <p14:creationId xmlns:p14="http://schemas.microsoft.com/office/powerpoint/2010/main" val="965352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03263"/>
            <a:ext cx="6261100" cy="3521075"/>
          </a:xfrm>
        </p:spPr>
      </p:sp>
      <p:sp>
        <p:nvSpPr>
          <p:cNvPr id="3" name="Notes Placeholder 2"/>
          <p:cNvSpPr>
            <a:spLocks noGrp="1"/>
          </p:cNvSpPr>
          <p:nvPr>
            <p:ph type="body" idx="1"/>
          </p:nvPr>
        </p:nvSpPr>
        <p:spPr/>
        <p:txBody>
          <a:bodyPr/>
          <a:lstStyle/>
          <a:p>
            <a:r>
              <a:rPr lang="en-US" dirty="0"/>
              <a:t>Admin</a:t>
            </a:r>
            <a:r>
              <a:rPr lang="en-US" baseline="0" dirty="0"/>
              <a:t> errors as a result of the 1</a:t>
            </a:r>
            <a:r>
              <a:rPr lang="en-US" baseline="30000" dirty="0"/>
              <a:t>st</a:t>
            </a:r>
            <a:r>
              <a:rPr lang="en-US" baseline="0" dirty="0"/>
              <a:t> year system will be disallowed this year.</a:t>
            </a:r>
          </a:p>
          <a:p>
            <a:endParaRPr lang="en-US" baseline="0" dirty="0"/>
          </a:p>
          <a:p>
            <a:r>
              <a:rPr lang="en-US" baseline="0" dirty="0"/>
              <a:t>Make sure the codes are correct and the business manager reviews before submission</a:t>
            </a:r>
          </a:p>
          <a:p>
            <a:endParaRPr lang="en-US" baseline="0" dirty="0"/>
          </a:p>
          <a:p>
            <a:r>
              <a:rPr lang="en-US" baseline="0" dirty="0"/>
              <a:t>FY20 the GMS will have a business manager sign off</a:t>
            </a:r>
          </a:p>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6</a:t>
            </a:fld>
            <a:endParaRPr lang="en-US" altLang="en-US" dirty="0"/>
          </a:p>
        </p:txBody>
      </p:sp>
    </p:spTree>
    <p:extLst>
      <p:ext uri="{BB962C8B-B14F-4D97-AF65-F5344CB8AC3E}">
        <p14:creationId xmlns:p14="http://schemas.microsoft.com/office/powerpoint/2010/main" val="3108248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•Purpose of the activity, strategy or intervention;</a:t>
            </a:r>
          </a:p>
          <a:p>
            <a:r>
              <a:rPr lang="en-US" dirty="0"/>
              <a:t>•Agenda of activity;</a:t>
            </a:r>
          </a:p>
          <a:p>
            <a:r>
              <a:rPr lang="en-US" dirty="0"/>
              <a:t>•Timeline of activity and specific deliverables;</a:t>
            </a:r>
          </a:p>
          <a:p>
            <a:r>
              <a:rPr lang="en-US" dirty="0"/>
              <a:t>•Specific costs associated with the activity;</a:t>
            </a:r>
          </a:p>
          <a:p>
            <a:r>
              <a:rPr lang="en-US" dirty="0"/>
              <a:t>•Process by which activity outcomes will be measured;</a:t>
            </a:r>
          </a:p>
          <a:p>
            <a:r>
              <a:rPr lang="en-US" dirty="0"/>
              <a:t>•Procurement documentation;</a:t>
            </a:r>
          </a:p>
          <a:p>
            <a:r>
              <a:rPr lang="en-US" dirty="0"/>
              <a:t>•Justification for the selection of the proposed activity through lenses of what is allowable, reasonable, necessary and allocable; and</a:t>
            </a:r>
          </a:p>
          <a:p>
            <a:r>
              <a:rPr lang="en-US" dirty="0"/>
              <a:t>•Any additional information that the grantee would like the Secretary to consider.</a:t>
            </a:r>
          </a:p>
          <a:p>
            <a:endParaRPr lang="en-US" dirty="0"/>
          </a:p>
        </p:txBody>
      </p:sp>
      <p:sp>
        <p:nvSpPr>
          <p:cNvPr id="4" name="Slide Number Placeholder 3"/>
          <p:cNvSpPr>
            <a:spLocks noGrp="1"/>
          </p:cNvSpPr>
          <p:nvPr>
            <p:ph type="sldNum" sz="quarter" idx="10"/>
          </p:nvPr>
        </p:nvSpPr>
        <p:spPr/>
        <p:txBody>
          <a:bodyPr/>
          <a:lstStyle/>
          <a:p>
            <a:fld id="{B56FFAB1-1C60-411C-B303-989D1FF9486C}" type="slidenum">
              <a:rPr lang="en-US" smtClean="0"/>
              <a:t>19</a:t>
            </a:fld>
            <a:endParaRPr lang="en-US"/>
          </a:p>
        </p:txBody>
      </p:sp>
    </p:spTree>
    <p:extLst>
      <p:ext uri="{BB962C8B-B14F-4D97-AF65-F5344CB8AC3E}">
        <p14:creationId xmlns:p14="http://schemas.microsoft.com/office/powerpoint/2010/main" val="1847036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22</a:t>
            </a:fld>
            <a:endParaRPr lang="en-US" altLang="en-US" dirty="0"/>
          </a:p>
        </p:txBody>
      </p:sp>
    </p:spTree>
    <p:extLst>
      <p:ext uri="{BB962C8B-B14F-4D97-AF65-F5344CB8AC3E}">
        <p14:creationId xmlns:p14="http://schemas.microsoft.com/office/powerpoint/2010/main" val="10143781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24887">
              <a:defRPr/>
            </a:pPr>
            <a:endParaRPr lang="en-US" dirty="0">
              <a:ea typeface="Calibri"/>
              <a:cs typeface="Times New Roman"/>
            </a:endParaRPr>
          </a:p>
          <a:p>
            <a:pPr marL="0" lvl="1" defTabSz="924887">
              <a:defRPr/>
            </a:pPr>
            <a:endParaRPr lang="en-US" dirty="0">
              <a:ea typeface="Calibri"/>
              <a:cs typeface="Times New Roman"/>
            </a:endParaRPr>
          </a:p>
          <a:p>
            <a:endParaRPr lang="en-US" dirty="0"/>
          </a:p>
        </p:txBody>
      </p:sp>
      <p:sp>
        <p:nvSpPr>
          <p:cNvPr id="4" name="Slide Number Placeholder 3"/>
          <p:cNvSpPr>
            <a:spLocks noGrp="1"/>
          </p:cNvSpPr>
          <p:nvPr>
            <p:ph type="sldNum" sz="quarter" idx="10"/>
          </p:nvPr>
        </p:nvSpPr>
        <p:spPr/>
        <p:txBody>
          <a:bodyPr/>
          <a:lstStyle/>
          <a:p>
            <a:fld id="{B6517647-D091-48CF-9254-448F5317AC20}" type="slidenum">
              <a:rPr lang="en-US" smtClean="0"/>
              <a:t>27</a:t>
            </a:fld>
            <a:endParaRPr lang="en-US"/>
          </a:p>
        </p:txBody>
      </p:sp>
    </p:spTree>
    <p:extLst>
      <p:ext uri="{BB962C8B-B14F-4D97-AF65-F5344CB8AC3E}">
        <p14:creationId xmlns:p14="http://schemas.microsoft.com/office/powerpoint/2010/main" val="1716031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591">
              <a:defRPr/>
            </a:pPr>
            <a:r>
              <a:rPr lang="en-US" dirty="0"/>
              <a:t>In the past, the AOE has allowed subgrantees to overspend an investment line item up to 10% of the grant award amount (without an amendment)  as long as the increase did not represent a change to the </a:t>
            </a:r>
            <a:r>
              <a:rPr lang="en-US" b="1" u="sng" dirty="0"/>
              <a:t>“what” </a:t>
            </a:r>
          </a:p>
          <a:p>
            <a:endParaRPr lang="en-US" dirty="0"/>
          </a:p>
          <a:p>
            <a:pPr defTabSz="931591">
              <a:defRPr/>
            </a:pPr>
            <a:r>
              <a:rPr lang="en-US" sz="9800" dirty="0"/>
              <a:t>Remember, you can never exceed the total grant award amount, so if you use the flexibility to increase the amount in one investment you will need to be under in another investment.</a:t>
            </a:r>
          </a:p>
          <a:p>
            <a:endParaRPr lang="en-US" dirty="0"/>
          </a:p>
          <a:p>
            <a:pPr defTabSz="931591">
              <a:defRPr/>
            </a:pPr>
            <a:r>
              <a:rPr lang="en-US" sz="9800" dirty="0"/>
              <a:t>The 35% flexibility resets upon amendment (for amended object roll-ups)</a:t>
            </a:r>
          </a:p>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34</a:t>
            </a:fld>
            <a:endParaRPr lang="en-US" altLang="en-US" dirty="0"/>
          </a:p>
        </p:txBody>
      </p:sp>
    </p:spTree>
    <p:extLst>
      <p:ext uri="{BB962C8B-B14F-4D97-AF65-F5344CB8AC3E}">
        <p14:creationId xmlns:p14="http://schemas.microsoft.com/office/powerpoint/2010/main" val="28202483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35</a:t>
            </a:fld>
            <a:endParaRPr lang="en-US" altLang="en-US" dirty="0"/>
          </a:p>
        </p:txBody>
      </p:sp>
    </p:spTree>
    <p:extLst>
      <p:ext uri="{BB962C8B-B14F-4D97-AF65-F5344CB8AC3E}">
        <p14:creationId xmlns:p14="http://schemas.microsoft.com/office/powerpoint/2010/main" val="37738798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36</a:t>
            </a:fld>
            <a:endParaRPr lang="en-US" altLang="en-US" dirty="0"/>
          </a:p>
        </p:txBody>
      </p:sp>
    </p:spTree>
    <p:extLst>
      <p:ext uri="{BB962C8B-B14F-4D97-AF65-F5344CB8AC3E}">
        <p14:creationId xmlns:p14="http://schemas.microsoft.com/office/powerpoint/2010/main" val="40300054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Check yes on the investment page if a portion of the investment is subgranted to a member school district</a:t>
            </a:r>
          </a:p>
          <a:p>
            <a:r>
              <a:rPr lang="en-US" dirty="0"/>
              <a:t>In the budget detail, subgrants must be coded to object code 800</a:t>
            </a:r>
          </a:p>
          <a:p>
            <a:r>
              <a:rPr lang="en-US" dirty="0"/>
              <a:t>Object code 800 will not be excluded from indirect</a:t>
            </a:r>
          </a:p>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37</a:t>
            </a:fld>
            <a:endParaRPr lang="en-US" altLang="en-US" dirty="0"/>
          </a:p>
        </p:txBody>
      </p:sp>
    </p:spTree>
    <p:extLst>
      <p:ext uri="{BB962C8B-B14F-4D97-AF65-F5344CB8AC3E}">
        <p14:creationId xmlns:p14="http://schemas.microsoft.com/office/powerpoint/2010/main" val="2194812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00203"/>
            <a:ext cx="103632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543097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4154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54445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16178"/>
            <a:ext cx="10871200" cy="1470025"/>
          </a:xfrm>
        </p:spPr>
        <p:txBody>
          <a:bodyPr/>
          <a:lstStyle/>
          <a:p>
            <a:r>
              <a:rPr lang="en-US"/>
              <a:t>Click to edit Master title style</a:t>
            </a:r>
            <a:endParaRPr lang="en-US" dirty="0"/>
          </a:p>
        </p:txBody>
      </p:sp>
    </p:spTree>
    <p:extLst>
      <p:ext uri="{BB962C8B-B14F-4D97-AF65-F5344CB8AC3E}">
        <p14:creationId xmlns:p14="http://schemas.microsoft.com/office/powerpoint/2010/main" val="2288391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11" name="Text Placeholder 10"/>
          <p:cNvSpPr>
            <a:spLocks noGrp="1"/>
          </p:cNvSpPr>
          <p:nvPr>
            <p:ph type="body" sz="quarter" idx="10"/>
          </p:nvPr>
        </p:nvSpPr>
        <p:spPr>
          <a:xfrm>
            <a:off x="711200" y="1600200"/>
            <a:ext cx="108712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60815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sert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1" i="0" baseline="0"/>
            </a:lvl1pPr>
          </a:lstStyle>
          <a:p>
            <a:r>
              <a:rPr lang="en-US" dirty="0"/>
              <a:t>Click to edit Master title style</a:t>
            </a:r>
          </a:p>
        </p:txBody>
      </p:sp>
      <p:sp>
        <p:nvSpPr>
          <p:cNvPr id="5" name="Content Placeholder 4"/>
          <p:cNvSpPr>
            <a:spLocks noGrp="1"/>
          </p:cNvSpPr>
          <p:nvPr>
            <p:ph sz="quarter" idx="10"/>
          </p:nvPr>
        </p:nvSpPr>
        <p:spPr>
          <a:xfrm>
            <a:off x="609600" y="1600200"/>
            <a:ext cx="10972800" cy="4495800"/>
          </a:xfrm>
        </p:spPr>
        <p:txBody>
          <a:bodyPr/>
          <a:lstStyle>
            <a:lvl1pPr marL="0" indent="0">
              <a:spcAft>
                <a:spcPts val="1200"/>
              </a:spcAft>
              <a:buNone/>
              <a:defRPr sz="3000"/>
            </a:lvl1pPr>
          </a:lstStyle>
          <a:p>
            <a:pPr lvl="0"/>
            <a:r>
              <a:rPr lang="en-US" dirty="0"/>
              <a:t>Click to edit Master text styles</a:t>
            </a:r>
          </a:p>
        </p:txBody>
      </p:sp>
    </p:spTree>
    <p:extLst>
      <p:ext uri="{BB962C8B-B14F-4D97-AF65-F5344CB8AC3E}">
        <p14:creationId xmlns:p14="http://schemas.microsoft.com/office/powerpoint/2010/main" val="1463462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609600" y="1600200"/>
            <a:ext cx="5384800" cy="4648200"/>
          </a:xfrm>
        </p:spPr>
        <p:txBody>
          <a:bodyPr/>
          <a:lstStyle>
            <a:lvl1pPr marL="0" indent="0">
              <a:buNone/>
              <a:defRPr/>
            </a:lvl1pPr>
          </a:lstStyle>
          <a:p>
            <a:pPr lvl="0"/>
            <a:r>
              <a:rPr lang="en-US"/>
              <a:t>Click to edit Master text styles</a:t>
            </a:r>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551911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711200" y="1600200"/>
            <a:ext cx="5283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2440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Content Placeholder 4"/>
          <p:cNvSpPr>
            <a:spLocks noGrp="1"/>
          </p:cNvSpPr>
          <p:nvPr>
            <p:ph sz="quarter" idx="11"/>
          </p:nvPr>
        </p:nvSpPr>
        <p:spPr>
          <a:xfrm>
            <a:off x="6197600" y="381000"/>
            <a:ext cx="5384800" cy="58674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711200" y="381000"/>
            <a:ext cx="52832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06787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2641600" y="685800"/>
            <a:ext cx="6807200" cy="3886200"/>
          </a:xfrm>
        </p:spPr>
        <p:txBody>
          <a:bodyPr rtlCol="0">
            <a:normAutofit/>
          </a:bodyPr>
          <a:lstStyle/>
          <a:p>
            <a:pPr lvl="0"/>
            <a:r>
              <a:rPr lang="en-US" noProof="0" dirty="0"/>
              <a:t>Click icon to add picture</a:t>
            </a:r>
          </a:p>
        </p:txBody>
      </p:sp>
      <p:sp>
        <p:nvSpPr>
          <p:cNvPr id="7" name="Text Placeholder 6"/>
          <p:cNvSpPr>
            <a:spLocks noGrp="1"/>
          </p:cNvSpPr>
          <p:nvPr>
            <p:ph type="body" sz="quarter" idx="11"/>
          </p:nvPr>
        </p:nvSpPr>
        <p:spPr>
          <a:xfrm>
            <a:off x="2641600" y="4648200"/>
            <a:ext cx="6807200" cy="106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4754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Tree>
    <p:extLst>
      <p:ext uri="{BB962C8B-B14F-4D97-AF65-F5344CB8AC3E}">
        <p14:creationId xmlns:p14="http://schemas.microsoft.com/office/powerpoint/2010/main" val="306095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p:cNvSpPr>
            <a:spLocks noGrp="1"/>
          </p:cNvSpPr>
          <p:nvPr>
            <p:ph type="ftr" sz="quarter" idx="3"/>
          </p:nvPr>
        </p:nvSpPr>
        <p:spPr>
          <a:xfrm>
            <a:off x="609600" y="6172203"/>
            <a:ext cx="10972800" cy="5175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dirty="0"/>
          </a:p>
        </p:txBody>
      </p:sp>
      <p:pic>
        <p:nvPicPr>
          <p:cNvPr id="1029" name="Picture 9" descr="AOEd MOM Hor 2C.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9347202" y="6248403"/>
            <a:ext cx="21209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812800" y="6491288"/>
            <a:ext cx="8331200" cy="0"/>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104" r:id="rId1"/>
    <p:sldLayoutId id="2147484105" r:id="rId2"/>
    <p:sldLayoutId id="2147484106" r:id="rId3"/>
    <p:sldLayoutId id="2147484107" r:id="rId4"/>
    <p:sldLayoutId id="2147484108" r:id="rId5"/>
    <p:sldLayoutId id="2147484109" r:id="rId6"/>
    <p:sldLayoutId id="2147484110" r:id="rId7"/>
    <p:sldLayoutId id="2147484111" r:id="rId8"/>
    <p:sldLayoutId id="2147484112" r:id="rId9"/>
    <p:sldLayoutId id="2147484113" r:id="rId10"/>
    <p:sldLayoutId id="2147484114"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Franklin Gothic Book" panose="020B0503020102020204" pitchFamily="34" charset="0"/>
        </a:defRPr>
      </a:lvl2pPr>
      <a:lvl3pPr algn="ctr" rtl="0" eaLnBrk="1" fontAlgn="base" hangingPunct="1">
        <a:spcBef>
          <a:spcPct val="0"/>
        </a:spcBef>
        <a:spcAft>
          <a:spcPct val="0"/>
        </a:spcAft>
        <a:defRPr sz="4400">
          <a:solidFill>
            <a:schemeClr val="tx1"/>
          </a:solidFill>
          <a:latin typeface="Franklin Gothic Book" panose="020B0503020102020204" pitchFamily="34" charset="0"/>
        </a:defRPr>
      </a:lvl3pPr>
      <a:lvl4pPr algn="ctr" rtl="0" eaLnBrk="1" fontAlgn="base" hangingPunct="1">
        <a:spcBef>
          <a:spcPct val="0"/>
        </a:spcBef>
        <a:spcAft>
          <a:spcPct val="0"/>
        </a:spcAft>
        <a:defRPr sz="4400">
          <a:solidFill>
            <a:schemeClr val="tx1"/>
          </a:solidFill>
          <a:latin typeface="Franklin Gothic Book" panose="020B0503020102020204" pitchFamily="34" charset="0"/>
        </a:defRPr>
      </a:lvl4pPr>
      <a:lvl5pPr algn="ctr" rtl="0" eaLnBrk="1" fontAlgn="base" hangingPunct="1">
        <a:spcBef>
          <a:spcPct val="0"/>
        </a:spcBef>
        <a:spcAft>
          <a:spcPct val="0"/>
        </a:spcAft>
        <a:defRPr sz="4400">
          <a:solidFill>
            <a:schemeClr val="tx1"/>
          </a:solidFill>
          <a:latin typeface="Franklin Gothic Book" panose="020B0503020102020204" pitchFamily="34" charset="0"/>
        </a:defRPr>
      </a:lvl5pPr>
      <a:lvl6pPr marL="457200" algn="ctr" rtl="0" eaLnBrk="1" fontAlgn="base" hangingPunct="1">
        <a:spcBef>
          <a:spcPct val="0"/>
        </a:spcBef>
        <a:spcAft>
          <a:spcPct val="0"/>
        </a:spcAft>
        <a:defRPr sz="4400">
          <a:solidFill>
            <a:schemeClr val="tx1"/>
          </a:solidFill>
          <a:latin typeface="Franklin Gothic Book" panose="020B0503020102020204" pitchFamily="34" charset="0"/>
        </a:defRPr>
      </a:lvl6pPr>
      <a:lvl7pPr marL="914400" algn="ctr" rtl="0" eaLnBrk="1" fontAlgn="base" hangingPunct="1">
        <a:spcBef>
          <a:spcPct val="0"/>
        </a:spcBef>
        <a:spcAft>
          <a:spcPct val="0"/>
        </a:spcAft>
        <a:defRPr sz="4400">
          <a:solidFill>
            <a:schemeClr val="tx1"/>
          </a:solidFill>
          <a:latin typeface="Franklin Gothic Book" panose="020B0503020102020204" pitchFamily="34" charset="0"/>
        </a:defRPr>
      </a:lvl7pPr>
      <a:lvl8pPr marL="1371600" algn="ctr" rtl="0" eaLnBrk="1" fontAlgn="base" hangingPunct="1">
        <a:spcBef>
          <a:spcPct val="0"/>
        </a:spcBef>
        <a:spcAft>
          <a:spcPct val="0"/>
        </a:spcAft>
        <a:defRPr sz="4400">
          <a:solidFill>
            <a:schemeClr val="tx1"/>
          </a:solidFill>
          <a:latin typeface="Franklin Gothic Book" panose="020B0503020102020204" pitchFamily="34" charset="0"/>
        </a:defRPr>
      </a:lvl8pPr>
      <a:lvl9pPr marL="1828800" algn="ctr" rtl="0" eaLnBrk="1" fontAlgn="base" hangingPunct="1">
        <a:spcBef>
          <a:spcPct val="0"/>
        </a:spcBef>
        <a:spcAft>
          <a:spcPct val="0"/>
        </a:spcAft>
        <a:defRPr sz="4400">
          <a:solidFill>
            <a:schemeClr val="tx1"/>
          </a:solidFill>
          <a:latin typeface="Franklin Gothic Book" panose="020B050302010202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8" Type="http://schemas.openxmlformats.org/officeDocument/2006/relationships/hyperlink" Target="https://www2.ed.gov/policy/elsec/leg/essa/snsfinalguidance06192019.pdf" TargetMode="External"/><Relationship Id="rId3" Type="http://schemas.openxmlformats.org/officeDocument/2006/relationships/hyperlink" Target="https://www2.ed.gov/policy/elsec/leg/essa/essaswpguidance9192016.pdf" TargetMode="External"/><Relationship Id="rId7" Type="http://schemas.openxmlformats.org/officeDocument/2006/relationships/hyperlink" Target="https://www2.ed.gov/policy/elsec/leg/essa/drafteseatitleiequitableservices.pdf" TargetMode="External"/><Relationship Id="rId2" Type="http://schemas.openxmlformats.org/officeDocument/2006/relationships/hyperlink" Target="https://www2.ed.gov/about/offices/list/oii/nonpublic/eseareauth.pdf" TargetMode="External"/><Relationship Id="rId1" Type="http://schemas.openxmlformats.org/officeDocument/2006/relationships/slideLayout" Target="../slideLayouts/slideLayout5.xml"/><Relationship Id="rId6" Type="http://schemas.openxmlformats.org/officeDocument/2006/relationships/hyperlink" Target="https://www2.ed.gov/policy/elsec/leg/essa/essassaegrantguid10212016.pdf" TargetMode="External"/><Relationship Id="rId5" Type="http://schemas.openxmlformats.org/officeDocument/2006/relationships/hyperlink" Target="https://www2.ed.gov/policy/elsec/leg/essa/essatitleiiiguidenglishlearners10219.pdf" TargetMode="External"/><Relationship Id="rId10" Type="http://schemas.openxmlformats.org/officeDocument/2006/relationships/hyperlink" Target="https://oese.ed.gov/files/2020/03/Draft-Within-District-Allocations-Guidance-3-11-2020-1.pdf" TargetMode="External"/><Relationship Id="rId4" Type="http://schemas.openxmlformats.org/officeDocument/2006/relationships/hyperlink" Target="https://www2.ed.gov/policy/elsec/leg/essa/essatitleiipartaguidance.pdf" TargetMode="External"/><Relationship Id="rId9" Type="http://schemas.openxmlformats.org/officeDocument/2006/relationships/hyperlink" Target="https://osse.dc.gov/sites/default/files/dc/sites/osse/publication/attachments/Education%20for%20Homeless%20Children%20and%20Youths%20Program%20Non-Regulatory%20Guidance%202.27.19.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mailto:Karen.abbott@vermont.gov" TargetMode="External"/><Relationship Id="rId3" Type="http://schemas.openxmlformats.org/officeDocument/2006/relationships/hyperlink" Target="mailto:Kristine.seipel@vermont.gov" TargetMode="External"/><Relationship Id="rId7" Type="http://schemas.openxmlformats.org/officeDocument/2006/relationships/hyperlink" Target="mailto:Katy.preston@vermont.gov" TargetMode="External"/><Relationship Id="rId2" Type="http://schemas.openxmlformats.org/officeDocument/2006/relationships/hyperlink" Target="mailto:Jesse.roy@vermont.gov" TargetMode="External"/><Relationship Id="rId1" Type="http://schemas.openxmlformats.org/officeDocument/2006/relationships/slideLayout" Target="../slideLayouts/slideLayout3.xml"/><Relationship Id="rId6" Type="http://schemas.openxmlformats.org/officeDocument/2006/relationships/hyperlink" Target="mailto:James.mccobb@vermont.gov" TargetMode="External"/><Relationship Id="rId5" Type="http://schemas.openxmlformats.org/officeDocument/2006/relationships/hyperlink" Target="mailto:Megan.kinlock@vermont.gov" TargetMode="External"/><Relationship Id="rId4" Type="http://schemas.openxmlformats.org/officeDocument/2006/relationships/hyperlink" Target="mailto:Amber.graves@vermont.gov"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mailto:Robert.coathup@vermont.gov" TargetMode="External"/><Relationship Id="rId2" Type="http://schemas.openxmlformats.org/officeDocument/2006/relationships/hyperlink" Target="mailto:John.leu@vermont.gov" TargetMode="External"/><Relationship Id="rId1" Type="http://schemas.openxmlformats.org/officeDocument/2006/relationships/slideLayout" Target="../slideLayouts/slideLayout3.xml"/><Relationship Id="rId4" Type="http://schemas.openxmlformats.org/officeDocument/2006/relationships/hyperlink" Target="mailto:Abby.houle@vermont.gov"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mailto:Marianna.Charalabopoulos@vermont.gov" TargetMode="External"/><Relationship Id="rId2" Type="http://schemas.openxmlformats.org/officeDocument/2006/relationships/hyperlink" Target="mailto:Josh.souliere@vermont.gov" TargetMode="External"/><Relationship Id="rId1" Type="http://schemas.openxmlformats.org/officeDocument/2006/relationships/slideLayout" Target="../slideLayouts/slideLayout3.xml"/><Relationship Id="rId6" Type="http://schemas.openxmlformats.org/officeDocument/2006/relationships/hyperlink" Target="mailto:Toni.marra@vermont.gov" TargetMode="External"/><Relationship Id="rId5" Type="http://schemas.openxmlformats.org/officeDocument/2006/relationships/hyperlink" Target="mailto:Kevin.doering@vermont.gov" TargetMode="External"/><Relationship Id="rId4" Type="http://schemas.openxmlformats.org/officeDocument/2006/relationships/hyperlink" Target="mailto:Jenn.dale@vermont.gov" TargetMode="External"/></Relationships>
</file>

<file path=ppt/slides/_rels/slide44.xml.rels><?xml version="1.0" encoding="UTF-8" standalone="yes"?>
<Relationships xmlns="http://schemas.openxmlformats.org/package/2006/relationships"><Relationship Id="rId2" Type="http://schemas.openxmlformats.org/officeDocument/2006/relationships/hyperlink" Target="mailto:AOE.GMSHelp@vermont.gov" TargetMode="Externa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a:xfrm>
            <a:off x="914400" y="1942042"/>
            <a:ext cx="10363200" cy="1470025"/>
          </a:xfrm>
        </p:spPr>
        <p:txBody>
          <a:bodyPr/>
          <a:lstStyle/>
          <a:p>
            <a:r>
              <a:rPr lang="en-US" altLang="en-US" b="1" dirty="0"/>
              <a:t>What is a CFP Team Leader?</a:t>
            </a:r>
          </a:p>
        </p:txBody>
      </p:sp>
      <p:sp>
        <p:nvSpPr>
          <p:cNvPr id="3" name="Subtitle 2"/>
          <p:cNvSpPr>
            <a:spLocks noGrp="1"/>
          </p:cNvSpPr>
          <p:nvPr>
            <p:ph type="subTitle" idx="1"/>
          </p:nvPr>
        </p:nvSpPr>
        <p:spPr/>
        <p:txBody>
          <a:bodyPr rtlCol="0">
            <a:normAutofit/>
          </a:bodyPr>
          <a:lstStyle/>
          <a:p>
            <a:pPr fontAlgn="auto">
              <a:spcAft>
                <a:spcPts val="0"/>
              </a:spcAft>
              <a:defRPr/>
            </a:pPr>
            <a:r>
              <a:rPr lang="en-US" dirty="0">
                <a:solidFill>
                  <a:schemeClr val="tx1"/>
                </a:solidFill>
              </a:rPr>
              <a:t>CFP 101 Training</a:t>
            </a:r>
          </a:p>
          <a:p>
            <a:pPr fontAlgn="auto">
              <a:spcAft>
                <a:spcPts val="0"/>
              </a:spcAft>
              <a:defRPr/>
            </a:pPr>
            <a:r>
              <a:rPr lang="en-US" dirty="0">
                <a:solidFill>
                  <a:schemeClr val="tx1"/>
                </a:solidFill>
              </a:rPr>
              <a:t>October 16, 2020</a:t>
            </a:r>
          </a:p>
          <a:p>
            <a:pPr fontAlgn="auto">
              <a:spcAft>
                <a:spcPts val="0"/>
              </a:spcAft>
              <a:defRPr/>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42268"/>
            <a:ext cx="10896600" cy="1143000"/>
          </a:xfrm>
        </p:spPr>
        <p:txBody>
          <a:bodyPr>
            <a:noAutofit/>
          </a:bodyPr>
          <a:lstStyle/>
          <a:p>
            <a:pPr algn="ctr"/>
            <a:r>
              <a:rPr lang="en-US" b="1" dirty="0"/>
              <a:t>Communication - Parent and Family Engagement</a:t>
            </a:r>
          </a:p>
        </p:txBody>
      </p:sp>
      <p:sp>
        <p:nvSpPr>
          <p:cNvPr id="3" name="Content Placeholder 2"/>
          <p:cNvSpPr>
            <a:spLocks noGrp="1"/>
          </p:cNvSpPr>
          <p:nvPr>
            <p:ph idx="1"/>
          </p:nvPr>
        </p:nvSpPr>
        <p:spPr>
          <a:xfrm>
            <a:off x="838200" y="2041452"/>
            <a:ext cx="10744200" cy="4359349"/>
          </a:xfrm>
        </p:spPr>
        <p:txBody>
          <a:bodyPr>
            <a:normAutofit fontScale="85000" lnSpcReduction="10000"/>
          </a:bodyPr>
          <a:lstStyle/>
          <a:p>
            <a:r>
              <a:rPr lang="en-US" sz="3800" dirty="0"/>
              <a:t>Each </a:t>
            </a:r>
            <a:r>
              <a:rPr lang="en-US" sz="3800" b="1" u="sng" dirty="0"/>
              <a:t>LEA</a:t>
            </a:r>
            <a:r>
              <a:rPr lang="en-US" sz="3800" dirty="0"/>
              <a:t> shall develop jointly with, agree on with, and distribute to, parent and family members of participating children a written parent and family engagement policy (ESSA Section 1116 [2]).</a:t>
            </a:r>
          </a:p>
          <a:p>
            <a:endParaRPr lang="en-US" sz="3100" dirty="0"/>
          </a:p>
          <a:p>
            <a:r>
              <a:rPr lang="en-US" sz="3800" dirty="0"/>
              <a:t>Each </a:t>
            </a:r>
            <a:r>
              <a:rPr lang="en-US" sz="3800" b="1" u="sng" dirty="0"/>
              <a:t>school</a:t>
            </a:r>
            <a:r>
              <a:rPr lang="en-US" sz="3800" dirty="0"/>
              <a:t> served under this part shall jointly develop with, and distribute to, parents and family members of participating children a written parent and family engagement policy(ESSA Section 1116 [b]).</a:t>
            </a:r>
          </a:p>
          <a:p>
            <a:endParaRPr lang="en-US" dirty="0"/>
          </a:p>
          <a:p>
            <a:pPr marL="0" indent="0">
              <a:buNone/>
            </a:pPr>
            <a:endParaRPr lang="en-US" dirty="0"/>
          </a:p>
        </p:txBody>
      </p:sp>
    </p:spTree>
    <p:extLst>
      <p:ext uri="{BB962C8B-B14F-4D97-AF65-F5344CB8AC3E}">
        <p14:creationId xmlns:p14="http://schemas.microsoft.com/office/powerpoint/2010/main" val="2117931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10972800" cy="1143000"/>
          </a:xfrm>
        </p:spPr>
        <p:txBody>
          <a:bodyPr>
            <a:normAutofit/>
          </a:bodyPr>
          <a:lstStyle/>
          <a:p>
            <a:pPr algn="ctr"/>
            <a:r>
              <a:rPr lang="en-US" b="1" dirty="0"/>
              <a:t>Communication - Parent and Family Engagement</a:t>
            </a:r>
          </a:p>
        </p:txBody>
      </p:sp>
      <p:sp>
        <p:nvSpPr>
          <p:cNvPr id="3" name="Content Placeholder 2"/>
          <p:cNvSpPr>
            <a:spLocks noGrp="1"/>
          </p:cNvSpPr>
          <p:nvPr>
            <p:ph idx="1"/>
          </p:nvPr>
        </p:nvSpPr>
        <p:spPr>
          <a:xfrm>
            <a:off x="838200" y="2037742"/>
            <a:ext cx="10668000" cy="4515458"/>
          </a:xfrm>
        </p:spPr>
        <p:txBody>
          <a:bodyPr>
            <a:noAutofit/>
          </a:bodyPr>
          <a:lstStyle/>
          <a:p>
            <a:pPr marL="0" indent="0">
              <a:buNone/>
            </a:pPr>
            <a:r>
              <a:rPr lang="en-US" dirty="0"/>
              <a:t>As a component of the school-level parent and family engagement policy, each school served under this part shall jointly develop with parents a </a:t>
            </a:r>
            <a:r>
              <a:rPr lang="en-US" b="1" u="sng" dirty="0"/>
              <a:t>school-parent compact </a:t>
            </a:r>
            <a:r>
              <a:rPr lang="en-US" dirty="0"/>
              <a:t>that outlines how parents, the entire school staff, and students will share the responsibility for improved student academic achievement (ESSA Section 1116 [d]).</a:t>
            </a:r>
          </a:p>
        </p:txBody>
      </p:sp>
    </p:spTree>
    <p:extLst>
      <p:ext uri="{BB962C8B-B14F-4D97-AF65-F5344CB8AC3E}">
        <p14:creationId xmlns:p14="http://schemas.microsoft.com/office/powerpoint/2010/main" val="1951916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Communication - Other Programs</a:t>
            </a:r>
          </a:p>
        </p:txBody>
      </p:sp>
      <p:sp>
        <p:nvSpPr>
          <p:cNvPr id="3" name="Content Placeholder 2"/>
          <p:cNvSpPr>
            <a:spLocks noGrp="1"/>
          </p:cNvSpPr>
          <p:nvPr>
            <p:ph idx="1"/>
          </p:nvPr>
        </p:nvSpPr>
        <p:spPr>
          <a:xfrm>
            <a:off x="838200" y="1600203"/>
            <a:ext cx="10744200" cy="4525963"/>
          </a:xfrm>
        </p:spPr>
        <p:txBody>
          <a:bodyPr/>
          <a:lstStyle/>
          <a:p>
            <a:r>
              <a:rPr lang="en-US" dirty="0"/>
              <a:t>Title III: “Implement an effective means of outreach to parents of English Learners…”</a:t>
            </a:r>
          </a:p>
          <a:p>
            <a:endParaRPr lang="en-US" dirty="0"/>
          </a:p>
          <a:p>
            <a:r>
              <a:rPr lang="en-US" dirty="0"/>
              <a:t>Homeless: “Parents or guardians of homeless students are informed of the educational and related opportunities available…[and] all transportation services…”</a:t>
            </a:r>
          </a:p>
        </p:txBody>
      </p:sp>
    </p:spTree>
    <p:extLst>
      <p:ext uri="{BB962C8B-B14F-4D97-AF65-F5344CB8AC3E}">
        <p14:creationId xmlns:p14="http://schemas.microsoft.com/office/powerpoint/2010/main" val="994096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FE641-B79D-4365-B6CA-592CFE12AB40}"/>
              </a:ext>
            </a:extLst>
          </p:cNvPr>
          <p:cNvSpPr>
            <a:spLocks noGrp="1"/>
          </p:cNvSpPr>
          <p:nvPr>
            <p:ph type="title"/>
          </p:nvPr>
        </p:nvSpPr>
        <p:spPr/>
        <p:txBody>
          <a:bodyPr/>
          <a:lstStyle/>
          <a:p>
            <a:r>
              <a:rPr lang="en-US" b="1" dirty="0"/>
              <a:t>ESSA and Federal Guidance Documents</a:t>
            </a:r>
            <a:endParaRPr lang="en-US" dirty="0"/>
          </a:p>
        </p:txBody>
      </p:sp>
      <p:sp>
        <p:nvSpPr>
          <p:cNvPr id="3" name="Content Placeholder 2">
            <a:extLst>
              <a:ext uri="{FF2B5EF4-FFF2-40B4-BE49-F238E27FC236}">
                <a16:creationId xmlns:a16="http://schemas.microsoft.com/office/drawing/2014/main" id="{A2EE8B7A-1F82-492C-860E-ACD7311A133F}"/>
              </a:ext>
            </a:extLst>
          </p:cNvPr>
          <p:cNvSpPr>
            <a:spLocks noGrp="1"/>
          </p:cNvSpPr>
          <p:nvPr>
            <p:ph sz="quarter" idx="10"/>
          </p:nvPr>
        </p:nvSpPr>
        <p:spPr>
          <a:xfrm>
            <a:off x="609600" y="1600200"/>
            <a:ext cx="7543800" cy="4648200"/>
          </a:xfrm>
        </p:spPr>
        <p:txBody>
          <a:bodyPr/>
          <a:lstStyle/>
          <a:p>
            <a:pPr marL="342900" lvl="1" indent="0">
              <a:buNone/>
            </a:pPr>
            <a:r>
              <a:rPr lang="en-US" sz="3000" b="1" dirty="0">
                <a:hlinkClick r:id="rId2"/>
              </a:rPr>
              <a:t>Every Student Succeeds Act</a:t>
            </a:r>
            <a:endParaRPr lang="en-US" sz="3000" b="1" dirty="0"/>
          </a:p>
          <a:p>
            <a:pPr marL="342900" lvl="1" indent="0">
              <a:buNone/>
            </a:pPr>
            <a:endParaRPr lang="en-US" sz="3000" dirty="0"/>
          </a:p>
          <a:p>
            <a:pPr marL="342900" lvl="1" indent="0">
              <a:buNone/>
            </a:pPr>
            <a:r>
              <a:rPr lang="en-US" sz="3000" dirty="0"/>
              <a:t>Non-Regulatory Guidance Documents:</a:t>
            </a:r>
          </a:p>
          <a:p>
            <a:pPr marL="342900" lvl="1" indent="0">
              <a:buNone/>
            </a:pPr>
            <a:endParaRPr lang="en-US" sz="800" b="1" dirty="0">
              <a:hlinkClick r:id="rId3"/>
            </a:endParaRPr>
          </a:p>
          <a:p>
            <a:pPr marL="342900" lvl="1" indent="0">
              <a:buNone/>
            </a:pPr>
            <a:r>
              <a:rPr lang="en-US" sz="3000" b="1" dirty="0">
                <a:hlinkClick r:id="rId3"/>
              </a:rPr>
              <a:t>Title I Schoolwide Programs</a:t>
            </a:r>
            <a:endParaRPr lang="en-US" sz="3000" b="1" dirty="0"/>
          </a:p>
          <a:p>
            <a:pPr marL="342900" lvl="1" indent="0">
              <a:buNone/>
            </a:pPr>
            <a:r>
              <a:rPr lang="en-US" sz="3000" b="1" dirty="0">
                <a:hlinkClick r:id="rId4"/>
              </a:rPr>
              <a:t>Title II</a:t>
            </a:r>
            <a:endParaRPr lang="en-US" sz="3000" b="1" dirty="0"/>
          </a:p>
          <a:p>
            <a:pPr marL="342900" lvl="1" indent="0">
              <a:buNone/>
            </a:pPr>
            <a:r>
              <a:rPr lang="en-US" sz="3000" b="1" dirty="0">
                <a:hlinkClick r:id="rId5"/>
              </a:rPr>
              <a:t>Title III</a:t>
            </a:r>
            <a:endParaRPr lang="en-US" sz="3000" b="1" dirty="0"/>
          </a:p>
          <a:p>
            <a:pPr marL="342900" lvl="1" indent="0">
              <a:buNone/>
            </a:pPr>
            <a:r>
              <a:rPr lang="en-US" sz="3000" b="1" dirty="0">
                <a:hlinkClick r:id="rId6"/>
              </a:rPr>
              <a:t>Title IV</a:t>
            </a:r>
            <a:endParaRPr lang="en-US" sz="3000" b="1" dirty="0"/>
          </a:p>
          <a:p>
            <a:endParaRPr lang="en-US" dirty="0"/>
          </a:p>
        </p:txBody>
      </p:sp>
      <p:sp>
        <p:nvSpPr>
          <p:cNvPr id="4" name="Content Placeholder 3">
            <a:extLst>
              <a:ext uri="{FF2B5EF4-FFF2-40B4-BE49-F238E27FC236}">
                <a16:creationId xmlns:a16="http://schemas.microsoft.com/office/drawing/2014/main" id="{692DB4F0-4823-4A06-B945-3B0DE263EA6C}"/>
              </a:ext>
            </a:extLst>
          </p:cNvPr>
          <p:cNvSpPr>
            <a:spLocks noGrp="1"/>
          </p:cNvSpPr>
          <p:nvPr>
            <p:ph sz="quarter" idx="11"/>
          </p:nvPr>
        </p:nvSpPr>
        <p:spPr>
          <a:xfrm>
            <a:off x="6259088" y="3386270"/>
            <a:ext cx="5181600" cy="3048000"/>
          </a:xfrm>
        </p:spPr>
        <p:txBody>
          <a:bodyPr/>
          <a:lstStyle/>
          <a:p>
            <a:pPr marL="342900" lvl="1" indent="0">
              <a:buNone/>
            </a:pPr>
            <a:r>
              <a:rPr lang="en-US" sz="3000" b="1" dirty="0">
                <a:hlinkClick r:id="rId7"/>
              </a:rPr>
              <a:t>Equitable Services </a:t>
            </a:r>
            <a:endParaRPr lang="en-US" sz="3000" b="1" dirty="0"/>
          </a:p>
          <a:p>
            <a:pPr marL="342900" lvl="1" indent="0">
              <a:buNone/>
            </a:pPr>
            <a:r>
              <a:rPr lang="en-US" sz="3000" b="1" dirty="0">
                <a:hlinkClick r:id="rId8"/>
              </a:rPr>
              <a:t>Supplement Not Supplant</a:t>
            </a:r>
            <a:endParaRPr lang="en-US" sz="3000" b="1" dirty="0"/>
          </a:p>
          <a:p>
            <a:pPr marL="342900" lvl="1" indent="0">
              <a:buNone/>
            </a:pPr>
            <a:r>
              <a:rPr lang="en-US" sz="3000" b="1" dirty="0">
                <a:hlinkClick r:id="rId9"/>
              </a:rPr>
              <a:t>Homeless Education</a:t>
            </a:r>
            <a:endParaRPr lang="en-US" sz="3000" b="1" dirty="0"/>
          </a:p>
          <a:p>
            <a:pPr marL="342900" lvl="1" indent="0">
              <a:buNone/>
            </a:pPr>
            <a:r>
              <a:rPr lang="en-US" sz="3000" b="1" dirty="0">
                <a:hlinkClick r:id="rId10"/>
              </a:rPr>
              <a:t>Targeting &amp; Ranking</a:t>
            </a:r>
            <a:endParaRPr lang="en-US" sz="3000" b="1" dirty="0"/>
          </a:p>
          <a:p>
            <a:pPr marL="342900" lvl="1" indent="0">
              <a:buNone/>
            </a:pPr>
            <a:endParaRPr lang="en-US" b="1" dirty="0"/>
          </a:p>
          <a:p>
            <a:endParaRPr lang="en-US" dirty="0"/>
          </a:p>
        </p:txBody>
      </p:sp>
    </p:spTree>
    <p:extLst>
      <p:ext uri="{BB962C8B-B14F-4D97-AF65-F5344CB8AC3E}">
        <p14:creationId xmlns:p14="http://schemas.microsoft.com/office/powerpoint/2010/main" val="25912275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8934A-9000-45AD-87D3-25CF395EE647}"/>
              </a:ext>
            </a:extLst>
          </p:cNvPr>
          <p:cNvSpPr>
            <a:spLocks noGrp="1"/>
          </p:cNvSpPr>
          <p:nvPr>
            <p:ph type="title"/>
          </p:nvPr>
        </p:nvSpPr>
        <p:spPr/>
        <p:txBody>
          <a:bodyPr/>
          <a:lstStyle/>
          <a:p>
            <a:r>
              <a:rPr lang="en-US" b="1" dirty="0"/>
              <a:t>CFP Assurances</a:t>
            </a:r>
          </a:p>
        </p:txBody>
      </p:sp>
      <p:sp>
        <p:nvSpPr>
          <p:cNvPr id="3" name="Text Placeholder 2">
            <a:extLst>
              <a:ext uri="{FF2B5EF4-FFF2-40B4-BE49-F238E27FC236}">
                <a16:creationId xmlns:a16="http://schemas.microsoft.com/office/drawing/2014/main" id="{4229D118-F484-4BF1-A32F-5185F4684404}"/>
              </a:ext>
            </a:extLst>
          </p:cNvPr>
          <p:cNvSpPr>
            <a:spLocks noGrp="1"/>
          </p:cNvSpPr>
          <p:nvPr>
            <p:ph type="body" sz="quarter" idx="10"/>
          </p:nvPr>
        </p:nvSpPr>
        <p:spPr>
          <a:xfrm>
            <a:off x="711200" y="1600200"/>
            <a:ext cx="10871200" cy="4724400"/>
          </a:xfrm>
        </p:spPr>
        <p:txBody>
          <a:bodyPr/>
          <a:lstStyle/>
          <a:p>
            <a:r>
              <a:rPr lang="en-US" dirty="0"/>
              <a:t>Distribute a copy of the CFP assurances to all administrators in the LEA by September.</a:t>
            </a:r>
          </a:p>
          <a:p>
            <a:r>
              <a:rPr lang="en-US" dirty="0"/>
              <a:t>Remember it is your responsibility for knowing what you’ve committed to. </a:t>
            </a:r>
          </a:p>
          <a:p>
            <a:r>
              <a:rPr lang="en-US" dirty="0"/>
              <a:t>Make sure to keep all documentation that relates to the assurances.  You may be asked to provide this information during a CFP Onsite or Focus Monitoring.</a:t>
            </a:r>
          </a:p>
        </p:txBody>
      </p:sp>
    </p:spTree>
    <p:extLst>
      <p:ext uri="{BB962C8B-B14F-4D97-AF65-F5344CB8AC3E}">
        <p14:creationId xmlns:p14="http://schemas.microsoft.com/office/powerpoint/2010/main" val="15605675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FCAA2-0061-46F0-8F1C-4AA46FE2D0BD}"/>
              </a:ext>
            </a:extLst>
          </p:cNvPr>
          <p:cNvSpPr>
            <a:spLocks noGrp="1"/>
          </p:cNvSpPr>
          <p:nvPr>
            <p:ph type="title"/>
          </p:nvPr>
        </p:nvSpPr>
        <p:spPr/>
        <p:txBody>
          <a:bodyPr/>
          <a:lstStyle/>
          <a:p>
            <a:r>
              <a:rPr lang="en-US" b="1" dirty="0"/>
              <a:t>CFP Assurances</a:t>
            </a:r>
          </a:p>
        </p:txBody>
      </p:sp>
      <p:pic>
        <p:nvPicPr>
          <p:cNvPr id="5" name="Content Placeholder 4" descr="Screen shot of CFP Assurance &quot;Communications to Parents and Community.&quot;">
            <a:extLst>
              <a:ext uri="{FF2B5EF4-FFF2-40B4-BE49-F238E27FC236}">
                <a16:creationId xmlns:a16="http://schemas.microsoft.com/office/drawing/2014/main" id="{F8580601-6437-4DF2-8D3E-70AB9FF2D73B}"/>
              </a:ext>
            </a:extLst>
          </p:cNvPr>
          <p:cNvPicPr>
            <a:picLocks noGrp="1" noChangeAspect="1"/>
          </p:cNvPicPr>
          <p:nvPr>
            <p:ph sz="quarter" idx="10"/>
          </p:nvPr>
        </p:nvPicPr>
        <p:blipFill rotWithShape="1">
          <a:blip r:embed="rId2"/>
          <a:srcRect t="9810" b="2228"/>
          <a:stretch/>
        </p:blipFill>
        <p:spPr>
          <a:xfrm>
            <a:off x="838200" y="1524000"/>
            <a:ext cx="5009635" cy="4419600"/>
          </a:xfrm>
          <a:prstGeom prst="rect">
            <a:avLst/>
          </a:prstGeom>
        </p:spPr>
      </p:pic>
      <p:pic>
        <p:nvPicPr>
          <p:cNvPr id="6" name="Content Placeholder 5" descr="Screen shot of CFP Assurances: &quot;Title I, Part A&quot;.">
            <a:extLst>
              <a:ext uri="{FF2B5EF4-FFF2-40B4-BE49-F238E27FC236}">
                <a16:creationId xmlns:a16="http://schemas.microsoft.com/office/drawing/2014/main" id="{95C06935-6E82-4F08-826C-9489D6976A93}"/>
              </a:ext>
            </a:extLst>
          </p:cNvPr>
          <p:cNvPicPr>
            <a:picLocks noGrp="1" noChangeAspect="1"/>
          </p:cNvPicPr>
          <p:nvPr>
            <p:ph sz="quarter" idx="11"/>
          </p:nvPr>
        </p:nvPicPr>
        <p:blipFill>
          <a:blip r:embed="rId3"/>
          <a:stretch>
            <a:fillRect/>
          </a:stretch>
        </p:blipFill>
        <p:spPr>
          <a:xfrm>
            <a:off x="6267964" y="1578156"/>
            <a:ext cx="5009636" cy="3797502"/>
          </a:xfrm>
          <a:prstGeom prst="rect">
            <a:avLst/>
          </a:prstGeom>
        </p:spPr>
      </p:pic>
    </p:spTree>
    <p:extLst>
      <p:ext uri="{BB962C8B-B14F-4D97-AF65-F5344CB8AC3E}">
        <p14:creationId xmlns:p14="http://schemas.microsoft.com/office/powerpoint/2010/main" val="25883254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06211-A7D9-4688-8B5B-39554112204E}"/>
              </a:ext>
            </a:extLst>
          </p:cNvPr>
          <p:cNvSpPr>
            <a:spLocks noGrp="1"/>
          </p:cNvSpPr>
          <p:nvPr>
            <p:ph type="title"/>
          </p:nvPr>
        </p:nvSpPr>
        <p:spPr/>
        <p:txBody>
          <a:bodyPr/>
          <a:lstStyle/>
          <a:p>
            <a:r>
              <a:rPr lang="en-US" b="1" dirty="0"/>
              <a:t>CFP Timeline</a:t>
            </a:r>
          </a:p>
        </p:txBody>
      </p:sp>
      <p:sp>
        <p:nvSpPr>
          <p:cNvPr id="3" name="Text Placeholder 2">
            <a:extLst>
              <a:ext uri="{FF2B5EF4-FFF2-40B4-BE49-F238E27FC236}">
                <a16:creationId xmlns:a16="http://schemas.microsoft.com/office/drawing/2014/main" id="{BE8F4F58-34E9-486D-B0D7-2950994B571D}"/>
              </a:ext>
            </a:extLst>
          </p:cNvPr>
          <p:cNvSpPr>
            <a:spLocks noGrp="1"/>
          </p:cNvSpPr>
          <p:nvPr>
            <p:ph type="body" sz="quarter" idx="10"/>
          </p:nvPr>
        </p:nvSpPr>
        <p:spPr/>
        <p:txBody>
          <a:bodyPr/>
          <a:lstStyle/>
          <a:p>
            <a:r>
              <a:rPr lang="en-US" dirty="0"/>
              <a:t>These are best case scenarios deadlines</a:t>
            </a:r>
          </a:p>
          <a:p>
            <a:r>
              <a:rPr lang="en-US" dirty="0"/>
              <a:t>The timeline includes 4 types of activities – Grants Management, Professional Development, Monitoring and Data Requests</a:t>
            </a:r>
          </a:p>
          <a:p>
            <a:r>
              <a:rPr lang="en-US" dirty="0"/>
              <a:t>In addition, it includes when you can expect information from us</a:t>
            </a:r>
          </a:p>
          <a:p>
            <a:r>
              <a:rPr lang="en-US" dirty="0"/>
              <a:t>A tool to help you plan for the upcoming year</a:t>
            </a:r>
          </a:p>
          <a:p>
            <a:endParaRPr lang="en-US" dirty="0"/>
          </a:p>
          <a:p>
            <a:endParaRPr lang="en-US" dirty="0"/>
          </a:p>
        </p:txBody>
      </p:sp>
    </p:spTree>
    <p:extLst>
      <p:ext uri="{BB962C8B-B14F-4D97-AF65-F5344CB8AC3E}">
        <p14:creationId xmlns:p14="http://schemas.microsoft.com/office/powerpoint/2010/main" val="7506434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78B76A2-8052-4F58-9B66-6B04D83EFA6D}"/>
              </a:ext>
            </a:extLst>
          </p:cNvPr>
          <p:cNvSpPr>
            <a:spLocks noGrp="1"/>
          </p:cNvSpPr>
          <p:nvPr>
            <p:ph type="title"/>
          </p:nvPr>
        </p:nvSpPr>
        <p:spPr>
          <a:xfrm>
            <a:off x="609600" y="304800"/>
            <a:ext cx="10972800" cy="762000"/>
          </a:xfrm>
        </p:spPr>
        <p:txBody>
          <a:bodyPr>
            <a:normAutofit/>
          </a:bodyPr>
          <a:lstStyle/>
          <a:p>
            <a:r>
              <a:rPr lang="en-US" sz="3600" b="1" dirty="0"/>
              <a:t>CFP Timeline</a:t>
            </a:r>
          </a:p>
        </p:txBody>
      </p:sp>
      <p:pic>
        <p:nvPicPr>
          <p:cNvPr id="2" name="Picture 1" descr="Screen shot of the excel book of CFP Timeline.">
            <a:extLst>
              <a:ext uri="{FF2B5EF4-FFF2-40B4-BE49-F238E27FC236}">
                <a16:creationId xmlns:a16="http://schemas.microsoft.com/office/drawing/2014/main" id="{FF0AF2BA-B797-48C6-91C6-94EBEC5A91E3}"/>
              </a:ext>
            </a:extLst>
          </p:cNvPr>
          <p:cNvPicPr>
            <a:picLocks noChangeAspect="1"/>
          </p:cNvPicPr>
          <p:nvPr/>
        </p:nvPicPr>
        <p:blipFill>
          <a:blip r:embed="rId2"/>
          <a:stretch>
            <a:fillRect/>
          </a:stretch>
        </p:blipFill>
        <p:spPr>
          <a:xfrm>
            <a:off x="838200" y="1143000"/>
            <a:ext cx="9164329" cy="5106113"/>
          </a:xfrm>
          <a:prstGeom prst="rect">
            <a:avLst/>
          </a:prstGeom>
        </p:spPr>
      </p:pic>
    </p:spTree>
    <p:extLst>
      <p:ext uri="{BB962C8B-B14F-4D97-AF65-F5344CB8AC3E}">
        <p14:creationId xmlns:p14="http://schemas.microsoft.com/office/powerpoint/2010/main" val="3963522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78B76A2-8052-4F58-9B66-6B04D83EFA6D}"/>
              </a:ext>
            </a:extLst>
          </p:cNvPr>
          <p:cNvSpPr>
            <a:spLocks noGrp="1"/>
          </p:cNvSpPr>
          <p:nvPr>
            <p:ph type="title"/>
          </p:nvPr>
        </p:nvSpPr>
        <p:spPr>
          <a:xfrm>
            <a:off x="304800" y="0"/>
            <a:ext cx="10972800" cy="1143000"/>
          </a:xfrm>
        </p:spPr>
        <p:txBody>
          <a:bodyPr>
            <a:normAutofit/>
          </a:bodyPr>
          <a:lstStyle/>
          <a:p>
            <a:r>
              <a:rPr lang="en-US" sz="3600" b="1" dirty="0"/>
              <a:t>CFP Timeline</a:t>
            </a:r>
          </a:p>
        </p:txBody>
      </p:sp>
      <p:pic>
        <p:nvPicPr>
          <p:cNvPr id="4" name="Picture 3" descr="continued screenshot of CFP Timeline available as excel doc.">
            <a:extLst>
              <a:ext uri="{FF2B5EF4-FFF2-40B4-BE49-F238E27FC236}">
                <a16:creationId xmlns:a16="http://schemas.microsoft.com/office/drawing/2014/main" id="{36CD9ABE-0E55-42B0-8138-CE7BD257D176}"/>
              </a:ext>
            </a:extLst>
          </p:cNvPr>
          <p:cNvPicPr>
            <a:picLocks noChangeAspect="1"/>
          </p:cNvPicPr>
          <p:nvPr/>
        </p:nvPicPr>
        <p:blipFill>
          <a:blip r:embed="rId2"/>
          <a:stretch>
            <a:fillRect/>
          </a:stretch>
        </p:blipFill>
        <p:spPr>
          <a:xfrm>
            <a:off x="914400" y="914400"/>
            <a:ext cx="9211961" cy="5353797"/>
          </a:xfrm>
          <a:prstGeom prst="rect">
            <a:avLst/>
          </a:prstGeom>
        </p:spPr>
      </p:pic>
    </p:spTree>
    <p:extLst>
      <p:ext uri="{BB962C8B-B14F-4D97-AF65-F5344CB8AC3E}">
        <p14:creationId xmlns:p14="http://schemas.microsoft.com/office/powerpoint/2010/main" val="27087129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Out-of-Country Travel</a:t>
            </a:r>
          </a:p>
        </p:txBody>
      </p:sp>
      <p:sp>
        <p:nvSpPr>
          <p:cNvPr id="3" name="Text Placeholder 2"/>
          <p:cNvSpPr>
            <a:spLocks noGrp="1"/>
          </p:cNvSpPr>
          <p:nvPr>
            <p:ph type="body" sz="quarter" idx="10"/>
          </p:nvPr>
        </p:nvSpPr>
        <p:spPr>
          <a:xfrm>
            <a:off x="838200" y="1447800"/>
            <a:ext cx="10515600" cy="4343400"/>
          </a:xfrm>
        </p:spPr>
        <p:txBody>
          <a:bodyPr/>
          <a:lstStyle/>
          <a:p>
            <a:r>
              <a:rPr lang="en-US" dirty="0"/>
              <a:t>The AOE now requires pre-approval of grant-funded travel outside of the continental United States.</a:t>
            </a:r>
          </a:p>
          <a:p>
            <a:endParaRPr lang="en-US" sz="800" dirty="0"/>
          </a:p>
          <a:p>
            <a:r>
              <a:rPr lang="en-US" dirty="0"/>
              <a:t>Requests must be submitted to State Secretary of Education and must be approved before spending on these activities.</a:t>
            </a:r>
          </a:p>
          <a:p>
            <a:endParaRPr lang="en-US" sz="800" dirty="0"/>
          </a:p>
          <a:p>
            <a:r>
              <a:rPr lang="en-US" dirty="0"/>
              <a:t>Requests must address the questions described in Deputy Secretary’s memo from April 16, 2019.</a:t>
            </a:r>
          </a:p>
        </p:txBody>
      </p:sp>
    </p:spTree>
    <p:extLst>
      <p:ext uri="{BB962C8B-B14F-4D97-AF65-F5344CB8AC3E}">
        <p14:creationId xmlns:p14="http://schemas.microsoft.com/office/powerpoint/2010/main" val="3054911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t>Technology Stuff</a:t>
            </a:r>
          </a:p>
        </p:txBody>
      </p:sp>
      <p:sp>
        <p:nvSpPr>
          <p:cNvPr id="3" name="Text Placeholder 2"/>
          <p:cNvSpPr>
            <a:spLocks noGrp="1"/>
          </p:cNvSpPr>
          <p:nvPr>
            <p:ph type="body" sz="quarter" idx="10"/>
          </p:nvPr>
        </p:nvSpPr>
        <p:spPr>
          <a:xfrm>
            <a:off x="740228" y="1641034"/>
            <a:ext cx="10972801" cy="4357815"/>
          </a:xfrm>
        </p:spPr>
        <p:txBody>
          <a:bodyPr/>
          <a:lstStyle/>
          <a:p>
            <a:r>
              <a:rPr lang="en-US" dirty="0"/>
              <a:t>Please mute your microphone</a:t>
            </a:r>
          </a:p>
          <a:p>
            <a:endParaRPr lang="en-US" sz="1000" dirty="0"/>
          </a:p>
          <a:p>
            <a:r>
              <a:rPr lang="en-US" dirty="0"/>
              <a:t>Please turn off your web cam</a:t>
            </a:r>
          </a:p>
          <a:p>
            <a:endParaRPr lang="en-US" sz="1000" dirty="0"/>
          </a:p>
          <a:p>
            <a:r>
              <a:rPr lang="en-US" dirty="0"/>
              <a:t>Ask questions in the chat function</a:t>
            </a:r>
          </a:p>
          <a:p>
            <a:endParaRPr lang="en-US" sz="1000" dirty="0"/>
          </a:p>
          <a:p>
            <a:r>
              <a:rPr lang="en-US" dirty="0"/>
              <a:t>Sessions will be recorded and posted</a:t>
            </a:r>
          </a:p>
          <a:p>
            <a:pPr marL="0" indent="0" algn="ctr">
              <a:buNone/>
            </a:pPr>
            <a:endParaRPr lang="en-US" sz="1200" i="1" dirty="0"/>
          </a:p>
        </p:txBody>
      </p:sp>
      <p:pic>
        <p:nvPicPr>
          <p:cNvPr id="5122" name="Picture 2" descr="Laptop Computer Clip Art Transparent | Laptop computers, Notebook laptop,  Image">
            <a:extLst>
              <a:ext uri="{FF2B5EF4-FFF2-40B4-BE49-F238E27FC236}">
                <a16:creationId xmlns:a16="http://schemas.microsoft.com/office/drawing/2014/main" id="{29974335-8857-461B-807A-A185865AEA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0" y="1905000"/>
            <a:ext cx="3069772" cy="23201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78728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457200"/>
            <a:ext cx="8153400" cy="1143000"/>
          </a:xfrm>
        </p:spPr>
        <p:txBody>
          <a:bodyPr>
            <a:normAutofit/>
          </a:bodyPr>
          <a:lstStyle/>
          <a:p>
            <a:r>
              <a:rPr lang="en-US" b="1" dirty="0"/>
              <a:t>Supplement Not Supplant</a:t>
            </a:r>
          </a:p>
        </p:txBody>
      </p:sp>
      <p:sp>
        <p:nvSpPr>
          <p:cNvPr id="3" name="Text Placeholder 2"/>
          <p:cNvSpPr>
            <a:spLocks noGrp="1"/>
          </p:cNvSpPr>
          <p:nvPr>
            <p:ph type="body" sz="quarter" idx="10"/>
          </p:nvPr>
        </p:nvSpPr>
        <p:spPr>
          <a:xfrm>
            <a:off x="838200" y="1905000"/>
            <a:ext cx="10591800" cy="3886200"/>
          </a:xfrm>
        </p:spPr>
        <p:txBody>
          <a:bodyPr/>
          <a:lstStyle/>
          <a:p>
            <a:pPr marL="0" indent="0">
              <a:buNone/>
            </a:pPr>
            <a:r>
              <a:rPr lang="en-US" dirty="0"/>
              <a:t>Federal funds must be used to supplement (enhance, extend, increase) services, not supplant (replace) other sources of funding.</a:t>
            </a:r>
          </a:p>
          <a:p>
            <a:endParaRPr lang="en-US" dirty="0"/>
          </a:p>
          <a:p>
            <a:pPr marL="0" indent="0">
              <a:buNone/>
            </a:pPr>
            <a:r>
              <a:rPr lang="en-US" dirty="0"/>
              <a:t>This afternoon presentations will discuss the specifics of SnS within each Title.</a:t>
            </a:r>
          </a:p>
        </p:txBody>
      </p:sp>
    </p:spTree>
    <p:extLst>
      <p:ext uri="{BB962C8B-B14F-4D97-AF65-F5344CB8AC3E}">
        <p14:creationId xmlns:p14="http://schemas.microsoft.com/office/powerpoint/2010/main" val="31491806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39791-D1B8-46EC-9CDB-796ECE6B711B}"/>
              </a:ext>
            </a:extLst>
          </p:cNvPr>
          <p:cNvSpPr>
            <a:spLocks noGrp="1"/>
          </p:cNvSpPr>
          <p:nvPr>
            <p:ph type="title"/>
          </p:nvPr>
        </p:nvSpPr>
        <p:spPr/>
        <p:txBody>
          <a:bodyPr/>
          <a:lstStyle/>
          <a:p>
            <a:r>
              <a:rPr lang="en-US" b="1" dirty="0"/>
              <a:t>Transfers</a:t>
            </a:r>
          </a:p>
        </p:txBody>
      </p:sp>
      <p:sp>
        <p:nvSpPr>
          <p:cNvPr id="3" name="Text Placeholder 2">
            <a:extLst>
              <a:ext uri="{FF2B5EF4-FFF2-40B4-BE49-F238E27FC236}">
                <a16:creationId xmlns:a16="http://schemas.microsoft.com/office/drawing/2014/main" id="{806E4D8D-8D26-4738-99BF-6CD4B0668F1D}"/>
              </a:ext>
            </a:extLst>
          </p:cNvPr>
          <p:cNvSpPr>
            <a:spLocks noGrp="1"/>
          </p:cNvSpPr>
          <p:nvPr>
            <p:ph type="body" sz="quarter" idx="10"/>
          </p:nvPr>
        </p:nvSpPr>
        <p:spPr/>
        <p:txBody>
          <a:bodyPr/>
          <a:lstStyle/>
          <a:p>
            <a:pPr lvl="0"/>
            <a:r>
              <a:rPr lang="en-US" dirty="0"/>
              <a:t>You may transfer up to 100% of the LEA’s Title II and/or Title IV Allocation to Title I, II, III, IV or V. </a:t>
            </a:r>
          </a:p>
          <a:p>
            <a:pPr lvl="0"/>
            <a:r>
              <a:rPr lang="en-US" dirty="0"/>
              <a:t>The LEA must submit Intent to Transfer Requests to the Agency 30 days prior to making a transfer.</a:t>
            </a:r>
          </a:p>
          <a:p>
            <a:pPr lvl="0"/>
            <a:r>
              <a:rPr lang="en-US" dirty="0"/>
              <a:t>Does not apply to consolidated funds such as SWP, Consolidated Admin, or REAP.</a:t>
            </a:r>
          </a:p>
          <a:p>
            <a:pPr marL="0" lvl="0" indent="0">
              <a:buNone/>
            </a:pPr>
            <a:endParaRPr lang="en-US" dirty="0"/>
          </a:p>
        </p:txBody>
      </p:sp>
    </p:spTree>
    <p:extLst>
      <p:ext uri="{BB962C8B-B14F-4D97-AF65-F5344CB8AC3E}">
        <p14:creationId xmlns:p14="http://schemas.microsoft.com/office/powerpoint/2010/main" val="8804755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6AC92-EAAE-47C7-89D1-A07ABB9888F8}"/>
              </a:ext>
            </a:extLst>
          </p:cNvPr>
          <p:cNvSpPr>
            <a:spLocks noGrp="1"/>
          </p:cNvSpPr>
          <p:nvPr>
            <p:ph type="title"/>
          </p:nvPr>
        </p:nvSpPr>
        <p:spPr/>
        <p:txBody>
          <a:bodyPr/>
          <a:lstStyle/>
          <a:p>
            <a:r>
              <a:rPr lang="en-US" dirty="0"/>
              <a:t>Grant Awards and Amendments</a:t>
            </a:r>
          </a:p>
        </p:txBody>
      </p:sp>
      <p:graphicFrame>
        <p:nvGraphicFramePr>
          <p:cNvPr id="4" name="Table 3"/>
          <p:cNvGraphicFramePr>
            <a:graphicFrameLocks noGrp="1"/>
          </p:cNvGraphicFramePr>
          <p:nvPr>
            <p:extLst>
              <p:ext uri="{D42A27DB-BD31-4B8C-83A1-F6EECF244321}">
                <p14:modId xmlns:p14="http://schemas.microsoft.com/office/powerpoint/2010/main" val="4156125733"/>
              </p:ext>
            </p:extLst>
          </p:nvPr>
        </p:nvGraphicFramePr>
        <p:xfrm>
          <a:off x="990600" y="1295405"/>
          <a:ext cx="10287000" cy="4800597"/>
        </p:xfrm>
        <a:graphic>
          <a:graphicData uri="http://schemas.openxmlformats.org/drawingml/2006/table">
            <a:tbl>
              <a:tblPr firstRow="1" bandRow="1">
                <a:tableStyleId>{5C22544A-7EE6-4342-B048-85BDC9FD1C3A}</a:tableStyleId>
              </a:tblPr>
              <a:tblGrid>
                <a:gridCol w="2950136">
                  <a:extLst>
                    <a:ext uri="{9D8B030D-6E8A-4147-A177-3AD203B41FA5}">
                      <a16:colId xmlns:a16="http://schemas.microsoft.com/office/drawing/2014/main" val="507877755"/>
                    </a:ext>
                  </a:extLst>
                </a:gridCol>
                <a:gridCol w="2445621">
                  <a:extLst>
                    <a:ext uri="{9D8B030D-6E8A-4147-A177-3AD203B41FA5}">
                      <a16:colId xmlns:a16="http://schemas.microsoft.com/office/drawing/2014/main" val="700865407"/>
                    </a:ext>
                  </a:extLst>
                </a:gridCol>
                <a:gridCol w="4891243">
                  <a:extLst>
                    <a:ext uri="{9D8B030D-6E8A-4147-A177-3AD203B41FA5}">
                      <a16:colId xmlns:a16="http://schemas.microsoft.com/office/drawing/2014/main" val="3457797574"/>
                    </a:ext>
                  </a:extLst>
                </a:gridCol>
              </a:tblGrid>
              <a:tr h="575229">
                <a:tc>
                  <a:txBody>
                    <a:bodyPr/>
                    <a:lstStyle/>
                    <a:p>
                      <a:pPr algn="ctr"/>
                      <a:r>
                        <a:rPr lang="en-US" dirty="0">
                          <a:solidFill>
                            <a:schemeClr val="tx1"/>
                          </a:solidFill>
                        </a:rPr>
                        <a:t>Grant 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85000"/>
                      </a:schemeClr>
                    </a:solidFill>
                  </a:tcPr>
                </a:tc>
                <a:tc>
                  <a:txBody>
                    <a:bodyPr/>
                    <a:lstStyle/>
                    <a:p>
                      <a:pPr algn="ctr"/>
                      <a:r>
                        <a:rPr lang="en-US" dirty="0">
                          <a:solidFill>
                            <a:schemeClr val="tx1"/>
                          </a:solidFill>
                        </a:rPr>
                        <a:t>Examples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85000"/>
                      </a:schemeClr>
                    </a:solidFill>
                  </a:tcPr>
                </a:tc>
                <a:tc>
                  <a:txBody>
                    <a:bodyPr/>
                    <a:lstStyle/>
                    <a:p>
                      <a:pPr algn="ctr"/>
                      <a:r>
                        <a:rPr lang="en-US" dirty="0">
                          <a:solidFill>
                            <a:schemeClr val="tx1"/>
                          </a:solidFill>
                        </a:rPr>
                        <a:t>Period of Performance Starts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85000"/>
                      </a:schemeClr>
                    </a:solidFill>
                  </a:tcPr>
                </a:tc>
                <a:extLst>
                  <a:ext uri="{0D108BD9-81ED-4DB2-BD59-A6C34878D82A}">
                    <a16:rowId xmlns:a16="http://schemas.microsoft.com/office/drawing/2014/main" val="507397173"/>
                  </a:ext>
                </a:extLst>
              </a:tr>
              <a:tr h="1134537">
                <a:tc>
                  <a:txBody>
                    <a:bodyPr/>
                    <a:lstStyle/>
                    <a:p>
                      <a:r>
                        <a:rPr lang="en-US" dirty="0">
                          <a:solidFill>
                            <a:schemeClr val="tx1"/>
                          </a:solidFill>
                        </a:rPr>
                        <a:t>Federal Formula Grants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Title I, IIA, IV, IDEA, etc.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u="none" dirty="0">
                          <a:solidFill>
                            <a:schemeClr val="tx1"/>
                          </a:solidFill>
                        </a:rPr>
                        <a:t>The </a:t>
                      </a:r>
                      <a:r>
                        <a:rPr lang="en-US" b="1" u="sng" dirty="0">
                          <a:solidFill>
                            <a:schemeClr val="tx1"/>
                          </a:solidFill>
                        </a:rPr>
                        <a:t>later</a:t>
                      </a:r>
                      <a:r>
                        <a:rPr lang="en-US" dirty="0">
                          <a:solidFill>
                            <a:schemeClr val="tx1"/>
                          </a:solidFill>
                        </a:rPr>
                        <a:t> of either the date of substantial approval or July 1</a:t>
                      </a: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42123414"/>
                  </a:ext>
                </a:extLst>
              </a:tr>
              <a:tr h="821757">
                <a:tc>
                  <a:txBody>
                    <a:bodyPr/>
                    <a:lstStyle/>
                    <a:p>
                      <a:r>
                        <a:rPr lang="en-US" dirty="0">
                          <a:solidFill>
                            <a:schemeClr val="tx1"/>
                          </a:solidFill>
                        </a:rPr>
                        <a:t>Discretionary Federal</a:t>
                      </a:r>
                      <a:r>
                        <a:rPr lang="en-US" baseline="0" dirty="0">
                          <a:solidFill>
                            <a:schemeClr val="tx1"/>
                          </a:solidFill>
                        </a:rPr>
                        <a:t> Grants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21C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the date the Secretary of Education signs the grant award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3913931"/>
                  </a:ext>
                </a:extLst>
              </a:tr>
              <a:tr h="1134537">
                <a:tc>
                  <a:txBody>
                    <a:bodyPr/>
                    <a:lstStyle/>
                    <a:p>
                      <a:r>
                        <a:rPr lang="en-US" dirty="0">
                          <a:solidFill>
                            <a:schemeClr val="tx1"/>
                          </a:solidFill>
                        </a:rPr>
                        <a:t>State Grants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Tobacco, Act 230, BEST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the date the Secretary of Education signs the grant award</a:t>
                      </a: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7349358"/>
                  </a:ext>
                </a:extLst>
              </a:tr>
              <a:tr h="1134537">
                <a:tc>
                  <a:txBody>
                    <a:bodyPr/>
                    <a:lstStyle/>
                    <a:p>
                      <a:r>
                        <a:rPr lang="en-US" dirty="0">
                          <a:solidFill>
                            <a:schemeClr val="tx1"/>
                          </a:solidFill>
                        </a:rPr>
                        <a:t>Amendments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All Grant types and funding sources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the date the Secretary of Education signs the amended grant award</a:t>
                      </a: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3788"/>
                  </a:ext>
                </a:extLst>
              </a:tr>
            </a:tbl>
          </a:graphicData>
        </a:graphic>
      </p:graphicFrame>
    </p:spTree>
    <p:extLst>
      <p:ext uri="{BB962C8B-B14F-4D97-AF65-F5344CB8AC3E}">
        <p14:creationId xmlns:p14="http://schemas.microsoft.com/office/powerpoint/2010/main" val="29773692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E4766-C3FC-4AF7-957D-659A45F875F9}"/>
              </a:ext>
            </a:extLst>
          </p:cNvPr>
          <p:cNvSpPr>
            <a:spLocks noGrp="1"/>
          </p:cNvSpPr>
          <p:nvPr>
            <p:ph type="title"/>
          </p:nvPr>
        </p:nvSpPr>
        <p:spPr/>
        <p:txBody>
          <a:bodyPr/>
          <a:lstStyle/>
          <a:p>
            <a:r>
              <a:rPr lang="en-US" b="1" dirty="0"/>
              <a:t>Monitoring</a:t>
            </a:r>
          </a:p>
        </p:txBody>
      </p:sp>
      <p:sp>
        <p:nvSpPr>
          <p:cNvPr id="3" name="Text Placeholder 2">
            <a:extLst>
              <a:ext uri="{FF2B5EF4-FFF2-40B4-BE49-F238E27FC236}">
                <a16:creationId xmlns:a16="http://schemas.microsoft.com/office/drawing/2014/main" id="{3663AE04-EE6C-4507-A091-162A848AC535}"/>
              </a:ext>
            </a:extLst>
          </p:cNvPr>
          <p:cNvSpPr>
            <a:spLocks noGrp="1"/>
          </p:cNvSpPr>
          <p:nvPr>
            <p:ph type="body" sz="quarter" idx="10"/>
          </p:nvPr>
        </p:nvSpPr>
        <p:spPr/>
        <p:txBody>
          <a:bodyPr/>
          <a:lstStyle/>
          <a:p>
            <a:pPr marL="0" indent="0">
              <a:buNone/>
            </a:pPr>
            <a:r>
              <a:rPr lang="en-US" dirty="0"/>
              <a:t>Two types of CFP Monitoring occurs each year</a:t>
            </a:r>
          </a:p>
          <a:p>
            <a:pPr marL="0" indent="0">
              <a:buNone/>
            </a:pPr>
            <a:endParaRPr lang="en-US" sz="1000" b="1" dirty="0"/>
          </a:p>
          <a:p>
            <a:pPr marL="0" indent="0">
              <a:buNone/>
            </a:pPr>
            <a:r>
              <a:rPr lang="en-US" b="1" dirty="0"/>
              <a:t>CFP Onsite Monitoring</a:t>
            </a:r>
          </a:p>
          <a:p>
            <a:r>
              <a:rPr lang="en-US" dirty="0"/>
              <a:t>All CFP areas are addressed</a:t>
            </a:r>
          </a:p>
          <a:p>
            <a:pPr marL="0" indent="0">
              <a:buNone/>
            </a:pPr>
            <a:endParaRPr lang="en-US" sz="1000" b="1" dirty="0"/>
          </a:p>
          <a:p>
            <a:pPr marL="0" indent="0">
              <a:buNone/>
            </a:pPr>
            <a:r>
              <a:rPr lang="en-US" b="1" dirty="0"/>
              <a:t>Focus Monitoring</a:t>
            </a:r>
          </a:p>
          <a:p>
            <a:r>
              <a:rPr lang="en-US" dirty="0"/>
              <a:t>Typically conducted as a desk audit</a:t>
            </a:r>
          </a:p>
          <a:p>
            <a:r>
              <a:rPr lang="en-US" dirty="0"/>
              <a:t>Areas of focus are based on technical assistance requested from the field and CFP assurances</a:t>
            </a:r>
          </a:p>
          <a:p>
            <a:endParaRPr lang="en-US" dirty="0"/>
          </a:p>
        </p:txBody>
      </p:sp>
    </p:spTree>
    <p:extLst>
      <p:ext uri="{BB962C8B-B14F-4D97-AF65-F5344CB8AC3E}">
        <p14:creationId xmlns:p14="http://schemas.microsoft.com/office/powerpoint/2010/main" val="11286650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1E6FFE-9570-4381-B1F7-25DED717401D}"/>
              </a:ext>
            </a:extLst>
          </p:cNvPr>
          <p:cNvSpPr>
            <a:spLocks noGrp="1"/>
          </p:cNvSpPr>
          <p:nvPr>
            <p:ph type="ctrTitle"/>
          </p:nvPr>
        </p:nvSpPr>
        <p:spPr/>
        <p:txBody>
          <a:bodyPr/>
          <a:lstStyle/>
          <a:p>
            <a:r>
              <a:rPr lang="en-US" b="1" dirty="0"/>
              <a:t>Equitable Services</a:t>
            </a:r>
          </a:p>
        </p:txBody>
      </p:sp>
    </p:spTree>
    <p:extLst>
      <p:ext uri="{BB962C8B-B14F-4D97-AF65-F5344CB8AC3E}">
        <p14:creationId xmlns:p14="http://schemas.microsoft.com/office/powerpoint/2010/main" val="17044150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b="1" dirty="0"/>
              <a:t>Equitable Services</a:t>
            </a:r>
          </a:p>
        </p:txBody>
      </p:sp>
      <p:sp>
        <p:nvSpPr>
          <p:cNvPr id="12" name="Content Placeholder 11"/>
          <p:cNvSpPr>
            <a:spLocks noGrp="1"/>
          </p:cNvSpPr>
          <p:nvPr>
            <p:ph idx="1"/>
          </p:nvPr>
        </p:nvSpPr>
        <p:spPr>
          <a:xfrm>
            <a:off x="914400" y="1905000"/>
            <a:ext cx="10363200" cy="4076700"/>
          </a:xfrm>
        </p:spPr>
        <p:txBody>
          <a:bodyPr>
            <a:normAutofit/>
          </a:bodyPr>
          <a:lstStyle/>
          <a:p>
            <a:r>
              <a:rPr lang="en-US" dirty="0">
                <a:cs typeface="Segoe UI" panose="020B0502040204020203" pitchFamily="34" charset="0"/>
              </a:rPr>
              <a:t>Federal law allows federal education aid to be provided to children in need, regardless of whether they attend a public or private school. </a:t>
            </a:r>
          </a:p>
          <a:p>
            <a:endParaRPr lang="en-US" dirty="0">
              <a:cs typeface="Segoe UI" panose="020B0502040204020203" pitchFamily="34" charset="0"/>
            </a:endParaRPr>
          </a:p>
          <a:p>
            <a:pPr lvl="0"/>
            <a:r>
              <a:rPr lang="en-US" dirty="0">
                <a:solidFill>
                  <a:prstClr val="black"/>
                </a:solidFill>
              </a:rPr>
              <a:t>Private schools must be non-Profit, state accredited elementary and secondary schools</a:t>
            </a:r>
          </a:p>
          <a:p>
            <a:endParaRPr lang="en-US" sz="1800" dirty="0">
              <a:latin typeface="Acumin Pro" panose="020B0504020202020204" pitchFamily="34" charset="0"/>
            </a:endParaRPr>
          </a:p>
        </p:txBody>
      </p:sp>
    </p:spTree>
    <p:extLst>
      <p:ext uri="{BB962C8B-B14F-4D97-AF65-F5344CB8AC3E}">
        <p14:creationId xmlns:p14="http://schemas.microsoft.com/office/powerpoint/2010/main" val="8926871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Equitable Services</a:t>
            </a:r>
          </a:p>
        </p:txBody>
      </p:sp>
      <p:sp>
        <p:nvSpPr>
          <p:cNvPr id="3" name="Text Placeholder 2"/>
          <p:cNvSpPr>
            <a:spLocks noGrp="1"/>
          </p:cNvSpPr>
          <p:nvPr>
            <p:ph type="body" sz="quarter" idx="10"/>
          </p:nvPr>
        </p:nvSpPr>
        <p:spPr>
          <a:xfrm>
            <a:off x="838200" y="1218794"/>
            <a:ext cx="10439400" cy="4877205"/>
          </a:xfrm>
        </p:spPr>
        <p:txBody>
          <a:bodyPr/>
          <a:lstStyle/>
          <a:p>
            <a:pPr marL="0" indent="0">
              <a:buNone/>
            </a:pPr>
            <a:endParaRPr lang="en-US" dirty="0"/>
          </a:p>
          <a:p>
            <a:r>
              <a:rPr lang="en-US" dirty="0"/>
              <a:t>Titles IIA, III and IVA: Independent schools/students within the boundaries of the LEA</a:t>
            </a:r>
          </a:p>
          <a:p>
            <a:endParaRPr lang="en-US" dirty="0"/>
          </a:p>
          <a:p>
            <a:r>
              <a:rPr lang="en-US" dirty="0"/>
              <a:t>Title IA: Independent schools, including those outside of the LEA, attended by students who reside in served areas of the LEA</a:t>
            </a:r>
          </a:p>
        </p:txBody>
      </p:sp>
    </p:spTree>
    <p:extLst>
      <p:ext uri="{BB962C8B-B14F-4D97-AF65-F5344CB8AC3E}">
        <p14:creationId xmlns:p14="http://schemas.microsoft.com/office/powerpoint/2010/main" val="9106165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9900" y="556460"/>
            <a:ext cx="6172200" cy="857250"/>
          </a:xfrm>
        </p:spPr>
        <p:txBody>
          <a:bodyPr/>
          <a:lstStyle/>
          <a:p>
            <a:r>
              <a:rPr lang="en-US" b="1" dirty="0"/>
              <a:t>Required Documentation</a:t>
            </a:r>
          </a:p>
        </p:txBody>
      </p:sp>
      <p:sp>
        <p:nvSpPr>
          <p:cNvPr id="3" name="Content Placeholder 2"/>
          <p:cNvSpPr>
            <a:spLocks noGrp="1"/>
          </p:cNvSpPr>
          <p:nvPr>
            <p:ph idx="1"/>
          </p:nvPr>
        </p:nvSpPr>
        <p:spPr>
          <a:xfrm>
            <a:off x="685800" y="1642311"/>
            <a:ext cx="11125200" cy="5241089"/>
          </a:xfrm>
        </p:spPr>
        <p:txBody>
          <a:bodyPr/>
          <a:lstStyle/>
          <a:p>
            <a:r>
              <a:rPr lang="en-US" dirty="0"/>
              <a:t>Written, signed affirmation of consultation with each independent school within the boundaries of your LEA </a:t>
            </a:r>
          </a:p>
          <a:p>
            <a:pPr lvl="1"/>
            <a:r>
              <a:rPr lang="en-US" dirty="0"/>
              <a:t>OR written affirmation of independent school choosing not to participate</a:t>
            </a:r>
          </a:p>
          <a:p>
            <a:pPr lvl="1"/>
            <a:r>
              <a:rPr lang="en-US" dirty="0"/>
              <a:t>OR documentation of attempts to consult </a:t>
            </a:r>
          </a:p>
          <a:p>
            <a:r>
              <a:rPr lang="en-US" dirty="0"/>
              <a:t>Written evaluation of the effectiveness of equitable services provided.</a:t>
            </a:r>
          </a:p>
          <a:p>
            <a:r>
              <a:rPr lang="en-US" dirty="0"/>
              <a:t>End of year satisfaction survey and summary of spending</a:t>
            </a:r>
          </a:p>
          <a:p>
            <a:pPr marL="57150" indent="0">
              <a:buNone/>
            </a:pPr>
            <a:endParaRPr lang="en-US" i="1" dirty="0"/>
          </a:p>
          <a:p>
            <a:pPr marL="0" indent="0">
              <a:buNone/>
            </a:pPr>
            <a:endParaRPr lang="en-US" sz="2100" dirty="0"/>
          </a:p>
        </p:txBody>
      </p:sp>
    </p:spTree>
    <p:extLst>
      <p:ext uri="{BB962C8B-B14F-4D97-AF65-F5344CB8AC3E}">
        <p14:creationId xmlns:p14="http://schemas.microsoft.com/office/powerpoint/2010/main" val="7977654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b="1" dirty="0"/>
              <a:t>LEA Control of Services</a:t>
            </a:r>
            <a:endParaRPr lang="en-US" b="1" dirty="0"/>
          </a:p>
        </p:txBody>
      </p:sp>
      <p:sp>
        <p:nvSpPr>
          <p:cNvPr id="3" name="Content Placeholder 2"/>
          <p:cNvSpPr>
            <a:spLocks noGrp="1"/>
          </p:cNvSpPr>
          <p:nvPr>
            <p:ph idx="1"/>
          </p:nvPr>
        </p:nvSpPr>
        <p:spPr>
          <a:xfrm>
            <a:off x="914400" y="1701800"/>
            <a:ext cx="10591799" cy="4343400"/>
          </a:xfrm>
        </p:spPr>
        <p:txBody>
          <a:bodyPr>
            <a:normAutofit fontScale="92500" lnSpcReduction="10000"/>
          </a:bodyPr>
          <a:lstStyle/>
          <a:p>
            <a:r>
              <a:rPr lang="en-US" altLang="en-US" dirty="0">
                <a:latin typeface="Palatino Linotype" panose="02040502050505030304" pitchFamily="18" charset="0"/>
                <a:cs typeface="Segoe UI" panose="020B0502040204020203" pitchFamily="34" charset="0"/>
              </a:rPr>
              <a:t>The LEA plans, designs, and implements program (including procurement)—this can not be delegated to the independent school. </a:t>
            </a:r>
          </a:p>
          <a:p>
            <a:endParaRPr lang="en-US" altLang="en-US" dirty="0">
              <a:latin typeface="Palatino Linotype" panose="02040502050505030304" pitchFamily="18" charset="0"/>
              <a:cs typeface="Segoe UI" panose="020B0502040204020203" pitchFamily="34" charset="0"/>
            </a:endParaRPr>
          </a:p>
          <a:p>
            <a:r>
              <a:rPr lang="en-US" altLang="en-US" dirty="0">
                <a:latin typeface="Palatino Linotype" panose="02040502050505030304" pitchFamily="18" charset="0"/>
                <a:cs typeface="Segoe UI" panose="020B0502040204020203" pitchFamily="34" charset="0"/>
              </a:rPr>
              <a:t>Services must be provided by an employee of the district or a 3rd party contractor.</a:t>
            </a:r>
          </a:p>
          <a:p>
            <a:pPr marL="0" indent="0">
              <a:buNone/>
            </a:pPr>
            <a:endParaRPr lang="en-US" altLang="en-US" dirty="0">
              <a:latin typeface="Palatino Linotype" panose="02040502050505030304" pitchFamily="18" charset="0"/>
              <a:cs typeface="Segoe UI" panose="020B0502040204020203" pitchFamily="34" charset="0"/>
            </a:endParaRPr>
          </a:p>
          <a:p>
            <a:r>
              <a:rPr lang="en-US" dirty="0">
                <a:latin typeface="Palatino Linotype" panose="02040502050505030304" pitchFamily="18" charset="0"/>
                <a:cs typeface="Segoe UI" panose="020B0502040204020203" pitchFamily="34" charset="0"/>
              </a:rPr>
              <a:t>The LEA controls all funds, title to materials, equipment, and property purchased.</a:t>
            </a:r>
          </a:p>
          <a:p>
            <a:endParaRPr lang="en-US" sz="1800" dirty="0">
              <a:latin typeface="Palatino Linotype" panose="02040502050505030304" pitchFamily="18" charset="0"/>
              <a:cs typeface="Segoe UI" panose="020B0502040204020203" pitchFamily="34" charset="0"/>
            </a:endParaRPr>
          </a:p>
        </p:txBody>
      </p:sp>
    </p:spTree>
    <p:extLst>
      <p:ext uri="{BB962C8B-B14F-4D97-AF65-F5344CB8AC3E}">
        <p14:creationId xmlns:p14="http://schemas.microsoft.com/office/powerpoint/2010/main" val="20772640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Equitable Services Quiz</a:t>
            </a:r>
          </a:p>
        </p:txBody>
      </p:sp>
      <p:sp>
        <p:nvSpPr>
          <p:cNvPr id="3" name="Text Placeholder 2"/>
          <p:cNvSpPr>
            <a:spLocks noGrp="1"/>
          </p:cNvSpPr>
          <p:nvPr>
            <p:ph type="body" sz="quarter" idx="10"/>
          </p:nvPr>
        </p:nvSpPr>
        <p:spPr/>
        <p:txBody>
          <a:bodyPr/>
          <a:lstStyle/>
          <a:p>
            <a:pPr marL="0" indent="0">
              <a:buNone/>
            </a:pPr>
            <a:r>
              <a:rPr lang="en-US" dirty="0"/>
              <a:t>Q: Do services for independent schools funded under these parts, including professional development, need to be the same as those funded for public schools?</a:t>
            </a:r>
          </a:p>
          <a:p>
            <a:endParaRPr lang="en-US" sz="800" dirty="0"/>
          </a:p>
          <a:p>
            <a:pPr marL="0" indent="0">
              <a:buNone/>
            </a:pPr>
            <a:r>
              <a:rPr lang="en-US" dirty="0"/>
              <a:t>A: No. Services are considered equitable if they meet the specific needs of eligible children and staff on a basis comparable to public school children.</a:t>
            </a:r>
          </a:p>
          <a:p>
            <a:endParaRPr lang="en-US" sz="2100" dirty="0"/>
          </a:p>
        </p:txBody>
      </p:sp>
    </p:spTree>
    <p:extLst>
      <p:ext uri="{BB962C8B-B14F-4D97-AF65-F5344CB8AC3E}">
        <p14:creationId xmlns:p14="http://schemas.microsoft.com/office/powerpoint/2010/main" val="2533867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t>Session Resources</a:t>
            </a:r>
          </a:p>
        </p:txBody>
      </p:sp>
      <p:sp>
        <p:nvSpPr>
          <p:cNvPr id="3" name="Text Placeholder 2"/>
          <p:cNvSpPr>
            <a:spLocks noGrp="1"/>
          </p:cNvSpPr>
          <p:nvPr>
            <p:ph type="body" sz="quarter" idx="10"/>
          </p:nvPr>
        </p:nvSpPr>
        <p:spPr>
          <a:xfrm>
            <a:off x="609600" y="1570383"/>
            <a:ext cx="11213231" cy="4357815"/>
          </a:xfrm>
        </p:spPr>
        <p:txBody>
          <a:bodyPr/>
          <a:lstStyle/>
          <a:p>
            <a:pPr marL="0" indent="0">
              <a:buNone/>
            </a:pPr>
            <a:r>
              <a:rPr lang="en-US" sz="3000" dirty="0"/>
              <a:t>This document, as well as resources, templates and guidance referenced during sessions, can be found on the AOE website:</a:t>
            </a:r>
          </a:p>
          <a:p>
            <a:pPr lvl="1">
              <a:buFont typeface="Arial" panose="020B0604020202020204" pitchFamily="34" charset="0"/>
              <a:buChar char="•"/>
            </a:pPr>
            <a:r>
              <a:rPr lang="en-US" sz="3000" dirty="0"/>
              <a:t>Go to education.vermont.gov</a:t>
            </a:r>
          </a:p>
          <a:p>
            <a:pPr lvl="1">
              <a:buFont typeface="Arial" panose="020B0604020202020204" pitchFamily="34" charset="0"/>
              <a:buChar char="•"/>
            </a:pPr>
            <a:r>
              <a:rPr lang="en-US" sz="3000" dirty="0"/>
              <a:t>In the left-hand sidebar, click on </a:t>
            </a:r>
          </a:p>
          <a:p>
            <a:pPr marL="1371577" lvl="2" indent="-457200">
              <a:buFont typeface="+mj-lt"/>
              <a:buAutoNum type="arabicPeriod"/>
            </a:pPr>
            <a:r>
              <a:rPr lang="en-US" sz="3000" dirty="0"/>
              <a:t>“Student Support”</a:t>
            </a:r>
            <a:endParaRPr lang="en-US" sz="3000" dirty="0">
              <a:sym typeface="Wingdings" panose="05000000000000000000" pitchFamily="2" charset="2"/>
            </a:endParaRPr>
          </a:p>
          <a:p>
            <a:pPr marL="1371577" lvl="2" indent="-457200">
              <a:buFont typeface="+mj-lt"/>
              <a:buAutoNum type="arabicPeriod"/>
            </a:pPr>
            <a:r>
              <a:rPr lang="en-US" sz="3000" dirty="0">
                <a:sym typeface="Wingdings" panose="05000000000000000000" pitchFamily="2" charset="2"/>
              </a:rPr>
              <a:t>“Federal Programs Under ESSA” </a:t>
            </a:r>
          </a:p>
          <a:p>
            <a:pPr marL="1371577" lvl="2" indent="-457200">
              <a:buFont typeface="+mj-lt"/>
              <a:buAutoNum type="arabicPeriod"/>
            </a:pPr>
            <a:r>
              <a:rPr lang="en-US" sz="3000" dirty="0">
                <a:sym typeface="Wingdings" panose="05000000000000000000" pitchFamily="2" charset="2"/>
              </a:rPr>
              <a:t>“Consolidated Federal Programs”</a:t>
            </a:r>
            <a:endParaRPr lang="en-US" sz="3000" dirty="0"/>
          </a:p>
        </p:txBody>
      </p:sp>
    </p:spTree>
    <p:extLst>
      <p:ext uri="{BB962C8B-B14F-4D97-AF65-F5344CB8AC3E}">
        <p14:creationId xmlns:p14="http://schemas.microsoft.com/office/powerpoint/2010/main" val="11538140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Equitable Services Quiz</a:t>
            </a:r>
            <a:endParaRPr lang="en-US" dirty="0"/>
          </a:p>
        </p:txBody>
      </p:sp>
      <p:sp>
        <p:nvSpPr>
          <p:cNvPr id="3" name="Text Placeholder 2"/>
          <p:cNvSpPr>
            <a:spLocks noGrp="1"/>
          </p:cNvSpPr>
          <p:nvPr>
            <p:ph type="body" sz="quarter" idx="10"/>
          </p:nvPr>
        </p:nvSpPr>
        <p:spPr>
          <a:xfrm>
            <a:off x="609600" y="1447800"/>
            <a:ext cx="10820400" cy="4343400"/>
          </a:xfrm>
        </p:spPr>
        <p:txBody>
          <a:bodyPr/>
          <a:lstStyle/>
          <a:p>
            <a:pPr marL="0" indent="0">
              <a:buNone/>
            </a:pPr>
            <a:r>
              <a:rPr lang="en-US" dirty="0"/>
              <a:t>Q: May independent schools enter into contracts directly with third party providers or purchase materials to be reimbursed with equitable share funds?</a:t>
            </a:r>
          </a:p>
          <a:p>
            <a:endParaRPr lang="en-US" sz="800" dirty="0"/>
          </a:p>
          <a:p>
            <a:pPr marL="0" indent="0">
              <a:buNone/>
            </a:pPr>
            <a:r>
              <a:rPr lang="en-US" dirty="0"/>
              <a:t>A: No. Private school officials have no authority to obligate or receive federal funds. Equitable share funds must remain in the LEA’s control at all times. Additionally, the LEA is responsible for the planning, procurement, purchasing and implementation of all funded services.</a:t>
            </a:r>
          </a:p>
          <a:p>
            <a:endParaRPr lang="en-US" sz="2100" dirty="0"/>
          </a:p>
        </p:txBody>
      </p:sp>
    </p:spTree>
    <p:extLst>
      <p:ext uri="{BB962C8B-B14F-4D97-AF65-F5344CB8AC3E}">
        <p14:creationId xmlns:p14="http://schemas.microsoft.com/office/powerpoint/2010/main" val="797973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Equitable Services Quiz</a:t>
            </a:r>
            <a:endParaRPr lang="en-US" dirty="0"/>
          </a:p>
        </p:txBody>
      </p:sp>
      <p:sp>
        <p:nvSpPr>
          <p:cNvPr id="3" name="Text Placeholder 2"/>
          <p:cNvSpPr>
            <a:spLocks noGrp="1"/>
          </p:cNvSpPr>
          <p:nvPr>
            <p:ph type="body" sz="quarter" idx="10"/>
          </p:nvPr>
        </p:nvSpPr>
        <p:spPr>
          <a:xfrm>
            <a:off x="762000" y="1447800"/>
            <a:ext cx="10591800" cy="4343400"/>
          </a:xfrm>
        </p:spPr>
        <p:txBody>
          <a:bodyPr/>
          <a:lstStyle/>
          <a:p>
            <a:pPr marL="0" indent="0">
              <a:buNone/>
            </a:pPr>
            <a:r>
              <a:rPr lang="en-US" dirty="0"/>
              <a:t>Q: What should be discussed and included </a:t>
            </a:r>
            <a:r>
              <a:rPr lang="en-US"/>
              <a:t>in the signed </a:t>
            </a:r>
            <a:r>
              <a:rPr lang="en-US" dirty="0"/>
              <a:t>documentation of timely and and meaningful consultation with independent schools?</a:t>
            </a:r>
          </a:p>
          <a:p>
            <a:endParaRPr lang="en-US" sz="800" dirty="0"/>
          </a:p>
          <a:p>
            <a:pPr marL="0" indent="0">
              <a:buNone/>
            </a:pPr>
            <a:r>
              <a:rPr lang="en-US" dirty="0"/>
              <a:t>A: How the needs of eligible private school children have been identified. What services the LEA will offer to eligible students. How, where and by whom the services will be provided. Satisfaction or concerns of independent school with consultation and proposed plan.</a:t>
            </a:r>
          </a:p>
          <a:p>
            <a:endParaRPr lang="en-US" dirty="0"/>
          </a:p>
        </p:txBody>
      </p:sp>
    </p:spTree>
    <p:extLst>
      <p:ext uri="{BB962C8B-B14F-4D97-AF65-F5344CB8AC3E}">
        <p14:creationId xmlns:p14="http://schemas.microsoft.com/office/powerpoint/2010/main" val="1431235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Equitable Services Quiz</a:t>
            </a:r>
            <a:endParaRPr lang="en-US" dirty="0"/>
          </a:p>
        </p:txBody>
      </p:sp>
      <p:sp>
        <p:nvSpPr>
          <p:cNvPr id="3" name="Text Placeholder 2"/>
          <p:cNvSpPr>
            <a:spLocks noGrp="1"/>
          </p:cNvSpPr>
          <p:nvPr>
            <p:ph type="body" sz="quarter" idx="10"/>
          </p:nvPr>
        </p:nvSpPr>
        <p:spPr>
          <a:xfrm>
            <a:off x="609600" y="1447800"/>
            <a:ext cx="10972800" cy="4343400"/>
          </a:xfrm>
        </p:spPr>
        <p:txBody>
          <a:bodyPr/>
          <a:lstStyle/>
          <a:p>
            <a:pPr marL="0" indent="0">
              <a:buNone/>
            </a:pPr>
            <a:r>
              <a:rPr lang="en-US" dirty="0"/>
              <a:t>Q: Are the students that generate the proportionate share of Title I Part A funds (students from low-income families) the only students that may access the equitable services provided in the non-public school?</a:t>
            </a:r>
          </a:p>
          <a:p>
            <a:endParaRPr lang="en-US" sz="800" dirty="0"/>
          </a:p>
          <a:p>
            <a:pPr marL="0" indent="0">
              <a:buNone/>
            </a:pPr>
            <a:r>
              <a:rPr lang="en-US" dirty="0"/>
              <a:t>A: No. Student eligibility for Title I, Part A services for private school children is determined by (1) residence in a participating public school attendance area, and (2) educational need. Poverty is not a criterion. </a:t>
            </a:r>
          </a:p>
        </p:txBody>
      </p:sp>
    </p:spTree>
    <p:extLst>
      <p:ext uri="{BB962C8B-B14F-4D97-AF65-F5344CB8AC3E}">
        <p14:creationId xmlns:p14="http://schemas.microsoft.com/office/powerpoint/2010/main" val="712465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1E6FFE-9570-4381-B1F7-25DED717401D}"/>
              </a:ext>
            </a:extLst>
          </p:cNvPr>
          <p:cNvSpPr>
            <a:spLocks noGrp="1"/>
          </p:cNvSpPr>
          <p:nvPr>
            <p:ph type="ctrTitle"/>
          </p:nvPr>
        </p:nvSpPr>
        <p:spPr/>
        <p:txBody>
          <a:bodyPr/>
          <a:lstStyle/>
          <a:p>
            <a:r>
              <a:rPr lang="en-US" b="1" dirty="0"/>
              <a:t>Fiscal Considerations</a:t>
            </a:r>
          </a:p>
        </p:txBody>
      </p:sp>
    </p:spTree>
    <p:extLst>
      <p:ext uri="{BB962C8B-B14F-4D97-AF65-F5344CB8AC3E}">
        <p14:creationId xmlns:p14="http://schemas.microsoft.com/office/powerpoint/2010/main" val="3360540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1A94B-658F-4069-9293-40F9B621BB95}"/>
              </a:ext>
            </a:extLst>
          </p:cNvPr>
          <p:cNvSpPr>
            <a:spLocks noGrp="1"/>
          </p:cNvSpPr>
          <p:nvPr>
            <p:ph type="title"/>
          </p:nvPr>
        </p:nvSpPr>
        <p:spPr/>
        <p:txBody>
          <a:bodyPr/>
          <a:lstStyle/>
          <a:p>
            <a:r>
              <a:rPr lang="en-US" b="1" dirty="0"/>
              <a:t>35% Flexibility</a:t>
            </a:r>
          </a:p>
        </p:txBody>
      </p:sp>
      <p:sp>
        <p:nvSpPr>
          <p:cNvPr id="3" name="Content Placeholder 2">
            <a:extLst>
              <a:ext uri="{FF2B5EF4-FFF2-40B4-BE49-F238E27FC236}">
                <a16:creationId xmlns:a16="http://schemas.microsoft.com/office/drawing/2014/main" id="{9A555C35-678F-422F-A3AE-C5105878169C}"/>
              </a:ext>
            </a:extLst>
          </p:cNvPr>
          <p:cNvSpPr>
            <a:spLocks noGrp="1"/>
          </p:cNvSpPr>
          <p:nvPr>
            <p:ph sz="quarter" idx="10"/>
          </p:nvPr>
        </p:nvSpPr>
        <p:spPr>
          <a:xfrm>
            <a:off x="457200" y="1295400"/>
            <a:ext cx="11125200" cy="5257800"/>
          </a:xfrm>
        </p:spPr>
        <p:txBody>
          <a:bodyPr>
            <a:noAutofit/>
          </a:bodyPr>
          <a:lstStyle/>
          <a:p>
            <a:pPr>
              <a:spcBef>
                <a:spcPts val="1200"/>
              </a:spcBef>
            </a:pPr>
            <a:r>
              <a:rPr lang="en-US" dirty="0"/>
              <a:t>The AOE made a change in the methodology for calculating this budget flexibility for FY19 </a:t>
            </a:r>
            <a:r>
              <a:rPr lang="en-US" b="1" dirty="0"/>
              <a:t>that will continue in  FY21</a:t>
            </a:r>
          </a:p>
          <a:p>
            <a:pPr marL="1885950" lvl="1" indent="-1143000">
              <a:spcBef>
                <a:spcPts val="1200"/>
              </a:spcBef>
              <a:buFont typeface="Courier New" panose="02070309020205020404" pitchFamily="49" charset="0"/>
              <a:buChar char="o"/>
            </a:pPr>
            <a:r>
              <a:rPr lang="en-US" sz="3000" dirty="0"/>
              <a:t>the percentage is 35% </a:t>
            </a:r>
          </a:p>
          <a:p>
            <a:pPr marL="1885950" lvl="1" indent="-1143000">
              <a:spcBef>
                <a:spcPts val="1200"/>
              </a:spcBef>
              <a:buFont typeface="Courier New" panose="02070309020205020404" pitchFamily="49" charset="0"/>
              <a:buChar char="o"/>
            </a:pPr>
            <a:r>
              <a:rPr lang="en-US" sz="3000" dirty="0"/>
              <a:t>this is applied to the object code roll-up level not the grant award amount</a:t>
            </a:r>
          </a:p>
          <a:p>
            <a:pPr lvl="1">
              <a:spcBef>
                <a:spcPts val="1200"/>
              </a:spcBef>
              <a:buFont typeface="Arial" panose="020B0604020202020204" pitchFamily="34" charset="0"/>
              <a:buChar char="•"/>
            </a:pPr>
            <a:r>
              <a:rPr lang="en-US" sz="3000" dirty="0"/>
              <a:t>The 35% flexibility is only applicable if the overspending is due to a budget estimating issue.  A change in the “what” always requires an amendment.</a:t>
            </a:r>
          </a:p>
          <a:p>
            <a:pPr lvl="1">
              <a:spcBef>
                <a:spcPts val="1200"/>
              </a:spcBef>
              <a:buFont typeface="Arial" panose="020B0604020202020204" pitchFamily="34" charset="0"/>
              <a:buChar char="•"/>
            </a:pPr>
            <a:r>
              <a:rPr lang="en-US" sz="3000" dirty="0"/>
              <a:t>You can never exceed the total grant award amount.</a:t>
            </a:r>
          </a:p>
        </p:txBody>
      </p:sp>
    </p:spTree>
    <p:extLst>
      <p:ext uri="{BB962C8B-B14F-4D97-AF65-F5344CB8AC3E}">
        <p14:creationId xmlns:p14="http://schemas.microsoft.com/office/powerpoint/2010/main" val="24914945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40CF9-7195-4189-873B-1A10727DBFB0}"/>
              </a:ext>
            </a:extLst>
          </p:cNvPr>
          <p:cNvSpPr>
            <a:spLocks noGrp="1"/>
          </p:cNvSpPr>
          <p:nvPr>
            <p:ph type="title"/>
          </p:nvPr>
        </p:nvSpPr>
        <p:spPr/>
        <p:txBody>
          <a:bodyPr/>
          <a:lstStyle/>
          <a:p>
            <a:r>
              <a:rPr lang="en-US" b="1" dirty="0"/>
              <a:t>Example 1</a:t>
            </a:r>
            <a:r>
              <a:rPr lang="en-US" dirty="0"/>
              <a:t>	</a:t>
            </a:r>
          </a:p>
        </p:txBody>
      </p:sp>
      <p:sp>
        <p:nvSpPr>
          <p:cNvPr id="3" name="Content Placeholder 2">
            <a:extLst>
              <a:ext uri="{FF2B5EF4-FFF2-40B4-BE49-F238E27FC236}">
                <a16:creationId xmlns:a16="http://schemas.microsoft.com/office/drawing/2014/main" id="{C3FC177E-8B96-42B9-9A81-05F8E5ED69B0}"/>
              </a:ext>
            </a:extLst>
          </p:cNvPr>
          <p:cNvSpPr>
            <a:spLocks noGrp="1"/>
          </p:cNvSpPr>
          <p:nvPr>
            <p:ph sz="quarter" idx="10"/>
          </p:nvPr>
        </p:nvSpPr>
        <p:spPr/>
        <p:txBody>
          <a:bodyPr>
            <a:normAutofit/>
          </a:bodyPr>
          <a:lstStyle/>
          <a:p>
            <a:r>
              <a:rPr lang="en-US" dirty="0"/>
              <a:t>Grant award budget is approved for a .5 FTE teacher at a cost of $35,000 for salary and $8,000 for benefits.  When budgeted the LEA used a single person health plan to estimate the cost, but the person hired chooses a family plan at a cost of $10,000.  The increase is under 35% of the object code roll-up for the same “what” - a .5FTE teacher.</a:t>
            </a:r>
          </a:p>
          <a:p>
            <a:pPr>
              <a:spcAft>
                <a:spcPts val="0"/>
              </a:spcAft>
            </a:pPr>
            <a:r>
              <a:rPr lang="en-US" sz="2600" dirty="0"/>
              <a:t>*Example is simplified and assumes no other </a:t>
            </a:r>
          </a:p>
          <a:p>
            <a:pPr>
              <a:spcAft>
                <a:spcPts val="0"/>
              </a:spcAft>
            </a:pPr>
            <a:r>
              <a:rPr lang="en-US" sz="2600" dirty="0"/>
              <a:t>benefits costs are rolled-up to the object code.</a:t>
            </a:r>
          </a:p>
        </p:txBody>
      </p:sp>
      <p:pic>
        <p:nvPicPr>
          <p:cNvPr id="5" name="Picture 4" descr="Green check mark">
            <a:extLst>
              <a:ext uri="{FF2B5EF4-FFF2-40B4-BE49-F238E27FC236}">
                <a16:creationId xmlns:a16="http://schemas.microsoft.com/office/drawing/2014/main" id="{1B88C2A2-7C75-43F5-90AF-CA8DF7D6FD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63000" y="4495800"/>
            <a:ext cx="1137834" cy="1107492"/>
          </a:xfrm>
          <a:prstGeom prst="rect">
            <a:avLst/>
          </a:prstGeom>
        </p:spPr>
      </p:pic>
    </p:spTree>
    <p:extLst>
      <p:ext uri="{BB962C8B-B14F-4D97-AF65-F5344CB8AC3E}">
        <p14:creationId xmlns:p14="http://schemas.microsoft.com/office/powerpoint/2010/main" val="3067529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AF109-FA0A-455B-A9D4-26AA447967D3}"/>
              </a:ext>
            </a:extLst>
          </p:cNvPr>
          <p:cNvSpPr>
            <a:spLocks noGrp="1"/>
          </p:cNvSpPr>
          <p:nvPr>
            <p:ph type="title"/>
          </p:nvPr>
        </p:nvSpPr>
        <p:spPr/>
        <p:txBody>
          <a:bodyPr/>
          <a:lstStyle/>
          <a:p>
            <a:r>
              <a:rPr lang="en-US" b="1" dirty="0"/>
              <a:t>Example 2</a:t>
            </a:r>
          </a:p>
        </p:txBody>
      </p:sp>
      <p:sp>
        <p:nvSpPr>
          <p:cNvPr id="3" name="Content Placeholder 2">
            <a:extLst>
              <a:ext uri="{FF2B5EF4-FFF2-40B4-BE49-F238E27FC236}">
                <a16:creationId xmlns:a16="http://schemas.microsoft.com/office/drawing/2014/main" id="{80B935B5-A5B6-40D3-B7CA-0A1320D7FFC6}"/>
              </a:ext>
            </a:extLst>
          </p:cNvPr>
          <p:cNvSpPr>
            <a:spLocks noGrp="1"/>
          </p:cNvSpPr>
          <p:nvPr>
            <p:ph sz="quarter" idx="10"/>
          </p:nvPr>
        </p:nvSpPr>
        <p:spPr>
          <a:xfrm>
            <a:off x="642257" y="1458686"/>
            <a:ext cx="10515600" cy="4876800"/>
          </a:xfrm>
        </p:spPr>
        <p:txBody>
          <a:bodyPr>
            <a:normAutofit/>
          </a:bodyPr>
          <a:lstStyle/>
          <a:p>
            <a:r>
              <a:rPr lang="en-US" dirty="0"/>
              <a:t>Grant award budget is approved to send 2 teachers to a PD conference at an estimated cost of $1,000 each for a total of $2,000. Other spending of the grant award has been under budgeted amounts resulting in “available” grant dollars so the LEA decides to send 10 teachers for a total of $10,000.</a:t>
            </a:r>
          </a:p>
          <a:p>
            <a:r>
              <a:rPr lang="en-US" dirty="0"/>
              <a:t>The percentage over the original budget is irrelevant because the “what” has changed.  The 35% flexibility does not apply and an amendment is required.</a:t>
            </a:r>
          </a:p>
        </p:txBody>
      </p:sp>
      <p:pic>
        <p:nvPicPr>
          <p:cNvPr id="5" name="Picture 4" descr="Red x mark.">
            <a:extLst>
              <a:ext uri="{FF2B5EF4-FFF2-40B4-BE49-F238E27FC236}">
                <a16:creationId xmlns:a16="http://schemas.microsoft.com/office/drawing/2014/main" id="{1A036B05-02E2-4A88-B1D7-836687F3916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77200" y="5029200"/>
            <a:ext cx="991469" cy="1176380"/>
          </a:xfrm>
          <a:prstGeom prst="rect">
            <a:avLst/>
          </a:prstGeom>
        </p:spPr>
      </p:pic>
    </p:spTree>
    <p:extLst>
      <p:ext uri="{BB962C8B-B14F-4D97-AF65-F5344CB8AC3E}">
        <p14:creationId xmlns:p14="http://schemas.microsoft.com/office/powerpoint/2010/main" val="231350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2F17F-6041-4BD7-B62D-489D212CDE54}"/>
              </a:ext>
            </a:extLst>
          </p:cNvPr>
          <p:cNvSpPr>
            <a:spLocks noGrp="1"/>
          </p:cNvSpPr>
          <p:nvPr>
            <p:ph type="title"/>
          </p:nvPr>
        </p:nvSpPr>
        <p:spPr/>
        <p:txBody>
          <a:bodyPr/>
          <a:lstStyle/>
          <a:p>
            <a:r>
              <a:rPr lang="en-US" b="1" dirty="0"/>
              <a:t>Subgrants</a:t>
            </a:r>
          </a:p>
        </p:txBody>
      </p:sp>
      <p:sp>
        <p:nvSpPr>
          <p:cNvPr id="3" name="Content Placeholder 2">
            <a:extLst>
              <a:ext uri="{FF2B5EF4-FFF2-40B4-BE49-F238E27FC236}">
                <a16:creationId xmlns:a16="http://schemas.microsoft.com/office/drawing/2014/main" id="{049E0FD4-CCCF-43CC-8BDA-E407B1356BCC}"/>
              </a:ext>
            </a:extLst>
          </p:cNvPr>
          <p:cNvSpPr>
            <a:spLocks noGrp="1"/>
          </p:cNvSpPr>
          <p:nvPr>
            <p:ph sz="quarter" idx="10"/>
          </p:nvPr>
        </p:nvSpPr>
        <p:spPr>
          <a:xfrm>
            <a:off x="800100" y="1420586"/>
            <a:ext cx="10782300" cy="4953000"/>
          </a:xfrm>
        </p:spPr>
        <p:txBody>
          <a:bodyPr>
            <a:normAutofit/>
          </a:bodyPr>
          <a:lstStyle/>
          <a:p>
            <a:pPr marL="457200" indent="-457200">
              <a:spcBef>
                <a:spcPts val="1200"/>
              </a:spcBef>
              <a:spcAft>
                <a:spcPts val="0"/>
              </a:spcAft>
              <a:buFont typeface="Arial" panose="020B0604020202020204" pitchFamily="34" charset="0"/>
              <a:buChar char="•"/>
            </a:pPr>
            <a:r>
              <a:rPr lang="en-US" dirty="0"/>
              <a:t>LEAs may only subgrant funds passed through the AOE to its member districts.</a:t>
            </a:r>
          </a:p>
          <a:p>
            <a:pPr marL="457200" indent="-457200">
              <a:spcBef>
                <a:spcPts val="1200"/>
              </a:spcBef>
              <a:spcAft>
                <a:spcPts val="0"/>
              </a:spcAft>
              <a:buFont typeface="Arial" panose="020B0604020202020204" pitchFamily="34" charset="0"/>
              <a:buChar char="•"/>
            </a:pPr>
            <a:r>
              <a:rPr lang="en-US" dirty="0"/>
              <a:t>This is when the grant is received at the SU level, but obligations are incurred at a district level</a:t>
            </a:r>
          </a:p>
          <a:p>
            <a:pPr marL="457200" indent="-457200">
              <a:spcBef>
                <a:spcPts val="1200"/>
              </a:spcBef>
              <a:spcAft>
                <a:spcPts val="0"/>
              </a:spcAft>
              <a:buFont typeface="Arial" panose="020B0604020202020204" pitchFamily="34" charset="0"/>
              <a:buChar char="•"/>
            </a:pPr>
            <a:r>
              <a:rPr lang="en-US" dirty="0"/>
              <a:t>Requires an official subgrant document signed by the Superintendent and Principal</a:t>
            </a:r>
          </a:p>
          <a:p>
            <a:pPr marL="457200" indent="-457200">
              <a:spcBef>
                <a:spcPts val="1200"/>
              </a:spcBef>
              <a:spcAft>
                <a:spcPts val="0"/>
              </a:spcAft>
              <a:buFont typeface="Arial" panose="020B0604020202020204" pitchFamily="34" charset="0"/>
              <a:buChar char="•"/>
            </a:pPr>
            <a:r>
              <a:rPr lang="en-US" dirty="0"/>
              <a:t>The correct coding for funds that are subgranted is </a:t>
            </a:r>
          </a:p>
          <a:p>
            <a:pPr marL="1200150" lvl="1" indent="-457200">
              <a:buFont typeface="Courier New" panose="02070309020205020404" pitchFamily="49" charset="0"/>
              <a:buChar char="o"/>
            </a:pPr>
            <a:r>
              <a:rPr lang="en-US" sz="3200" dirty="0"/>
              <a:t>Object Code </a:t>
            </a:r>
            <a:r>
              <a:rPr lang="en-US" sz="3200" b="1" dirty="0"/>
              <a:t>800</a:t>
            </a:r>
            <a:r>
              <a:rPr lang="en-US" sz="3200" dirty="0"/>
              <a:t>   </a:t>
            </a:r>
          </a:p>
          <a:p>
            <a:pPr marL="1200150" lvl="1" indent="-457200">
              <a:buFont typeface="Courier New" panose="02070309020205020404" pitchFamily="49" charset="0"/>
              <a:buChar char="o"/>
            </a:pPr>
            <a:r>
              <a:rPr lang="en-US" sz="3200" dirty="0"/>
              <a:t>Function Code </a:t>
            </a:r>
            <a:r>
              <a:rPr lang="en-US" sz="3200" b="1" dirty="0"/>
              <a:t>5510</a:t>
            </a:r>
            <a:endParaRPr lang="en-US" b="1" dirty="0"/>
          </a:p>
        </p:txBody>
      </p:sp>
    </p:spTree>
    <p:extLst>
      <p:ext uri="{BB962C8B-B14F-4D97-AF65-F5344CB8AC3E}">
        <p14:creationId xmlns:p14="http://schemas.microsoft.com/office/powerpoint/2010/main" val="36809577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Administration Caps for the Title Funds</a:t>
            </a:r>
          </a:p>
        </p:txBody>
      </p:sp>
      <p:sp>
        <p:nvSpPr>
          <p:cNvPr id="3" name="Text Placeholder 2"/>
          <p:cNvSpPr>
            <a:spLocks noGrp="1"/>
          </p:cNvSpPr>
          <p:nvPr>
            <p:ph type="body" sz="quarter" idx="10"/>
          </p:nvPr>
        </p:nvSpPr>
        <p:spPr/>
        <p:txBody>
          <a:bodyPr/>
          <a:lstStyle/>
          <a:p>
            <a:pPr>
              <a:spcBef>
                <a:spcPts val="1200"/>
              </a:spcBef>
            </a:pPr>
            <a:r>
              <a:rPr lang="en-US" dirty="0"/>
              <a:t>Title I, Title II – 10%</a:t>
            </a:r>
          </a:p>
          <a:p>
            <a:pPr>
              <a:spcBef>
                <a:spcPts val="1200"/>
              </a:spcBef>
            </a:pPr>
            <a:r>
              <a:rPr lang="en-US" dirty="0"/>
              <a:t>Title III, IV, V – 2%</a:t>
            </a:r>
          </a:p>
          <a:p>
            <a:pPr>
              <a:spcBef>
                <a:spcPts val="1200"/>
              </a:spcBef>
            </a:pPr>
            <a:r>
              <a:rPr lang="en-US" dirty="0"/>
              <a:t>Admin caps include both direct and indirect administration</a:t>
            </a:r>
          </a:p>
          <a:p>
            <a:pPr>
              <a:spcBef>
                <a:spcPts val="1200"/>
              </a:spcBef>
            </a:pPr>
            <a:r>
              <a:rPr lang="en-US" dirty="0"/>
              <a:t>In the Con Admin budget all budget line items must be coded to Function Code 2495 (Administration of Grants)</a:t>
            </a:r>
          </a:p>
          <a:p>
            <a:pPr marL="0" indent="0" algn="ctr">
              <a:spcBef>
                <a:spcPts val="1200"/>
              </a:spcBef>
              <a:buNone/>
            </a:pPr>
            <a:r>
              <a:rPr lang="en-US" i="1" dirty="0"/>
              <a:t>Note: In the title specific budget(s) the LEA must use function code 9995 (Con Admin) </a:t>
            </a:r>
          </a:p>
          <a:p>
            <a:pPr>
              <a:spcBef>
                <a:spcPts val="1200"/>
              </a:spcBef>
            </a:pPr>
            <a:endParaRPr lang="en-US" dirty="0"/>
          </a:p>
        </p:txBody>
      </p:sp>
    </p:spTree>
    <p:extLst>
      <p:ext uri="{BB962C8B-B14F-4D97-AF65-F5344CB8AC3E}">
        <p14:creationId xmlns:p14="http://schemas.microsoft.com/office/powerpoint/2010/main" val="28914193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B4DFB-14E7-4397-B233-C7BE1B4B78E0}"/>
              </a:ext>
            </a:extLst>
          </p:cNvPr>
          <p:cNvSpPr>
            <a:spLocks noGrp="1"/>
          </p:cNvSpPr>
          <p:nvPr>
            <p:ph type="title"/>
          </p:nvPr>
        </p:nvSpPr>
        <p:spPr/>
        <p:txBody>
          <a:bodyPr/>
          <a:lstStyle/>
          <a:p>
            <a:r>
              <a:rPr lang="en-US" b="1" dirty="0"/>
              <a:t>Indirect Costs on Amendments</a:t>
            </a:r>
          </a:p>
        </p:txBody>
      </p:sp>
      <p:sp>
        <p:nvSpPr>
          <p:cNvPr id="3" name="Content Placeholder 2">
            <a:extLst>
              <a:ext uri="{FF2B5EF4-FFF2-40B4-BE49-F238E27FC236}">
                <a16:creationId xmlns:a16="http://schemas.microsoft.com/office/drawing/2014/main" id="{1D3349FF-41C3-4C13-9B91-23D573E95E5E}"/>
              </a:ext>
            </a:extLst>
          </p:cNvPr>
          <p:cNvSpPr>
            <a:spLocks noGrp="1"/>
          </p:cNvSpPr>
          <p:nvPr>
            <p:ph idx="1"/>
          </p:nvPr>
        </p:nvSpPr>
        <p:spPr/>
        <p:txBody>
          <a:bodyPr/>
          <a:lstStyle/>
          <a:p>
            <a:pPr marL="0" indent="0">
              <a:buNone/>
            </a:pPr>
            <a:r>
              <a:rPr lang="en-US" dirty="0"/>
              <a:t>Make sure to pay attention to your indirect costs during amendments</a:t>
            </a:r>
          </a:p>
          <a:p>
            <a:pPr lvl="1">
              <a:buFont typeface="Arial" panose="020B0604020202020204" pitchFamily="34" charset="0"/>
              <a:buChar char="•"/>
            </a:pPr>
            <a:r>
              <a:rPr lang="en-US" sz="3200" dirty="0"/>
              <a:t>If you add dollars to your budget for direct costs please consider whether you can or want to add indirect dollars.</a:t>
            </a:r>
          </a:p>
          <a:p>
            <a:pPr lvl="1">
              <a:buFont typeface="Arial" panose="020B0604020202020204" pitchFamily="34" charset="0"/>
              <a:buChar char="•"/>
            </a:pPr>
            <a:r>
              <a:rPr lang="en-US" sz="3200" dirty="0"/>
              <a:t>If you know that you are </a:t>
            </a:r>
            <a:r>
              <a:rPr lang="en-US" sz="3200" b="1" u="sng" dirty="0"/>
              <a:t>not</a:t>
            </a:r>
            <a:r>
              <a:rPr lang="en-US" sz="3200" dirty="0"/>
              <a:t> going to be spending $ on an investment previously approved – reduce the investment as much you can.</a:t>
            </a:r>
          </a:p>
        </p:txBody>
      </p:sp>
    </p:spTree>
    <p:extLst>
      <p:ext uri="{BB962C8B-B14F-4D97-AF65-F5344CB8AC3E}">
        <p14:creationId xmlns:p14="http://schemas.microsoft.com/office/powerpoint/2010/main" val="2225477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DB496-C152-4AA3-9090-C9FAD7F09EBE}"/>
              </a:ext>
            </a:extLst>
          </p:cNvPr>
          <p:cNvSpPr>
            <a:spLocks noGrp="1"/>
          </p:cNvSpPr>
          <p:nvPr>
            <p:ph type="title"/>
          </p:nvPr>
        </p:nvSpPr>
        <p:spPr/>
        <p:txBody>
          <a:bodyPr/>
          <a:lstStyle/>
          <a:p>
            <a:r>
              <a:rPr lang="en-US" b="1" dirty="0"/>
              <a:t>Agenda Overview</a:t>
            </a:r>
          </a:p>
        </p:txBody>
      </p:sp>
      <p:sp>
        <p:nvSpPr>
          <p:cNvPr id="3" name="Text Placeholder 2">
            <a:extLst>
              <a:ext uri="{FF2B5EF4-FFF2-40B4-BE49-F238E27FC236}">
                <a16:creationId xmlns:a16="http://schemas.microsoft.com/office/drawing/2014/main" id="{A3264AF4-B210-49BB-9BF0-2FF1C5E6EF09}"/>
              </a:ext>
            </a:extLst>
          </p:cNvPr>
          <p:cNvSpPr>
            <a:spLocks noGrp="1"/>
          </p:cNvSpPr>
          <p:nvPr>
            <p:ph type="body" sz="quarter" idx="10"/>
          </p:nvPr>
        </p:nvSpPr>
        <p:spPr>
          <a:xfrm>
            <a:off x="914400" y="1600200"/>
            <a:ext cx="11201400" cy="4343400"/>
          </a:xfrm>
        </p:spPr>
        <p:txBody>
          <a:bodyPr/>
          <a:lstStyle/>
          <a:p>
            <a:pPr marL="0" indent="0">
              <a:spcAft>
                <a:spcPts val="600"/>
              </a:spcAft>
              <a:buNone/>
            </a:pPr>
            <a:r>
              <a:rPr lang="en-US" sz="3000" dirty="0"/>
              <a:t>9:00 – 9:50		What is a CFP Team Leader?</a:t>
            </a:r>
          </a:p>
          <a:p>
            <a:pPr marL="0" indent="0">
              <a:spcAft>
                <a:spcPts val="600"/>
              </a:spcAft>
              <a:buNone/>
            </a:pPr>
            <a:r>
              <a:rPr lang="en-US" sz="3000" dirty="0"/>
              <a:t>10:00 – 10:50	Title I Overview</a:t>
            </a:r>
          </a:p>
          <a:p>
            <a:pPr marL="0" indent="0">
              <a:spcAft>
                <a:spcPts val="600"/>
              </a:spcAft>
              <a:buNone/>
            </a:pPr>
            <a:r>
              <a:rPr lang="en-US" sz="3000" dirty="0"/>
              <a:t>11:00 – 11:50	Title II Overview</a:t>
            </a:r>
          </a:p>
          <a:p>
            <a:pPr marL="0" indent="0">
              <a:spcAft>
                <a:spcPts val="600"/>
              </a:spcAft>
              <a:buNone/>
            </a:pPr>
            <a:r>
              <a:rPr lang="en-US" sz="3000" dirty="0"/>
              <a:t>11:50 – 12:30	Lunch</a:t>
            </a:r>
          </a:p>
          <a:p>
            <a:pPr marL="0" indent="0">
              <a:spcAft>
                <a:spcPts val="600"/>
              </a:spcAft>
              <a:buNone/>
            </a:pPr>
            <a:r>
              <a:rPr lang="en-US" sz="3000" dirty="0"/>
              <a:t>12:30 – 1:20	Title IV Overview</a:t>
            </a:r>
          </a:p>
          <a:p>
            <a:pPr marL="0" indent="0">
              <a:spcAft>
                <a:spcPts val="600"/>
              </a:spcAft>
              <a:buNone/>
            </a:pPr>
            <a:r>
              <a:rPr lang="en-US" sz="3000" dirty="0"/>
              <a:t>1:30 – 2:20		A Local Perspective</a:t>
            </a:r>
          </a:p>
          <a:p>
            <a:pPr marL="0" indent="0">
              <a:spcAft>
                <a:spcPts val="600"/>
              </a:spcAft>
              <a:buNone/>
            </a:pPr>
            <a:r>
              <a:rPr lang="en-US" sz="3000" dirty="0"/>
              <a:t>2:30 – 3:30		CFP Grants Management</a:t>
            </a:r>
          </a:p>
        </p:txBody>
      </p:sp>
    </p:spTree>
    <p:extLst>
      <p:ext uri="{BB962C8B-B14F-4D97-AF65-F5344CB8AC3E}">
        <p14:creationId xmlns:p14="http://schemas.microsoft.com/office/powerpoint/2010/main" val="36219965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C0C59-EDF1-488E-B11C-F0B18AF97A44}"/>
              </a:ext>
            </a:extLst>
          </p:cNvPr>
          <p:cNvSpPr>
            <a:spLocks noGrp="1"/>
          </p:cNvSpPr>
          <p:nvPr>
            <p:ph type="ctrTitle"/>
          </p:nvPr>
        </p:nvSpPr>
        <p:spPr/>
        <p:txBody>
          <a:bodyPr/>
          <a:lstStyle/>
          <a:p>
            <a:r>
              <a:rPr lang="en-US" b="1" dirty="0"/>
              <a:t>Who Should I Contact?</a:t>
            </a:r>
          </a:p>
        </p:txBody>
      </p:sp>
    </p:spTree>
    <p:extLst>
      <p:ext uri="{BB962C8B-B14F-4D97-AF65-F5344CB8AC3E}">
        <p14:creationId xmlns:p14="http://schemas.microsoft.com/office/powerpoint/2010/main" val="28837596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1835A-9406-4B82-BB25-838B13CB0916}"/>
              </a:ext>
            </a:extLst>
          </p:cNvPr>
          <p:cNvSpPr>
            <a:spLocks noGrp="1"/>
          </p:cNvSpPr>
          <p:nvPr>
            <p:ph type="title"/>
          </p:nvPr>
        </p:nvSpPr>
        <p:spPr/>
        <p:txBody>
          <a:bodyPr/>
          <a:lstStyle/>
          <a:p>
            <a:r>
              <a:rPr lang="en-US" b="1" dirty="0"/>
              <a:t>CFP Application Contacts</a:t>
            </a:r>
          </a:p>
        </p:txBody>
      </p:sp>
      <p:sp>
        <p:nvSpPr>
          <p:cNvPr id="3" name="Text Placeholder 2">
            <a:extLst>
              <a:ext uri="{FF2B5EF4-FFF2-40B4-BE49-F238E27FC236}">
                <a16:creationId xmlns:a16="http://schemas.microsoft.com/office/drawing/2014/main" id="{AB556048-5AB8-4414-A8D6-918D02E1BB93}"/>
              </a:ext>
            </a:extLst>
          </p:cNvPr>
          <p:cNvSpPr>
            <a:spLocks noGrp="1"/>
          </p:cNvSpPr>
          <p:nvPr>
            <p:ph type="body" sz="quarter" idx="10"/>
          </p:nvPr>
        </p:nvSpPr>
        <p:spPr/>
        <p:txBody>
          <a:bodyPr/>
          <a:lstStyle/>
          <a:p>
            <a:pPr marL="0" indent="0">
              <a:buNone/>
            </a:pPr>
            <a:endParaRPr lang="en-US" dirty="0"/>
          </a:p>
        </p:txBody>
      </p:sp>
      <p:graphicFrame>
        <p:nvGraphicFramePr>
          <p:cNvPr id="4" name="Table 3" descr="Table lists, name, title, email, phone number for each CFP Contact.">
            <a:extLst>
              <a:ext uri="{FF2B5EF4-FFF2-40B4-BE49-F238E27FC236}">
                <a16:creationId xmlns:a16="http://schemas.microsoft.com/office/drawing/2014/main" id="{5F7CCD0B-8A96-4B37-9BC1-8B175E68ACF3}"/>
              </a:ext>
            </a:extLst>
          </p:cNvPr>
          <p:cNvGraphicFramePr>
            <a:graphicFrameLocks noGrp="1"/>
          </p:cNvGraphicFramePr>
          <p:nvPr>
            <p:extLst>
              <p:ext uri="{D42A27DB-BD31-4B8C-83A1-F6EECF244321}">
                <p14:modId xmlns:p14="http://schemas.microsoft.com/office/powerpoint/2010/main" val="2422002133"/>
              </p:ext>
            </p:extLst>
          </p:nvPr>
        </p:nvGraphicFramePr>
        <p:xfrm>
          <a:off x="711200" y="1276417"/>
          <a:ext cx="10934192" cy="4343399"/>
        </p:xfrm>
        <a:graphic>
          <a:graphicData uri="http://schemas.openxmlformats.org/drawingml/2006/table">
            <a:tbl>
              <a:tblPr firstRow="1">
                <a:tableStyleId>{5C22544A-7EE6-4342-B048-85BDC9FD1C3A}</a:tableStyleId>
              </a:tblPr>
              <a:tblGrid>
                <a:gridCol w="1803400">
                  <a:extLst>
                    <a:ext uri="{9D8B030D-6E8A-4147-A177-3AD203B41FA5}">
                      <a16:colId xmlns:a16="http://schemas.microsoft.com/office/drawing/2014/main" val="2895936161"/>
                    </a:ext>
                  </a:extLst>
                </a:gridCol>
                <a:gridCol w="4343400">
                  <a:extLst>
                    <a:ext uri="{9D8B030D-6E8A-4147-A177-3AD203B41FA5}">
                      <a16:colId xmlns:a16="http://schemas.microsoft.com/office/drawing/2014/main" val="1545218078"/>
                    </a:ext>
                  </a:extLst>
                </a:gridCol>
                <a:gridCol w="3156254">
                  <a:extLst>
                    <a:ext uri="{9D8B030D-6E8A-4147-A177-3AD203B41FA5}">
                      <a16:colId xmlns:a16="http://schemas.microsoft.com/office/drawing/2014/main" val="781321305"/>
                    </a:ext>
                  </a:extLst>
                </a:gridCol>
                <a:gridCol w="1631138">
                  <a:extLst>
                    <a:ext uri="{9D8B030D-6E8A-4147-A177-3AD203B41FA5}">
                      <a16:colId xmlns:a16="http://schemas.microsoft.com/office/drawing/2014/main" val="1943113739"/>
                    </a:ext>
                  </a:extLst>
                </a:gridCol>
              </a:tblGrid>
              <a:tr h="447841">
                <a:tc>
                  <a:txBody>
                    <a:bodyPr/>
                    <a:lstStyle/>
                    <a:p>
                      <a:pPr marL="0" marR="0">
                        <a:lnSpc>
                          <a:spcPct val="115000"/>
                        </a:lnSpc>
                        <a:spcBef>
                          <a:spcPts val="0"/>
                        </a:spcBef>
                        <a:spcAft>
                          <a:spcPts val="0"/>
                        </a:spcAft>
                      </a:pPr>
                      <a:r>
                        <a:rPr lang="en-US" sz="1600" b="1" cap="all" spc="50" dirty="0">
                          <a:effectLst/>
                        </a:rPr>
                        <a:t>NAME</a:t>
                      </a:r>
                      <a:endParaRPr lang="en-US" sz="16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b="1" cap="all" spc="50" dirty="0">
                          <a:effectLst/>
                        </a:rPr>
                        <a:t>Title</a:t>
                      </a:r>
                      <a:endParaRPr lang="en-US" sz="16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b="1" cap="all" spc="50" dirty="0">
                          <a:effectLst/>
                        </a:rPr>
                        <a:t>e-mail</a:t>
                      </a:r>
                      <a:endParaRPr lang="en-US" sz="16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b="1" cap="all" spc="50" dirty="0">
                          <a:effectLst/>
                        </a:rPr>
                        <a:t>Number</a:t>
                      </a:r>
                      <a:endParaRPr lang="en-US" sz="16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97471038"/>
                  </a:ext>
                </a:extLst>
              </a:tr>
              <a:tr h="531893">
                <a:tc>
                  <a:txBody>
                    <a:bodyPr/>
                    <a:lstStyle/>
                    <a:p>
                      <a:pPr marL="0" marR="0">
                        <a:lnSpc>
                          <a:spcPct val="115000"/>
                        </a:lnSpc>
                        <a:spcBef>
                          <a:spcPts val="0"/>
                        </a:spcBef>
                        <a:spcAft>
                          <a:spcPts val="0"/>
                        </a:spcAft>
                      </a:pPr>
                      <a:r>
                        <a:rPr lang="en-US" sz="1600" dirty="0">
                          <a:effectLst/>
                        </a:rPr>
                        <a:t>Jesse Roy</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dirty="0">
                          <a:effectLst/>
                        </a:rPr>
                        <a:t>FESP Assistant Division Director</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u="sng" dirty="0">
                          <a:effectLst/>
                          <a:hlinkClick r:id="rId2"/>
                        </a:rPr>
                        <a:t>jesse.roy@vermont.gov</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dirty="0">
                          <a:effectLst/>
                        </a:rPr>
                        <a:t>802-828-1390</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09731332"/>
                  </a:ext>
                </a:extLst>
              </a:tr>
              <a:tr h="531893">
                <a:tc>
                  <a:txBody>
                    <a:bodyPr/>
                    <a:lstStyle/>
                    <a:p>
                      <a:pPr marL="0" marR="0">
                        <a:lnSpc>
                          <a:spcPct val="115000"/>
                        </a:lnSpc>
                        <a:spcBef>
                          <a:spcPts val="0"/>
                        </a:spcBef>
                        <a:spcAft>
                          <a:spcPts val="0"/>
                        </a:spcAft>
                      </a:pPr>
                      <a:r>
                        <a:rPr lang="en-US" sz="1600" dirty="0">
                          <a:effectLst/>
                        </a:rPr>
                        <a:t>Kristine Seipel</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dirty="0">
                          <a:effectLst/>
                        </a:rPr>
                        <a:t>Title I State Director</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u="sng" dirty="0">
                          <a:effectLst/>
                          <a:hlinkClick r:id="rId3"/>
                        </a:rPr>
                        <a:t>kristine.seipel@vermont.gov</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dirty="0">
                          <a:effectLst/>
                        </a:rPr>
                        <a:t>802-828-1447</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00373070"/>
                  </a:ext>
                </a:extLst>
              </a:tr>
              <a:tr h="531893">
                <a:tc>
                  <a:txBody>
                    <a:bodyPr/>
                    <a:lstStyle/>
                    <a:p>
                      <a:pPr marL="0" marR="0">
                        <a:lnSpc>
                          <a:spcPct val="115000"/>
                        </a:lnSpc>
                        <a:spcBef>
                          <a:spcPts val="0"/>
                        </a:spcBef>
                        <a:spcAft>
                          <a:spcPts val="0"/>
                        </a:spcAft>
                      </a:pPr>
                      <a:r>
                        <a:rPr lang="en-US" sz="1600" dirty="0">
                          <a:effectLst/>
                        </a:rPr>
                        <a:t>Amber Graves</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dirty="0">
                          <a:effectLst/>
                        </a:rPr>
                        <a:t>Title I Consultant</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u="sng" dirty="0">
                          <a:effectLst/>
                          <a:hlinkClick r:id="rId4"/>
                        </a:rPr>
                        <a:t>amber.graves@vermont.gov</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dirty="0">
                          <a:effectLst/>
                        </a:rPr>
                        <a:t>802-828-2509</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17199327"/>
                  </a:ext>
                </a:extLst>
              </a:tr>
              <a:tr h="531893">
                <a:tc>
                  <a:txBody>
                    <a:bodyPr/>
                    <a:lstStyle/>
                    <a:p>
                      <a:pPr marL="0" marR="0">
                        <a:lnSpc>
                          <a:spcPct val="115000"/>
                        </a:lnSpc>
                        <a:spcBef>
                          <a:spcPts val="0"/>
                        </a:spcBef>
                        <a:spcAft>
                          <a:spcPts val="0"/>
                        </a:spcAft>
                      </a:pPr>
                      <a:r>
                        <a:rPr lang="en-US" sz="1600" dirty="0">
                          <a:effectLst/>
                        </a:rPr>
                        <a:t>Megan Kinlock</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dirty="0">
                          <a:effectLst/>
                        </a:rPr>
                        <a:t>Title II &amp; Migrant Education State Director</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u="sng" dirty="0">
                          <a:effectLst/>
                          <a:hlinkClick r:id="rId5"/>
                        </a:rPr>
                        <a:t>megan.kinlock@vermont.gov</a:t>
                      </a:r>
                      <a:r>
                        <a:rPr lang="en-US" sz="1600" dirty="0">
                          <a:effectLst/>
                        </a:rPr>
                        <a:t> </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dirty="0">
                          <a:effectLst/>
                        </a:rPr>
                        <a:t>802-828-1472</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05988490"/>
                  </a:ext>
                </a:extLst>
              </a:tr>
              <a:tr h="704200">
                <a:tc>
                  <a:txBody>
                    <a:bodyPr/>
                    <a:lstStyle/>
                    <a:p>
                      <a:pPr marL="0" marR="0">
                        <a:lnSpc>
                          <a:spcPct val="115000"/>
                        </a:lnSpc>
                        <a:spcBef>
                          <a:spcPts val="0"/>
                        </a:spcBef>
                        <a:spcAft>
                          <a:spcPts val="0"/>
                        </a:spcAft>
                      </a:pPr>
                      <a:r>
                        <a:rPr lang="en-US" sz="1600" dirty="0">
                          <a:effectLst/>
                        </a:rPr>
                        <a:t>Jim McCobb</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dirty="0">
                          <a:effectLst/>
                        </a:rPr>
                        <a:t>Title III State Director</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u="sng" dirty="0">
                          <a:effectLst/>
                          <a:hlinkClick r:id="rId6"/>
                        </a:rPr>
                        <a:t>james.mccobb@vermont.gov</a:t>
                      </a:r>
                      <a:r>
                        <a:rPr lang="en-US" sz="1600" dirty="0">
                          <a:effectLst/>
                        </a:rPr>
                        <a:t> </a:t>
                      </a:r>
                    </a:p>
                  </a:txBody>
                  <a:tcPr marL="68580" marR="68580" marT="0" marB="0" anchor="ctr"/>
                </a:tc>
                <a:tc>
                  <a:txBody>
                    <a:bodyPr/>
                    <a:lstStyle/>
                    <a:p>
                      <a:pPr marL="0" marR="0">
                        <a:lnSpc>
                          <a:spcPct val="115000"/>
                        </a:lnSpc>
                        <a:spcBef>
                          <a:spcPts val="0"/>
                        </a:spcBef>
                        <a:spcAft>
                          <a:spcPts val="0"/>
                        </a:spcAft>
                      </a:pPr>
                      <a:r>
                        <a:rPr lang="en-US" sz="1600" dirty="0">
                          <a:effectLst/>
                        </a:rPr>
                        <a:t>802-828-1533</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11283476"/>
                  </a:ext>
                </a:extLst>
              </a:tr>
              <a:tr h="531893">
                <a:tc>
                  <a:txBody>
                    <a:bodyPr/>
                    <a:lstStyle/>
                    <a:p>
                      <a:pPr marL="0" marR="0">
                        <a:lnSpc>
                          <a:spcPct val="115000"/>
                        </a:lnSpc>
                        <a:spcBef>
                          <a:spcPts val="0"/>
                        </a:spcBef>
                        <a:spcAft>
                          <a:spcPts val="0"/>
                        </a:spcAft>
                      </a:pPr>
                      <a:r>
                        <a:rPr lang="en-US" sz="1600" dirty="0">
                          <a:effectLst/>
                        </a:rPr>
                        <a:t>Katy Preston</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dirty="0">
                          <a:effectLst/>
                        </a:rPr>
                        <a:t>Title IV &amp; Homeless Education State Director</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u="sng" dirty="0">
                          <a:effectLst/>
                          <a:hlinkClick r:id="rId7"/>
                        </a:rPr>
                        <a:t>katy.preston@vermont.gov</a:t>
                      </a:r>
                      <a:r>
                        <a:rPr lang="en-US" sz="1600" dirty="0">
                          <a:effectLst/>
                        </a:rPr>
                        <a:t> </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dirty="0">
                          <a:effectLst/>
                        </a:rPr>
                        <a:t>802-828-1468</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59473362"/>
                  </a:ext>
                </a:extLst>
              </a:tr>
              <a:tr h="531893">
                <a:tc>
                  <a:txBody>
                    <a:bodyPr/>
                    <a:lstStyle/>
                    <a:p>
                      <a:pPr marL="0" marR="0">
                        <a:lnSpc>
                          <a:spcPct val="115000"/>
                        </a:lnSpc>
                        <a:spcBef>
                          <a:spcPts val="0"/>
                        </a:spcBef>
                        <a:spcAft>
                          <a:spcPts val="0"/>
                        </a:spcAft>
                      </a:pPr>
                      <a:r>
                        <a:rPr lang="en-US" sz="1600" dirty="0">
                          <a:effectLst/>
                        </a:rPr>
                        <a:t>Karen Abbott</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dirty="0">
                          <a:effectLst/>
                        </a:rPr>
                        <a:t>CFP Grant Programs Manager</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u="sng" dirty="0">
                          <a:effectLst/>
                          <a:hlinkClick r:id="rId8"/>
                        </a:rPr>
                        <a:t>karen.abbott@vermont.gov</a:t>
                      </a:r>
                      <a:r>
                        <a:rPr lang="en-US" sz="1600" dirty="0">
                          <a:effectLst/>
                        </a:rPr>
                        <a:t> </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dirty="0">
                          <a:effectLst/>
                        </a:rPr>
                        <a:t>802-828-4370</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88653084"/>
                  </a:ext>
                </a:extLst>
              </a:tr>
            </a:tbl>
          </a:graphicData>
        </a:graphic>
      </p:graphicFrame>
    </p:spTree>
    <p:extLst>
      <p:ext uri="{BB962C8B-B14F-4D97-AF65-F5344CB8AC3E}">
        <p14:creationId xmlns:p14="http://schemas.microsoft.com/office/powerpoint/2010/main" val="24810536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F96F9-0359-41F7-BFC1-DE2E9525E6C2}"/>
              </a:ext>
            </a:extLst>
          </p:cNvPr>
          <p:cNvSpPr>
            <a:spLocks noGrp="1"/>
          </p:cNvSpPr>
          <p:nvPr>
            <p:ph type="title"/>
          </p:nvPr>
        </p:nvSpPr>
        <p:spPr/>
        <p:txBody>
          <a:bodyPr/>
          <a:lstStyle/>
          <a:p>
            <a:r>
              <a:rPr lang="en-US" b="1" dirty="0"/>
              <a:t>Finance and Fiscal Monitoring Contacts</a:t>
            </a:r>
          </a:p>
        </p:txBody>
      </p:sp>
      <p:sp>
        <p:nvSpPr>
          <p:cNvPr id="3" name="Text Placeholder 2">
            <a:extLst>
              <a:ext uri="{FF2B5EF4-FFF2-40B4-BE49-F238E27FC236}">
                <a16:creationId xmlns:a16="http://schemas.microsoft.com/office/drawing/2014/main" id="{6930CA5E-0EF3-4018-A929-6900ABB7B9E3}"/>
              </a:ext>
            </a:extLst>
          </p:cNvPr>
          <p:cNvSpPr>
            <a:spLocks noGrp="1"/>
          </p:cNvSpPr>
          <p:nvPr>
            <p:ph type="body" sz="quarter" idx="10"/>
          </p:nvPr>
        </p:nvSpPr>
        <p:spPr/>
        <p:txBody>
          <a:bodyPr/>
          <a:lstStyle/>
          <a:p>
            <a:pPr marL="0" indent="0">
              <a:buNone/>
            </a:pPr>
            <a:endParaRPr lang="en-US" dirty="0"/>
          </a:p>
        </p:txBody>
      </p:sp>
      <p:graphicFrame>
        <p:nvGraphicFramePr>
          <p:cNvPr id="4" name="Table 3">
            <a:extLst>
              <a:ext uri="{FF2B5EF4-FFF2-40B4-BE49-F238E27FC236}">
                <a16:creationId xmlns:a16="http://schemas.microsoft.com/office/drawing/2014/main" id="{872FD727-A4E8-458D-B59B-7C4504AD66EC}"/>
              </a:ext>
            </a:extLst>
          </p:cNvPr>
          <p:cNvGraphicFramePr>
            <a:graphicFrameLocks noGrp="1"/>
          </p:cNvGraphicFramePr>
          <p:nvPr>
            <p:extLst>
              <p:ext uri="{D42A27DB-BD31-4B8C-83A1-F6EECF244321}">
                <p14:modId xmlns:p14="http://schemas.microsoft.com/office/powerpoint/2010/main" val="803325434"/>
              </p:ext>
            </p:extLst>
          </p:nvPr>
        </p:nvGraphicFramePr>
        <p:xfrm>
          <a:off x="711200" y="1600200"/>
          <a:ext cx="10871200" cy="2028572"/>
        </p:xfrm>
        <a:graphic>
          <a:graphicData uri="http://schemas.openxmlformats.org/drawingml/2006/table">
            <a:tbl>
              <a:tblPr firstRow="1">
                <a:tableStyleId>{5C22544A-7EE6-4342-B048-85BDC9FD1C3A}</a:tableStyleId>
              </a:tblPr>
              <a:tblGrid>
                <a:gridCol w="2361192">
                  <a:extLst>
                    <a:ext uri="{9D8B030D-6E8A-4147-A177-3AD203B41FA5}">
                      <a16:colId xmlns:a16="http://schemas.microsoft.com/office/drawing/2014/main" val="3801215741"/>
                    </a:ext>
                  </a:extLst>
                </a:gridCol>
                <a:gridCol w="3235707">
                  <a:extLst>
                    <a:ext uri="{9D8B030D-6E8A-4147-A177-3AD203B41FA5}">
                      <a16:colId xmlns:a16="http://schemas.microsoft.com/office/drawing/2014/main" val="1896708463"/>
                    </a:ext>
                  </a:extLst>
                </a:gridCol>
                <a:gridCol w="3652560">
                  <a:extLst>
                    <a:ext uri="{9D8B030D-6E8A-4147-A177-3AD203B41FA5}">
                      <a16:colId xmlns:a16="http://schemas.microsoft.com/office/drawing/2014/main" val="2460029630"/>
                    </a:ext>
                  </a:extLst>
                </a:gridCol>
                <a:gridCol w="1621741">
                  <a:extLst>
                    <a:ext uri="{9D8B030D-6E8A-4147-A177-3AD203B41FA5}">
                      <a16:colId xmlns:a16="http://schemas.microsoft.com/office/drawing/2014/main" val="3646741858"/>
                    </a:ext>
                  </a:extLst>
                </a:gridCol>
              </a:tblGrid>
              <a:tr h="507143">
                <a:tc>
                  <a:txBody>
                    <a:bodyPr/>
                    <a:lstStyle/>
                    <a:p>
                      <a:pPr marL="0" marR="0">
                        <a:lnSpc>
                          <a:spcPct val="115000"/>
                        </a:lnSpc>
                        <a:spcBef>
                          <a:spcPts val="0"/>
                        </a:spcBef>
                        <a:spcAft>
                          <a:spcPts val="0"/>
                        </a:spcAft>
                      </a:pPr>
                      <a:r>
                        <a:rPr lang="en-US" sz="2000" b="1" cap="all" spc="50" dirty="0">
                          <a:effectLst/>
                        </a:rPr>
                        <a:t>Name</a:t>
                      </a:r>
                      <a:endParaRPr lang="en-US" sz="20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b="1" cap="all" spc="50" dirty="0">
                          <a:effectLst/>
                        </a:rPr>
                        <a:t>Title</a:t>
                      </a:r>
                      <a:endParaRPr lang="en-US" sz="20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b="1" cap="all" spc="50" dirty="0">
                          <a:effectLst/>
                        </a:rPr>
                        <a:t>e-mail</a:t>
                      </a:r>
                      <a:endParaRPr lang="en-US" sz="20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b="1" cap="all" spc="50" dirty="0">
                          <a:effectLst/>
                        </a:rPr>
                        <a:t>Number</a:t>
                      </a:r>
                      <a:endParaRPr lang="en-US" sz="20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87607685"/>
                  </a:ext>
                </a:extLst>
              </a:tr>
              <a:tr h="507143">
                <a:tc>
                  <a:txBody>
                    <a:bodyPr/>
                    <a:lstStyle/>
                    <a:p>
                      <a:pPr marL="0" marR="0">
                        <a:lnSpc>
                          <a:spcPct val="115000"/>
                        </a:lnSpc>
                        <a:spcBef>
                          <a:spcPts val="0"/>
                        </a:spcBef>
                        <a:spcAft>
                          <a:spcPts val="0"/>
                        </a:spcAft>
                      </a:pPr>
                      <a:r>
                        <a:rPr lang="en-US" sz="2000" dirty="0">
                          <a:effectLst/>
                        </a:rPr>
                        <a:t>John Leu</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Financial Administrator</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u="sng" dirty="0">
                          <a:effectLst/>
                          <a:hlinkClick r:id="rId2"/>
                        </a:rPr>
                        <a:t>John.leu@vermont.gov</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802-828-4363</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35964908"/>
                  </a:ext>
                </a:extLst>
              </a:tr>
              <a:tr h="507143">
                <a:tc>
                  <a:txBody>
                    <a:bodyPr/>
                    <a:lstStyle/>
                    <a:p>
                      <a:pPr marL="0" marR="0">
                        <a:lnSpc>
                          <a:spcPct val="115000"/>
                        </a:lnSpc>
                        <a:spcBef>
                          <a:spcPts val="0"/>
                        </a:spcBef>
                        <a:spcAft>
                          <a:spcPts val="0"/>
                        </a:spcAft>
                      </a:pPr>
                      <a:r>
                        <a:rPr lang="en-US" sz="2000" dirty="0">
                          <a:effectLst/>
                        </a:rPr>
                        <a:t>Bob Coathup</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School Finance Analyst</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u="sng" dirty="0">
                          <a:effectLst/>
                          <a:hlinkClick r:id="rId3"/>
                        </a:rPr>
                        <a:t>Robert.coathup@vermont.gov</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802-828-4089</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1971238"/>
                  </a:ext>
                </a:extLst>
              </a:tr>
              <a:tr h="507143">
                <a:tc>
                  <a:txBody>
                    <a:bodyPr/>
                    <a:lstStyle/>
                    <a:p>
                      <a:pPr marL="0" marR="0">
                        <a:lnSpc>
                          <a:spcPct val="115000"/>
                        </a:lnSpc>
                        <a:spcBef>
                          <a:spcPts val="0"/>
                        </a:spcBef>
                        <a:spcAft>
                          <a:spcPts val="0"/>
                        </a:spcAft>
                      </a:pPr>
                      <a:r>
                        <a:rPr lang="en-US" sz="2000" dirty="0">
                          <a:effectLst/>
                        </a:rPr>
                        <a:t>Abby Houle</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School Finance Analyst</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u="sng" dirty="0">
                          <a:effectLst/>
                          <a:hlinkClick r:id="rId4"/>
                        </a:rPr>
                        <a:t>Abby.houle@vermont.gov</a:t>
                      </a:r>
                      <a:r>
                        <a:rPr lang="en-US" sz="2000" dirty="0">
                          <a:effectLst/>
                        </a:rPr>
                        <a:t> </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802-828-4047</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47251574"/>
                  </a:ext>
                </a:extLst>
              </a:tr>
            </a:tbl>
          </a:graphicData>
        </a:graphic>
      </p:graphicFrame>
    </p:spTree>
    <p:extLst>
      <p:ext uri="{BB962C8B-B14F-4D97-AF65-F5344CB8AC3E}">
        <p14:creationId xmlns:p14="http://schemas.microsoft.com/office/powerpoint/2010/main" val="12202907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F96F9-0359-41F7-BFC1-DE2E9525E6C2}"/>
              </a:ext>
            </a:extLst>
          </p:cNvPr>
          <p:cNvSpPr>
            <a:spLocks noGrp="1"/>
          </p:cNvSpPr>
          <p:nvPr>
            <p:ph type="title"/>
          </p:nvPr>
        </p:nvSpPr>
        <p:spPr/>
        <p:txBody>
          <a:bodyPr/>
          <a:lstStyle/>
          <a:p>
            <a:r>
              <a:rPr lang="en-US" b="1" dirty="0"/>
              <a:t>Education Quality Assurance Contacts</a:t>
            </a:r>
          </a:p>
        </p:txBody>
      </p:sp>
      <p:sp>
        <p:nvSpPr>
          <p:cNvPr id="3" name="Text Placeholder 2">
            <a:extLst>
              <a:ext uri="{FF2B5EF4-FFF2-40B4-BE49-F238E27FC236}">
                <a16:creationId xmlns:a16="http://schemas.microsoft.com/office/drawing/2014/main" id="{6930CA5E-0EF3-4018-A929-6900ABB7B9E3}"/>
              </a:ext>
            </a:extLst>
          </p:cNvPr>
          <p:cNvSpPr>
            <a:spLocks noGrp="1"/>
          </p:cNvSpPr>
          <p:nvPr>
            <p:ph type="body" sz="quarter" idx="10"/>
          </p:nvPr>
        </p:nvSpPr>
        <p:spPr/>
        <p:txBody>
          <a:bodyPr/>
          <a:lstStyle/>
          <a:p>
            <a:pPr marL="0" indent="0">
              <a:buNone/>
            </a:pPr>
            <a:endParaRPr lang="en-US" dirty="0"/>
          </a:p>
        </p:txBody>
      </p:sp>
      <p:graphicFrame>
        <p:nvGraphicFramePr>
          <p:cNvPr id="5" name="Table 4">
            <a:extLst>
              <a:ext uri="{FF2B5EF4-FFF2-40B4-BE49-F238E27FC236}">
                <a16:creationId xmlns:a16="http://schemas.microsoft.com/office/drawing/2014/main" id="{93387CD0-5558-4212-A552-DBD2EB298D91}"/>
              </a:ext>
            </a:extLst>
          </p:cNvPr>
          <p:cNvGraphicFramePr>
            <a:graphicFrameLocks noGrp="1"/>
          </p:cNvGraphicFramePr>
          <p:nvPr>
            <p:extLst>
              <p:ext uri="{D42A27DB-BD31-4B8C-83A1-F6EECF244321}">
                <p14:modId xmlns:p14="http://schemas.microsoft.com/office/powerpoint/2010/main" val="547517066"/>
              </p:ext>
            </p:extLst>
          </p:nvPr>
        </p:nvGraphicFramePr>
        <p:xfrm>
          <a:off x="774192" y="1600200"/>
          <a:ext cx="10808209" cy="3344101"/>
        </p:xfrm>
        <a:graphic>
          <a:graphicData uri="http://schemas.openxmlformats.org/drawingml/2006/table">
            <a:tbl>
              <a:tblPr firstRow="1">
                <a:tableStyleId>{5C22544A-7EE6-4342-B048-85BDC9FD1C3A}</a:tableStyleId>
              </a:tblPr>
              <a:tblGrid>
                <a:gridCol w="2347510">
                  <a:extLst>
                    <a:ext uri="{9D8B030D-6E8A-4147-A177-3AD203B41FA5}">
                      <a16:colId xmlns:a16="http://schemas.microsoft.com/office/drawing/2014/main" val="2667559766"/>
                    </a:ext>
                  </a:extLst>
                </a:gridCol>
                <a:gridCol w="3216959">
                  <a:extLst>
                    <a:ext uri="{9D8B030D-6E8A-4147-A177-3AD203B41FA5}">
                      <a16:colId xmlns:a16="http://schemas.microsoft.com/office/drawing/2014/main" val="121970433"/>
                    </a:ext>
                  </a:extLst>
                </a:gridCol>
                <a:gridCol w="3631396">
                  <a:extLst>
                    <a:ext uri="{9D8B030D-6E8A-4147-A177-3AD203B41FA5}">
                      <a16:colId xmlns:a16="http://schemas.microsoft.com/office/drawing/2014/main" val="4278675156"/>
                    </a:ext>
                  </a:extLst>
                </a:gridCol>
                <a:gridCol w="1612344">
                  <a:extLst>
                    <a:ext uri="{9D8B030D-6E8A-4147-A177-3AD203B41FA5}">
                      <a16:colId xmlns:a16="http://schemas.microsoft.com/office/drawing/2014/main" val="3870377870"/>
                    </a:ext>
                  </a:extLst>
                </a:gridCol>
              </a:tblGrid>
              <a:tr h="434420">
                <a:tc>
                  <a:txBody>
                    <a:bodyPr/>
                    <a:lstStyle/>
                    <a:p>
                      <a:pPr marL="0" marR="0">
                        <a:lnSpc>
                          <a:spcPct val="115000"/>
                        </a:lnSpc>
                        <a:spcBef>
                          <a:spcPts val="0"/>
                        </a:spcBef>
                        <a:spcAft>
                          <a:spcPts val="0"/>
                        </a:spcAft>
                      </a:pPr>
                      <a:r>
                        <a:rPr lang="en-US" sz="2000" b="1" cap="all" spc="50" dirty="0">
                          <a:effectLst/>
                        </a:rPr>
                        <a:t>Name</a:t>
                      </a:r>
                      <a:endParaRPr lang="en-US" sz="20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b="1" cap="all" spc="50" dirty="0">
                          <a:effectLst/>
                        </a:rPr>
                        <a:t>title</a:t>
                      </a:r>
                      <a:endParaRPr lang="en-US" sz="20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b="1" cap="all" spc="50" dirty="0">
                          <a:effectLst/>
                        </a:rPr>
                        <a:t>e-mail</a:t>
                      </a:r>
                      <a:endParaRPr lang="en-US" sz="20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b="1" cap="all" spc="50" dirty="0">
                          <a:effectLst/>
                        </a:rPr>
                        <a:t>Number</a:t>
                      </a:r>
                      <a:endParaRPr lang="en-US" sz="20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74592081"/>
                  </a:ext>
                </a:extLst>
              </a:tr>
              <a:tr h="515953">
                <a:tc>
                  <a:txBody>
                    <a:bodyPr/>
                    <a:lstStyle/>
                    <a:p>
                      <a:pPr marL="0" marR="0">
                        <a:lnSpc>
                          <a:spcPct val="115000"/>
                        </a:lnSpc>
                        <a:spcBef>
                          <a:spcPts val="0"/>
                        </a:spcBef>
                        <a:spcAft>
                          <a:spcPts val="0"/>
                        </a:spcAft>
                      </a:pPr>
                      <a:r>
                        <a:rPr lang="en-US" sz="2000" dirty="0">
                          <a:effectLst/>
                        </a:rPr>
                        <a:t>Josh Souliere</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EQA Assistant Division Director</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u="sng" dirty="0">
                          <a:effectLst/>
                          <a:hlinkClick r:id="rId2"/>
                        </a:rPr>
                        <a:t>Josh.souliere@vermont.gov</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802-828-0790</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01913921"/>
                  </a:ext>
                </a:extLst>
              </a:tr>
              <a:tr h="515953">
                <a:tc>
                  <a:txBody>
                    <a:bodyPr/>
                    <a:lstStyle/>
                    <a:p>
                      <a:pPr marL="0" marR="0">
                        <a:lnSpc>
                          <a:spcPct val="115000"/>
                        </a:lnSpc>
                        <a:spcBef>
                          <a:spcPts val="0"/>
                        </a:spcBef>
                        <a:spcAft>
                          <a:spcPts val="0"/>
                        </a:spcAft>
                      </a:pPr>
                      <a:r>
                        <a:rPr lang="en-US" sz="2000" dirty="0">
                          <a:effectLst/>
                        </a:rPr>
                        <a:t>Marianne Charalabopoulos</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EQA Coordinator</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u="sng" dirty="0">
                          <a:effectLst/>
                          <a:hlinkClick r:id="rId3"/>
                        </a:rPr>
                        <a:t>Marianna.Charalabopoulos@vermont.gov</a:t>
                      </a:r>
                      <a:r>
                        <a:rPr lang="en-US" sz="2000" dirty="0">
                          <a:effectLst/>
                        </a:rPr>
                        <a:t> </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802-828-1199</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04335640"/>
                  </a:ext>
                </a:extLst>
              </a:tr>
              <a:tr h="515953">
                <a:tc>
                  <a:txBody>
                    <a:bodyPr/>
                    <a:lstStyle/>
                    <a:p>
                      <a:pPr marL="0" marR="0">
                        <a:lnSpc>
                          <a:spcPct val="115000"/>
                        </a:lnSpc>
                        <a:spcBef>
                          <a:spcPts val="0"/>
                        </a:spcBef>
                        <a:spcAft>
                          <a:spcPts val="0"/>
                        </a:spcAft>
                      </a:pPr>
                      <a:r>
                        <a:rPr lang="en-US" sz="2000" dirty="0">
                          <a:effectLst/>
                        </a:rPr>
                        <a:t>Jenn Dale</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1000"/>
                        </a:spcAft>
                      </a:pPr>
                      <a:r>
                        <a:rPr lang="en-US" sz="2000" dirty="0">
                          <a:effectLst/>
                        </a:rPr>
                        <a:t>EQA Coordinator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u="sng" dirty="0">
                          <a:effectLst/>
                          <a:hlinkClick r:id="rId4"/>
                        </a:rPr>
                        <a:t>Jenn.dale@vermont.gov</a:t>
                      </a:r>
                      <a:r>
                        <a:rPr lang="en-US" sz="2000" dirty="0">
                          <a:effectLst/>
                        </a:rPr>
                        <a:t> </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802-828-1290</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90136432"/>
                  </a:ext>
                </a:extLst>
              </a:tr>
              <a:tr h="515953">
                <a:tc>
                  <a:txBody>
                    <a:bodyPr/>
                    <a:lstStyle/>
                    <a:p>
                      <a:pPr marL="0" marR="0">
                        <a:lnSpc>
                          <a:spcPct val="115000"/>
                        </a:lnSpc>
                        <a:spcBef>
                          <a:spcPts val="0"/>
                        </a:spcBef>
                        <a:spcAft>
                          <a:spcPts val="0"/>
                        </a:spcAft>
                      </a:pPr>
                      <a:r>
                        <a:rPr lang="en-US" sz="2000" dirty="0">
                          <a:effectLst/>
                        </a:rPr>
                        <a:t>Kevin Doering</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1000"/>
                        </a:spcAft>
                      </a:pPr>
                      <a:r>
                        <a:rPr lang="en-US" sz="2000" dirty="0">
                          <a:effectLst/>
                        </a:rPr>
                        <a:t>EQA Coordinator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u="sng" dirty="0">
                          <a:effectLst/>
                          <a:hlinkClick r:id="rId5"/>
                        </a:rPr>
                        <a:t>Kevin.doering@vermont.gov</a:t>
                      </a:r>
                      <a:r>
                        <a:rPr lang="en-US" sz="2000" dirty="0">
                          <a:effectLst/>
                        </a:rPr>
                        <a:t> </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802-828-1192</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18803464"/>
                  </a:ext>
                </a:extLst>
              </a:tr>
              <a:tr h="515953">
                <a:tc>
                  <a:txBody>
                    <a:bodyPr/>
                    <a:lstStyle/>
                    <a:p>
                      <a:pPr marL="0" marR="0">
                        <a:lnSpc>
                          <a:spcPct val="115000"/>
                        </a:lnSpc>
                        <a:spcBef>
                          <a:spcPts val="0"/>
                        </a:spcBef>
                        <a:spcAft>
                          <a:spcPts val="0"/>
                        </a:spcAft>
                      </a:pPr>
                      <a:r>
                        <a:rPr lang="en-US" sz="2000" dirty="0">
                          <a:effectLst/>
                        </a:rPr>
                        <a:t>Toni Marra</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1000"/>
                        </a:spcAft>
                      </a:pPr>
                      <a:r>
                        <a:rPr lang="en-US" sz="2000" dirty="0">
                          <a:effectLst/>
                        </a:rPr>
                        <a:t>EQA Coordinator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u="sng" dirty="0">
                          <a:effectLst/>
                          <a:hlinkClick r:id="rId6"/>
                        </a:rPr>
                        <a:t>Toni.marra@vermont.gov</a:t>
                      </a:r>
                      <a:r>
                        <a:rPr lang="en-US" sz="2000" dirty="0">
                          <a:effectLst/>
                        </a:rPr>
                        <a:t> </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802-282-1206</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2447526"/>
                  </a:ext>
                </a:extLst>
              </a:tr>
            </a:tbl>
          </a:graphicData>
        </a:graphic>
      </p:graphicFrame>
    </p:spTree>
    <p:extLst>
      <p:ext uri="{BB962C8B-B14F-4D97-AF65-F5344CB8AC3E}">
        <p14:creationId xmlns:p14="http://schemas.microsoft.com/office/powerpoint/2010/main" val="9090447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F96F9-0359-41F7-BFC1-DE2E9525E6C2}"/>
              </a:ext>
            </a:extLst>
          </p:cNvPr>
          <p:cNvSpPr>
            <a:spLocks noGrp="1"/>
          </p:cNvSpPr>
          <p:nvPr>
            <p:ph type="title"/>
          </p:nvPr>
        </p:nvSpPr>
        <p:spPr/>
        <p:txBody>
          <a:bodyPr/>
          <a:lstStyle/>
          <a:p>
            <a:r>
              <a:rPr lang="en-US" b="1" dirty="0"/>
              <a:t>GMS Helpdesk</a:t>
            </a:r>
          </a:p>
        </p:txBody>
      </p:sp>
      <p:sp>
        <p:nvSpPr>
          <p:cNvPr id="3" name="Text Placeholder 2">
            <a:extLst>
              <a:ext uri="{FF2B5EF4-FFF2-40B4-BE49-F238E27FC236}">
                <a16:creationId xmlns:a16="http://schemas.microsoft.com/office/drawing/2014/main" id="{6930CA5E-0EF3-4018-A929-6900ABB7B9E3}"/>
              </a:ext>
            </a:extLst>
          </p:cNvPr>
          <p:cNvSpPr>
            <a:spLocks noGrp="1"/>
          </p:cNvSpPr>
          <p:nvPr>
            <p:ph type="body" sz="quarter" idx="10"/>
          </p:nvPr>
        </p:nvSpPr>
        <p:spPr/>
        <p:txBody>
          <a:bodyPr/>
          <a:lstStyle/>
          <a:p>
            <a:pPr marL="0" indent="0">
              <a:buNone/>
            </a:pPr>
            <a:endParaRPr lang="en-US" dirty="0"/>
          </a:p>
        </p:txBody>
      </p:sp>
      <p:graphicFrame>
        <p:nvGraphicFramePr>
          <p:cNvPr id="5" name="Table 4">
            <a:extLst>
              <a:ext uri="{FF2B5EF4-FFF2-40B4-BE49-F238E27FC236}">
                <a16:creationId xmlns:a16="http://schemas.microsoft.com/office/drawing/2014/main" id="{A1C81EB9-E43D-4C18-91EB-F389312AE79C}"/>
              </a:ext>
            </a:extLst>
          </p:cNvPr>
          <p:cNvGraphicFramePr>
            <a:graphicFrameLocks noGrp="1"/>
          </p:cNvGraphicFramePr>
          <p:nvPr>
            <p:extLst>
              <p:ext uri="{D42A27DB-BD31-4B8C-83A1-F6EECF244321}">
                <p14:modId xmlns:p14="http://schemas.microsoft.com/office/powerpoint/2010/main" val="4204565552"/>
              </p:ext>
            </p:extLst>
          </p:nvPr>
        </p:nvGraphicFramePr>
        <p:xfrm>
          <a:off x="774192" y="1600200"/>
          <a:ext cx="10808209" cy="1321806"/>
        </p:xfrm>
        <a:graphic>
          <a:graphicData uri="http://schemas.openxmlformats.org/drawingml/2006/table">
            <a:tbl>
              <a:tblPr firstRow="1">
                <a:tableStyleId>{5C22544A-7EE6-4342-B048-85BDC9FD1C3A}</a:tableStyleId>
              </a:tblPr>
              <a:tblGrid>
                <a:gridCol w="2347510">
                  <a:extLst>
                    <a:ext uri="{9D8B030D-6E8A-4147-A177-3AD203B41FA5}">
                      <a16:colId xmlns:a16="http://schemas.microsoft.com/office/drawing/2014/main" val="1453111415"/>
                    </a:ext>
                  </a:extLst>
                </a:gridCol>
                <a:gridCol w="3216959">
                  <a:extLst>
                    <a:ext uri="{9D8B030D-6E8A-4147-A177-3AD203B41FA5}">
                      <a16:colId xmlns:a16="http://schemas.microsoft.com/office/drawing/2014/main" val="968029150"/>
                    </a:ext>
                  </a:extLst>
                </a:gridCol>
                <a:gridCol w="3631396">
                  <a:extLst>
                    <a:ext uri="{9D8B030D-6E8A-4147-A177-3AD203B41FA5}">
                      <a16:colId xmlns:a16="http://schemas.microsoft.com/office/drawing/2014/main" val="250569548"/>
                    </a:ext>
                  </a:extLst>
                </a:gridCol>
                <a:gridCol w="1612344">
                  <a:extLst>
                    <a:ext uri="{9D8B030D-6E8A-4147-A177-3AD203B41FA5}">
                      <a16:colId xmlns:a16="http://schemas.microsoft.com/office/drawing/2014/main" val="163722294"/>
                    </a:ext>
                  </a:extLst>
                </a:gridCol>
              </a:tblGrid>
              <a:tr h="604204">
                <a:tc>
                  <a:txBody>
                    <a:bodyPr/>
                    <a:lstStyle/>
                    <a:p>
                      <a:pPr marL="0" marR="0">
                        <a:lnSpc>
                          <a:spcPct val="115000"/>
                        </a:lnSpc>
                        <a:spcBef>
                          <a:spcPts val="0"/>
                        </a:spcBef>
                        <a:spcAft>
                          <a:spcPts val="0"/>
                        </a:spcAft>
                      </a:pPr>
                      <a:r>
                        <a:rPr lang="en-US" sz="2000" b="1" cap="all" spc="50" dirty="0">
                          <a:effectLst/>
                        </a:rPr>
                        <a:t>Name</a:t>
                      </a:r>
                      <a:endParaRPr lang="en-US" sz="20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b="1" cap="all" spc="50" dirty="0">
                          <a:effectLst/>
                        </a:rPr>
                        <a:t>title</a:t>
                      </a:r>
                      <a:endParaRPr lang="en-US" sz="20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b="1" cap="all" spc="50" dirty="0">
                          <a:effectLst/>
                        </a:rPr>
                        <a:t>e-mail</a:t>
                      </a:r>
                      <a:endParaRPr lang="en-US" sz="20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b="1" cap="all" spc="50" dirty="0">
                          <a:effectLst/>
                        </a:rPr>
                        <a:t>Number</a:t>
                      </a:r>
                      <a:endParaRPr lang="en-US" sz="20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1604768"/>
                  </a:ext>
                </a:extLst>
              </a:tr>
              <a:tr h="717602">
                <a:tc>
                  <a:txBody>
                    <a:bodyPr/>
                    <a:lstStyle/>
                    <a:p>
                      <a:pPr marL="0" marR="0">
                        <a:lnSpc>
                          <a:spcPct val="115000"/>
                        </a:lnSpc>
                        <a:spcBef>
                          <a:spcPts val="0"/>
                        </a:spcBef>
                        <a:spcAft>
                          <a:spcPts val="0"/>
                        </a:spcAft>
                      </a:pPr>
                      <a:r>
                        <a:rPr lang="en-US" sz="2000" dirty="0">
                          <a:effectLst/>
                        </a:rPr>
                        <a:t>AOE Help Desk</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 </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u="sng" dirty="0">
                          <a:effectLst/>
                          <a:hlinkClick r:id="rId2"/>
                        </a:rPr>
                        <a:t>AOE.GMSHelp@vermont.gov</a:t>
                      </a:r>
                      <a:r>
                        <a:rPr lang="en-US" sz="2000" dirty="0">
                          <a:effectLst/>
                        </a:rPr>
                        <a:t> </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802-828-1017</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41951896"/>
                  </a:ext>
                </a:extLst>
              </a:tr>
            </a:tbl>
          </a:graphicData>
        </a:graphic>
      </p:graphicFrame>
    </p:spTree>
    <p:extLst>
      <p:ext uri="{BB962C8B-B14F-4D97-AF65-F5344CB8AC3E}">
        <p14:creationId xmlns:p14="http://schemas.microsoft.com/office/powerpoint/2010/main" val="3144524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672638B-DD5D-4A5B-AAEE-415319664C52}"/>
              </a:ext>
            </a:extLst>
          </p:cNvPr>
          <p:cNvSpPr>
            <a:spLocks noGrp="1"/>
          </p:cNvSpPr>
          <p:nvPr>
            <p:ph type="title"/>
          </p:nvPr>
        </p:nvSpPr>
        <p:spPr/>
        <p:txBody>
          <a:bodyPr/>
          <a:lstStyle/>
          <a:p>
            <a:r>
              <a:rPr lang="en-US" dirty="0"/>
              <a:t>Questions</a:t>
            </a:r>
          </a:p>
        </p:txBody>
      </p:sp>
      <p:pic>
        <p:nvPicPr>
          <p:cNvPr id="6" name="Picture 5" descr="Cover Me Q&amp;A: What's your favorite Muppets cover song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0800" y="1676400"/>
            <a:ext cx="7081736" cy="2971800"/>
          </a:xfrm>
          <a:prstGeom prst="rect">
            <a:avLst/>
          </a:prstGeom>
        </p:spPr>
      </p:pic>
    </p:spTree>
    <p:extLst>
      <p:ext uri="{BB962C8B-B14F-4D97-AF65-F5344CB8AC3E}">
        <p14:creationId xmlns:p14="http://schemas.microsoft.com/office/powerpoint/2010/main" val="1120007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1E6FFE-9570-4381-B1F7-25DED717401D}"/>
              </a:ext>
            </a:extLst>
          </p:cNvPr>
          <p:cNvSpPr>
            <a:spLocks noGrp="1"/>
          </p:cNvSpPr>
          <p:nvPr>
            <p:ph type="ctrTitle"/>
          </p:nvPr>
        </p:nvSpPr>
        <p:spPr>
          <a:xfrm>
            <a:off x="609600" y="2008187"/>
            <a:ext cx="10871200" cy="1470025"/>
          </a:xfrm>
        </p:spPr>
        <p:txBody>
          <a:bodyPr/>
          <a:lstStyle/>
          <a:p>
            <a:r>
              <a:rPr lang="en-US" sz="4000" b="1" dirty="0"/>
              <a:t>Roles and Responsibilities</a:t>
            </a:r>
          </a:p>
        </p:txBody>
      </p:sp>
      <p:pic>
        <p:nvPicPr>
          <p:cNvPr id="4100" name="Picture 4" descr="The 10 roles and responsibilities of a nonprofit Board of Directors - Get  Fully Funded">
            <a:extLst>
              <a:ext uri="{FF2B5EF4-FFF2-40B4-BE49-F238E27FC236}">
                <a16:creationId xmlns:a16="http://schemas.microsoft.com/office/drawing/2014/main" id="{14045588-0F85-4587-9039-771F2B5889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5512" y="3478212"/>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0448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3505200" cy="5334000"/>
          </a:xfrm>
        </p:spPr>
        <p:txBody>
          <a:bodyPr>
            <a:normAutofit/>
          </a:bodyPr>
          <a:lstStyle/>
          <a:p>
            <a:pPr algn="l"/>
            <a:r>
              <a:rPr lang="en-US" sz="3200" dirty="0"/>
              <a:t>Communication,  Coordination and Documentation are the keys to CFP success</a:t>
            </a:r>
          </a:p>
        </p:txBody>
      </p:sp>
      <p:graphicFrame>
        <p:nvGraphicFramePr>
          <p:cNvPr id="5" name="Diagram 4" descr="Green circles representing CFP Team Leader as the center of the communication and coordination between: school staff, LEA leaders, USDOE, AOE Staff, Parents, Data Manager, Business Office, Community Partners. ">
            <a:extLst>
              <a:ext uri="{FF2B5EF4-FFF2-40B4-BE49-F238E27FC236}">
                <a16:creationId xmlns:a16="http://schemas.microsoft.com/office/drawing/2014/main" id="{40F079E5-F3BA-4433-A052-6629CFFEBAA4}"/>
              </a:ext>
            </a:extLst>
          </p:cNvPr>
          <p:cNvGraphicFramePr/>
          <p:nvPr>
            <p:extLst>
              <p:ext uri="{D42A27DB-BD31-4B8C-83A1-F6EECF244321}">
                <p14:modId xmlns:p14="http://schemas.microsoft.com/office/powerpoint/2010/main" val="2493829002"/>
              </p:ext>
            </p:extLst>
          </p:nvPr>
        </p:nvGraphicFramePr>
        <p:xfrm>
          <a:off x="3200400" y="152400"/>
          <a:ext cx="9423400" cy="6172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84879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Communication is Key</a:t>
            </a:r>
          </a:p>
        </p:txBody>
      </p:sp>
      <p:sp>
        <p:nvSpPr>
          <p:cNvPr id="3" name="Content Placeholder 2"/>
          <p:cNvSpPr>
            <a:spLocks noGrp="1"/>
          </p:cNvSpPr>
          <p:nvPr>
            <p:ph idx="1"/>
          </p:nvPr>
        </p:nvSpPr>
        <p:spPr/>
        <p:txBody>
          <a:bodyPr>
            <a:normAutofit/>
          </a:bodyPr>
          <a:lstStyle/>
          <a:p>
            <a:r>
              <a:rPr lang="en-US" dirty="0"/>
              <a:t>To and from parents, community, school and LEA leaders</a:t>
            </a:r>
          </a:p>
          <a:p>
            <a:pPr lvl="1"/>
            <a:r>
              <a:rPr lang="en-US" dirty="0"/>
              <a:t>Resources, needs, planning, implementation, effectiveness</a:t>
            </a:r>
          </a:p>
          <a:p>
            <a:r>
              <a:rPr lang="en-US" dirty="0"/>
              <a:t>To and from the business office</a:t>
            </a:r>
          </a:p>
          <a:p>
            <a:pPr lvl="1"/>
            <a:r>
              <a:rPr lang="en-US" dirty="0"/>
              <a:t>Budgeting, procurement, spending</a:t>
            </a:r>
          </a:p>
          <a:p>
            <a:r>
              <a:rPr lang="en-US" dirty="0"/>
              <a:t>To and from the AOE and DOE</a:t>
            </a:r>
          </a:p>
          <a:p>
            <a:pPr lvl="1"/>
            <a:r>
              <a:rPr lang="en-US" dirty="0"/>
              <a:t>Rules, requirements, clarification, feedback</a:t>
            </a:r>
          </a:p>
        </p:txBody>
      </p:sp>
      <p:pic>
        <p:nvPicPr>
          <p:cNvPr id="4" name="Picture 4" descr="Key to Success Images, Stock Photos &amp; Vectors | Shutterstock">
            <a:extLst>
              <a:ext uri="{FF2B5EF4-FFF2-40B4-BE49-F238E27FC236}">
                <a16:creationId xmlns:a16="http://schemas.microsoft.com/office/drawing/2014/main" id="{54952616-54F8-4396-8D43-E3E597C28B3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838" b="16876"/>
          <a:stretch/>
        </p:blipFill>
        <p:spPr bwMode="auto">
          <a:xfrm>
            <a:off x="8382000" y="2971800"/>
            <a:ext cx="3305175"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2661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Required Communication</a:t>
            </a:r>
          </a:p>
        </p:txBody>
      </p:sp>
      <p:sp>
        <p:nvSpPr>
          <p:cNvPr id="3" name="Content Placeholder 2"/>
          <p:cNvSpPr>
            <a:spLocks noGrp="1"/>
          </p:cNvSpPr>
          <p:nvPr>
            <p:ph idx="1"/>
          </p:nvPr>
        </p:nvSpPr>
        <p:spPr/>
        <p:txBody>
          <a:bodyPr>
            <a:normAutofit fontScale="92500" lnSpcReduction="20000"/>
          </a:bodyPr>
          <a:lstStyle/>
          <a:p>
            <a:r>
              <a:rPr lang="en-US" sz="3500" dirty="0"/>
              <a:t>Disseminate annual school and LEA report cards, or provide a link to the Annual Snapshot, by December of the following school year</a:t>
            </a:r>
          </a:p>
          <a:p>
            <a:endParaRPr lang="en-US" sz="2600" dirty="0"/>
          </a:p>
          <a:p>
            <a:r>
              <a:rPr lang="en-US" sz="3500" dirty="0"/>
              <a:t>Provide parents information about or access to their child’s individual levels of achievement on State academic assessments</a:t>
            </a:r>
          </a:p>
          <a:p>
            <a:endParaRPr lang="en-US" sz="2600" dirty="0"/>
          </a:p>
          <a:p>
            <a:r>
              <a:rPr lang="en-US" sz="3500" dirty="0"/>
              <a:t>Notification of the right to “opt out” of Federal, State or local assessments</a:t>
            </a:r>
          </a:p>
          <a:p>
            <a:endParaRPr lang="en-US" dirty="0"/>
          </a:p>
        </p:txBody>
      </p:sp>
    </p:spTree>
    <p:extLst>
      <p:ext uri="{BB962C8B-B14F-4D97-AF65-F5344CB8AC3E}">
        <p14:creationId xmlns:p14="http://schemas.microsoft.com/office/powerpoint/2010/main" val="4291690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Communication - Title I</a:t>
            </a:r>
          </a:p>
        </p:txBody>
      </p:sp>
      <p:sp>
        <p:nvSpPr>
          <p:cNvPr id="3" name="Content Placeholder 2"/>
          <p:cNvSpPr>
            <a:spLocks noGrp="1"/>
          </p:cNvSpPr>
          <p:nvPr>
            <p:ph idx="1"/>
          </p:nvPr>
        </p:nvSpPr>
        <p:spPr/>
        <p:txBody>
          <a:bodyPr/>
          <a:lstStyle/>
          <a:p>
            <a:r>
              <a:rPr lang="en-US" dirty="0"/>
              <a:t>In Title I schools, notification of parents’ rights to request information about the professional qualifications of their child’s teachers</a:t>
            </a:r>
          </a:p>
          <a:p>
            <a:endParaRPr lang="en-US" sz="2400" dirty="0"/>
          </a:p>
          <a:p>
            <a:r>
              <a:rPr lang="en-US" dirty="0"/>
              <a:t>In Title I schools, timely notice to parents if their child has been assigned to, or taught for four consecutive weeks, by a teacher who does not hold an applicable subject area and grade level license</a:t>
            </a:r>
          </a:p>
        </p:txBody>
      </p:sp>
    </p:spTree>
    <p:extLst>
      <p:ext uri="{BB962C8B-B14F-4D97-AF65-F5344CB8AC3E}">
        <p14:creationId xmlns:p14="http://schemas.microsoft.com/office/powerpoint/2010/main" val="1612123629"/>
      </p:ext>
    </p:extLst>
  </p:cSld>
  <p:clrMapOvr>
    <a:masterClrMapping/>
  </p:clrMapOvr>
</p:sld>
</file>

<file path=ppt/theme/theme1.xml><?xml version="1.0" encoding="utf-8"?>
<a:theme xmlns:a="http://schemas.openxmlformats.org/drawingml/2006/main" name="Custom Design">
  <a:themeElements>
    <a:clrScheme name="SOV Branded">
      <a:dk1>
        <a:sysClr val="windowText" lastClr="000000"/>
      </a:dk1>
      <a:lt1>
        <a:srgbClr val="FFFFFF"/>
      </a:lt1>
      <a:dk2>
        <a:srgbClr val="00853F"/>
      </a:dk2>
      <a:lt2>
        <a:srgbClr val="FFFFFF"/>
      </a:lt2>
      <a:accent1>
        <a:srgbClr val="00853F"/>
      </a:accent1>
      <a:accent2>
        <a:srgbClr val="F38F1D"/>
      </a:accent2>
      <a:accent3>
        <a:srgbClr val="9BBB59"/>
      </a:accent3>
      <a:accent4>
        <a:srgbClr val="8064A2"/>
      </a:accent4>
      <a:accent5>
        <a:srgbClr val="4BACC6"/>
      </a:accent5>
      <a:accent6>
        <a:srgbClr val="F79646"/>
      </a:accent6>
      <a:hlink>
        <a:srgbClr val="0000FF"/>
      </a:hlink>
      <a:folHlink>
        <a:srgbClr val="800080"/>
      </a:folHlink>
    </a:clrScheme>
    <a:fontScheme name="SOV Branded">
      <a:majorFont>
        <a:latin typeface="Franklin Gothic Book"/>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F2F6B283D0F1940B375B4845395C049" ma:contentTypeVersion="12" ma:contentTypeDescription="Create a new document." ma:contentTypeScope="" ma:versionID="36280ed91f61375594fea273fd44bb62">
  <xsd:schema xmlns:xsd="http://www.w3.org/2001/XMLSchema" xmlns:xs="http://www.w3.org/2001/XMLSchema" xmlns:p="http://schemas.microsoft.com/office/2006/metadata/properties" xmlns:ns1="http://schemas.microsoft.com/sharepoint/v3" xmlns:ns3="d80a4d8e-4e6b-4d9d-8f1a-ff0104432a35" xmlns:ns4="f589ccea-3ba2-4c0c-a515-510e0f56592f" targetNamespace="http://schemas.microsoft.com/office/2006/metadata/properties" ma:root="true" ma:fieldsID="6f521704c45c8cda87a858ced243b679" ns1:_="" ns3:_="" ns4:_="">
    <xsd:import namespace="http://schemas.microsoft.com/sharepoint/v3"/>
    <xsd:import namespace="d80a4d8e-4e6b-4d9d-8f1a-ff0104432a35"/>
    <xsd:import namespace="f589ccea-3ba2-4c0c-a515-510e0f56592f"/>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8" nillable="true" ma:displayName="Unified Compliance Policy Properties" ma:hidden="true" ma:internalName="_ip_UnifiedCompliancePolicyProperties">
      <xsd:simpleType>
        <xsd:restriction base="dms:Note"/>
      </xsd:simpleType>
    </xsd:element>
    <xsd:element name="_ip_UnifiedCompliancePolicyUIAction" ma:index="1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80a4d8e-4e6b-4d9d-8f1a-ff0104432a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589ccea-3ba2-4c0c-a515-510e0f56592f"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40FD06AE-CEA2-456C-BE00-E4CFD9310E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0a4d8e-4e6b-4d9d-8f1a-ff0104432a35"/>
    <ds:schemaRef ds:uri="f589ccea-3ba2-4c0c-a515-510e0f5659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3BB6576-68A3-4E81-B8B4-F269FCDF3269}">
  <ds:schemaRefs>
    <ds:schemaRef ds:uri="http://schemas.microsoft.com/sharepoint/v3/contenttype/forms"/>
  </ds:schemaRefs>
</ds:datastoreItem>
</file>

<file path=customXml/itemProps3.xml><?xml version="1.0" encoding="utf-8"?>
<ds:datastoreItem xmlns:ds="http://schemas.openxmlformats.org/officeDocument/2006/customXml" ds:itemID="{F0B0C636-2E07-4B82-A471-6C3A4B959C67}">
  <ds:schemaRefs>
    <ds:schemaRef ds:uri="http://schemas.microsoft.com/office/2006/metadata/properties"/>
    <ds:schemaRef ds:uri="http://schemas.microsoft.com/office/infopath/2007/PartnerControl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edu-aoe-power-point-presentation</Template>
  <TotalTime>7196</TotalTime>
  <Words>2443</Words>
  <Application>Microsoft Office PowerPoint</Application>
  <PresentationFormat>Widescreen</PresentationFormat>
  <Paragraphs>317</Paragraphs>
  <Slides>45</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45</vt:i4>
      </vt:variant>
    </vt:vector>
  </HeadingPairs>
  <TitlesOfParts>
    <vt:vector size="53" baseType="lpstr">
      <vt:lpstr>Acumin Pro</vt:lpstr>
      <vt:lpstr>Arial</vt:lpstr>
      <vt:lpstr>Calibri</vt:lpstr>
      <vt:lpstr>Corbel</vt:lpstr>
      <vt:lpstr>Courier New</vt:lpstr>
      <vt:lpstr>Franklin Gothic Book</vt:lpstr>
      <vt:lpstr>Palatino Linotype</vt:lpstr>
      <vt:lpstr>Custom Design</vt:lpstr>
      <vt:lpstr>What is a CFP Team Leader?</vt:lpstr>
      <vt:lpstr>Technology Stuff</vt:lpstr>
      <vt:lpstr>Session Resources</vt:lpstr>
      <vt:lpstr>Agenda Overview</vt:lpstr>
      <vt:lpstr>Roles and Responsibilities</vt:lpstr>
      <vt:lpstr>Communication,  Coordination and Documentation are the keys to CFP success</vt:lpstr>
      <vt:lpstr>Communication is Key</vt:lpstr>
      <vt:lpstr>Required Communication</vt:lpstr>
      <vt:lpstr>Communication - Title I</vt:lpstr>
      <vt:lpstr>Communication - Parent and Family Engagement</vt:lpstr>
      <vt:lpstr>Communication - Parent and Family Engagement</vt:lpstr>
      <vt:lpstr>Communication - Other Programs</vt:lpstr>
      <vt:lpstr>ESSA and Federal Guidance Documents</vt:lpstr>
      <vt:lpstr>CFP Assurances</vt:lpstr>
      <vt:lpstr>CFP Assurances</vt:lpstr>
      <vt:lpstr>CFP Timeline</vt:lpstr>
      <vt:lpstr>CFP Timeline</vt:lpstr>
      <vt:lpstr>CFP Timeline</vt:lpstr>
      <vt:lpstr>Out-of-Country Travel</vt:lpstr>
      <vt:lpstr>Supplement Not Supplant</vt:lpstr>
      <vt:lpstr>Transfers</vt:lpstr>
      <vt:lpstr>Grant Awards and Amendments</vt:lpstr>
      <vt:lpstr>Monitoring</vt:lpstr>
      <vt:lpstr>Equitable Services</vt:lpstr>
      <vt:lpstr>Equitable Services</vt:lpstr>
      <vt:lpstr>Equitable Services</vt:lpstr>
      <vt:lpstr>Required Documentation</vt:lpstr>
      <vt:lpstr>LEA Control of Services</vt:lpstr>
      <vt:lpstr>Equitable Services Quiz</vt:lpstr>
      <vt:lpstr>Equitable Services Quiz</vt:lpstr>
      <vt:lpstr>Equitable Services Quiz</vt:lpstr>
      <vt:lpstr>Equitable Services Quiz</vt:lpstr>
      <vt:lpstr>Fiscal Considerations</vt:lpstr>
      <vt:lpstr>35% Flexibility</vt:lpstr>
      <vt:lpstr>Example 1 </vt:lpstr>
      <vt:lpstr>Example 2</vt:lpstr>
      <vt:lpstr>Subgrants</vt:lpstr>
      <vt:lpstr>Administration Caps for the Title Funds</vt:lpstr>
      <vt:lpstr>Indirect Costs on Amendments</vt:lpstr>
      <vt:lpstr>Who Should I Contact?</vt:lpstr>
      <vt:lpstr>CFP Application Contacts</vt:lpstr>
      <vt:lpstr>Finance and Fiscal Monitoring Contacts</vt:lpstr>
      <vt:lpstr>Education Quality Assurance Contacts</vt:lpstr>
      <vt:lpstr>GMS Helpdesk</vt:lpstr>
      <vt:lpstr>Questions</vt:lpstr>
    </vt:vector>
  </TitlesOfParts>
  <Company>Vermont Agency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Template</dc:title>
  <dc:creator>Vermont Agency of Education</dc:creator>
  <cp:lastModifiedBy>Graves, Amber</cp:lastModifiedBy>
  <cp:revision>160</cp:revision>
  <cp:lastPrinted>2020-10-15T20:31:45Z</cp:lastPrinted>
  <dcterms:created xsi:type="dcterms:W3CDTF">2016-07-25T13:30:01Z</dcterms:created>
  <dcterms:modified xsi:type="dcterms:W3CDTF">2020-11-23T17:45:42Z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0x0101005F2F6B283D0F1940B375B4845395C049</vt:lpwstr>
  </property>
</Properties>
</file>