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4"/>
  </p:sldMasterIdLst>
  <p:notesMasterIdLst>
    <p:notesMasterId r:id="rId34"/>
  </p:notesMasterIdLst>
  <p:handoutMasterIdLst>
    <p:handoutMasterId r:id="rId35"/>
  </p:handoutMasterIdLst>
  <p:sldIdLst>
    <p:sldId id="456" r:id="rId5"/>
    <p:sldId id="468" r:id="rId6"/>
    <p:sldId id="476" r:id="rId7"/>
    <p:sldId id="458" r:id="rId8"/>
    <p:sldId id="444" r:id="rId9"/>
    <p:sldId id="377" r:id="rId10"/>
    <p:sldId id="388" r:id="rId11"/>
    <p:sldId id="473" r:id="rId12"/>
    <p:sldId id="477" r:id="rId13"/>
    <p:sldId id="381" r:id="rId14"/>
    <p:sldId id="472" r:id="rId15"/>
    <p:sldId id="382" r:id="rId16"/>
    <p:sldId id="470" r:id="rId17"/>
    <p:sldId id="389" r:id="rId18"/>
    <p:sldId id="390" r:id="rId19"/>
    <p:sldId id="391" r:id="rId20"/>
    <p:sldId id="474" r:id="rId21"/>
    <p:sldId id="392" r:id="rId22"/>
    <p:sldId id="366" r:id="rId23"/>
    <p:sldId id="396" r:id="rId24"/>
    <p:sldId id="455" r:id="rId25"/>
    <p:sldId id="465" r:id="rId26"/>
    <p:sldId id="370" r:id="rId27"/>
    <p:sldId id="371" r:id="rId28"/>
    <p:sldId id="423" r:id="rId29"/>
    <p:sldId id="475" r:id="rId30"/>
    <p:sldId id="466" r:id="rId31"/>
    <p:sldId id="464" r:id="rId32"/>
    <p:sldId id="459" r:id="rId33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6144" autoAdjust="0"/>
  </p:normalViewPr>
  <p:slideViewPr>
    <p:cSldViewPr>
      <p:cViewPr varScale="1">
        <p:scale>
          <a:sx n="81" d="100"/>
          <a:sy n="81" d="100"/>
        </p:scale>
        <p:origin x="106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20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11699" cy="463408"/>
          </a:xfrm>
          <a:prstGeom prst="rect">
            <a:avLst/>
          </a:prstGeom>
        </p:spPr>
        <p:txBody>
          <a:bodyPr vert="horz" lIns="92481" tIns="46240" rIns="92481" bIns="4624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70" y="2"/>
            <a:ext cx="3011699" cy="463408"/>
          </a:xfrm>
          <a:prstGeom prst="rect">
            <a:avLst/>
          </a:prstGeom>
        </p:spPr>
        <p:txBody>
          <a:bodyPr vert="horz" lIns="92481" tIns="46240" rIns="92481" bIns="46240" rtlCol="0"/>
          <a:lstStyle>
            <a:lvl1pPr algn="r">
              <a:defRPr sz="1200"/>
            </a:lvl1pPr>
          </a:lstStyle>
          <a:p>
            <a:fld id="{4E43BAD2-912A-4852-AA21-1A049AD7ECE2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1"/>
            <a:ext cx="3011699" cy="463407"/>
          </a:xfrm>
          <a:prstGeom prst="rect">
            <a:avLst/>
          </a:prstGeom>
        </p:spPr>
        <p:txBody>
          <a:bodyPr vert="horz" lIns="92481" tIns="46240" rIns="92481" bIns="4624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70" y="8772671"/>
            <a:ext cx="3011699" cy="463407"/>
          </a:xfrm>
          <a:prstGeom prst="rect">
            <a:avLst/>
          </a:prstGeom>
        </p:spPr>
        <p:txBody>
          <a:bodyPr vert="horz" lIns="92481" tIns="46240" rIns="92481" bIns="46240" rtlCol="0" anchor="b"/>
          <a:lstStyle>
            <a:lvl1pPr algn="r">
              <a:defRPr sz="1200"/>
            </a:lvl1pPr>
          </a:lstStyle>
          <a:p>
            <a:fld id="{811791F8-FF65-4855-B77D-9162C3A1E4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9933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1" tIns="46240" rIns="92481" bIns="4624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70" y="0"/>
            <a:ext cx="3011699" cy="461804"/>
          </a:xfrm>
          <a:prstGeom prst="rect">
            <a:avLst/>
          </a:prstGeom>
        </p:spPr>
        <p:txBody>
          <a:bodyPr vert="horz" lIns="92481" tIns="46240" rIns="92481" bIns="4624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C27C917-86D6-4083-BE96-E72DBE33C8E0}" type="datetimeFigureOut">
              <a:rPr lang="en-US"/>
              <a:pPr>
                <a:defRPr/>
              </a:pPr>
              <a:t>11/23/2020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1" tIns="46240" rIns="92481" bIns="4624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1" tIns="46240" rIns="92481" bIns="4624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1" tIns="46240" rIns="92481" bIns="4624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0" y="8772668"/>
            <a:ext cx="3011699" cy="461804"/>
          </a:xfrm>
          <a:prstGeom prst="rect">
            <a:avLst/>
          </a:prstGeom>
        </p:spPr>
        <p:txBody>
          <a:bodyPr vert="horz" wrap="square" lIns="92481" tIns="46240" rIns="92481" bIns="4624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9FBDE9E-A812-4663-9CB3-8F1B9102178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20298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BDE9E-A812-4663-9CB3-8F1B9102178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361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BDE9E-A812-4663-9CB3-8F1B9102178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666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1448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5567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pPr/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8773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pPr/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8231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7622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8589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1855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8866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6949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4162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9090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3494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19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09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16175"/>
            <a:ext cx="8153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391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>
            <a:lvl1pPr>
              <a:defRPr sz="3600" b="0" i="0" baseline="0"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33400" y="1600200"/>
            <a:ext cx="8153400" cy="4343400"/>
          </a:xfrm>
        </p:spPr>
        <p:txBody>
          <a:bodyPr/>
          <a:lstStyle>
            <a:lvl1pPr>
              <a:spcAft>
                <a:spcPts val="1200"/>
              </a:spcAft>
              <a:defRPr sz="3000" baseline="0"/>
            </a:lvl1pPr>
            <a:lvl2pPr>
              <a:spcAft>
                <a:spcPts val="1200"/>
              </a:spcAft>
              <a:defRPr sz="3000" baseline="0"/>
            </a:lvl2pPr>
            <a:lvl3pPr>
              <a:spcAft>
                <a:spcPts val="1200"/>
              </a:spcAft>
              <a:defRPr sz="3000" baseline="0"/>
            </a:lvl3pPr>
            <a:lvl4pPr>
              <a:spcAft>
                <a:spcPts val="1200"/>
              </a:spcAft>
              <a:defRPr sz="3000" baseline="0"/>
            </a:lvl4pPr>
            <a:lvl5pPr>
              <a:spcAft>
                <a:spcPts val="1200"/>
              </a:spcAft>
              <a:defRPr sz="30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0815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>
            <a:lvl1pPr>
              <a:defRPr sz="3600" b="0" i="0" baseline="0"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229600" cy="4495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346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9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4038600" cy="4648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4648200" y="1600200"/>
            <a:ext cx="4038600" cy="4648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056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8229600" cy="517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029" name="Picture 9" descr="AOEd MOM Hor 2C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248400"/>
            <a:ext cx="1590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09600" y="6491288"/>
            <a:ext cx="6248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12" r:id="rId5"/>
    <p:sldLayoutId id="2147484120" r:id="rId6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anose="020B05030201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anose="020B05030201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anose="020B05030201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anose="020B05030201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anose="020B05030201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anose="020B05030201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anose="020B05030201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anose="020B0503020102020204" pitchFamily="34" charset="0"/>
        </a:defRPr>
      </a:lvl9pPr>
    </p:titleStyle>
    <p:bodyStyle>
      <a:lvl1pPr marL="342900" indent="-342900" algn="l" rtl="0" eaLnBrk="1" fontAlgn="base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kristine.seipel@vermont.go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AF512-4E03-4C33-ABEB-14EC4E67B2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Title I, Part A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B8D96C-1B47-4642-B0EC-796A26F3B5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CFP 101</a:t>
            </a:r>
          </a:p>
          <a:p>
            <a:r>
              <a:rPr lang="en-US" dirty="0">
                <a:solidFill>
                  <a:schemeClr val="tx1"/>
                </a:solidFill>
              </a:rPr>
              <a:t>October 16, 2020</a:t>
            </a:r>
          </a:p>
        </p:txBody>
      </p:sp>
    </p:spTree>
    <p:extLst>
      <p:ext uri="{BB962C8B-B14F-4D97-AF65-F5344CB8AC3E}">
        <p14:creationId xmlns:p14="http://schemas.microsoft.com/office/powerpoint/2010/main" val="2789173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Two Types: Targeted vs. Schoolwide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883372990"/>
              </p:ext>
            </p:extLst>
          </p:nvPr>
        </p:nvGraphicFramePr>
        <p:xfrm>
          <a:off x="304800" y="1524000"/>
          <a:ext cx="8534400" cy="4590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1756523741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3557488740"/>
                    </a:ext>
                  </a:extLst>
                </a:gridCol>
              </a:tblGrid>
              <a:tr h="475861">
                <a:tc>
                  <a:txBody>
                    <a:bodyPr/>
                    <a:lstStyle/>
                    <a:p>
                      <a:r>
                        <a:rPr lang="en-US" dirty="0"/>
                        <a:t>Targeted Assistance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Schoolwide</a:t>
                      </a:r>
                      <a:r>
                        <a:rPr lang="en-US" baseline="0" dirty="0"/>
                        <a:t> Program (SWP)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220685"/>
                  </a:ext>
                </a:extLst>
              </a:tr>
              <a:tr h="1173356"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Schools</a:t>
                      </a:r>
                      <a:r>
                        <a:rPr lang="en-US" sz="2200" baseline="0" dirty="0"/>
                        <a:t> that are above the district poverty average </a:t>
                      </a:r>
                      <a:r>
                        <a:rPr lang="en-US" sz="2200" b="1" baseline="0" dirty="0"/>
                        <a:t>or </a:t>
                      </a:r>
                    </a:p>
                    <a:p>
                      <a:pPr algn="l"/>
                      <a:r>
                        <a:rPr lang="en-US" sz="2200" b="0" baseline="0" dirty="0"/>
                        <a:t>have a low-income of </a:t>
                      </a:r>
                      <a:r>
                        <a:rPr lang="en-US" sz="2200" baseline="0" dirty="0"/>
                        <a:t>35% or greater</a:t>
                      </a:r>
                    </a:p>
                    <a:p>
                      <a:pPr algn="l"/>
                      <a:r>
                        <a:rPr lang="en-US" sz="2200" baseline="0" dirty="0"/>
                        <a:t>*Free/reduced lunch data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Schools</a:t>
                      </a:r>
                      <a:r>
                        <a:rPr lang="en-US" sz="2200" baseline="0" dirty="0"/>
                        <a:t> with </a:t>
                      </a:r>
                      <a:r>
                        <a:rPr lang="en-US" sz="2200" dirty="0"/>
                        <a:t>40% or greater low-income</a:t>
                      </a:r>
                      <a:r>
                        <a:rPr lang="en-US" sz="2200" baseline="0" dirty="0"/>
                        <a:t> (unless school receives a state waiver). *Schools may still choose to be a Targeted Assistance Program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755892"/>
                  </a:ext>
                </a:extLst>
              </a:tr>
              <a:tr h="1173356"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Only identified</a:t>
                      </a:r>
                      <a:r>
                        <a:rPr lang="en-US" sz="2200" baseline="0" dirty="0"/>
                        <a:t> </a:t>
                      </a:r>
                      <a:r>
                        <a:rPr lang="en-US" sz="2200" dirty="0"/>
                        <a:t>students receive service (“caseload”)</a:t>
                      </a:r>
                    </a:p>
                    <a:p>
                      <a:pPr algn="l"/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Funds used to upgrade entire educational</a:t>
                      </a:r>
                      <a:r>
                        <a:rPr lang="en-US" sz="2200" baseline="0" dirty="0"/>
                        <a:t> program, serving all 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877013"/>
                  </a:ext>
                </a:extLst>
              </a:tr>
              <a:tr h="1173356"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Title</a:t>
                      </a:r>
                      <a:r>
                        <a:rPr lang="en-US" sz="2200" baseline="0" dirty="0"/>
                        <a:t> I, Part A funds only</a:t>
                      </a:r>
                    </a:p>
                    <a:p>
                      <a:pPr algn="l"/>
                      <a:endParaRPr lang="en-US" sz="2200" baseline="0" dirty="0"/>
                    </a:p>
                    <a:p>
                      <a:pPr algn="l"/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Title I, Part A funds can be</a:t>
                      </a:r>
                      <a:r>
                        <a:rPr lang="en-US" sz="2200" baseline="0" dirty="0"/>
                        <a:t> consolidated with other Federal, State, and local funds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067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619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25F3A-5C06-442F-BFE2-17C7BB5A41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4000" dirty="0">
                <a:latin typeface="Franklin Gothic Medium" panose="020B0603020102020204" pitchFamily="34" charset="0"/>
              </a:rPr>
              <a:t>Targeted Assistance Program</a:t>
            </a:r>
            <a:br>
              <a:rPr lang="en-US" altLang="en-US" dirty="0">
                <a:latin typeface="Franklin Gothic Medium" panose="020B0603020102020204" pitchFamily="34" charset="0"/>
              </a:rPr>
            </a:br>
            <a:br>
              <a:rPr lang="en-US" altLang="en-US" dirty="0">
                <a:latin typeface="Franklin Gothic Medium" panose="020B0603020102020204" pitchFamily="34" charset="0"/>
              </a:rPr>
            </a:br>
            <a:endParaRPr lang="en-US" dirty="0"/>
          </a:p>
        </p:txBody>
      </p:sp>
      <p:pic>
        <p:nvPicPr>
          <p:cNvPr id="5" name="Picture 4" descr="A picture of a schoolhouse. ">
            <a:extLst>
              <a:ext uri="{FF2B5EF4-FFF2-40B4-BE49-F238E27FC236}">
                <a16:creationId xmlns:a16="http://schemas.microsoft.com/office/drawing/2014/main" id="{F0DE5733-4D7F-43EA-A635-443EC10A35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276600"/>
            <a:ext cx="4145684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94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57"/>
            <a:ext cx="8382000" cy="1219200"/>
          </a:xfrm>
        </p:spPr>
        <p:txBody>
          <a:bodyPr>
            <a:noAutofit/>
          </a:bodyPr>
          <a:lstStyle/>
          <a:p>
            <a:r>
              <a:rPr lang="en-US" sz="4000" dirty="0"/>
              <a:t>Targeted Assistance Program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sz="quarter" idx="10"/>
          </p:nvPr>
        </p:nvSpPr>
        <p:spPr>
          <a:xfrm>
            <a:off x="533400" y="1524000"/>
            <a:ext cx="82296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Those students most at-risk to not meet state standards, per local criteria that is objective, includes multiple measures and is uniformly applied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This includes students who are:</a:t>
            </a:r>
          </a:p>
          <a:p>
            <a:pPr lvl="1"/>
            <a:r>
              <a:rPr lang="en-US" sz="2600" dirty="0"/>
              <a:t>homeless 	</a:t>
            </a:r>
          </a:p>
          <a:p>
            <a:pPr lvl="1"/>
            <a:r>
              <a:rPr lang="en-US" sz="2600" dirty="0"/>
              <a:t>migrant</a:t>
            </a:r>
          </a:p>
          <a:p>
            <a:pPr lvl="1"/>
            <a:r>
              <a:rPr lang="en-US" sz="2600" dirty="0"/>
              <a:t>in foster care  </a:t>
            </a:r>
          </a:p>
          <a:p>
            <a:pPr lvl="1"/>
            <a:r>
              <a:rPr lang="en-US" sz="2600" dirty="0"/>
              <a:t>served by an institution for neglected or delinquent students</a:t>
            </a:r>
          </a:p>
        </p:txBody>
      </p:sp>
    </p:spTree>
    <p:extLst>
      <p:ext uri="{BB962C8B-B14F-4D97-AF65-F5344CB8AC3E}">
        <p14:creationId xmlns:p14="http://schemas.microsoft.com/office/powerpoint/2010/main" val="3483556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FD6E-489C-46BB-8C06-8722D7FD5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Targeted Assistance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4AA4D-3F2C-44E7-963A-EB919183A95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“Title I caseload”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Section 1115 of ESSA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829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1447800"/>
            <a:ext cx="8153400" cy="1470025"/>
          </a:xfrm>
        </p:spPr>
        <p:txBody>
          <a:bodyPr/>
          <a:lstStyle/>
          <a:p>
            <a:r>
              <a:rPr lang="en-US" sz="4000" dirty="0">
                <a:latin typeface="Franklin Gothic Medium" panose="020B0603020102020204" pitchFamily="34" charset="0"/>
              </a:rPr>
              <a:t>Schoolwide Program</a:t>
            </a:r>
          </a:p>
        </p:txBody>
      </p:sp>
      <p:pic>
        <p:nvPicPr>
          <p:cNvPr id="7" name="Picture 6" descr="A picture of children sitting in a classroom.">
            <a:extLst>
              <a:ext uri="{FF2B5EF4-FFF2-40B4-BE49-F238E27FC236}">
                <a16:creationId xmlns:a16="http://schemas.microsoft.com/office/drawing/2014/main" id="{B0A24936-5DB8-4579-8E83-EDE88455B0EB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937464"/>
            <a:ext cx="4076700" cy="301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08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418" y="286871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Schoolwide Program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62000" y="1828800"/>
            <a:ext cx="7772400" cy="4267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Upgrades the entire educational program of a school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Serves all students and teachers within that particular school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Section 1114 of ESSA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3404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418" y="286871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Schoolwide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36418" y="1066800"/>
            <a:ext cx="8478982" cy="55626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Provides flexibility to allocate all available resources effectively and efficiently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May aid in short comings/limited resources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 school is not required to meet most of the statutory and regulatory requirements of the pooled formula Federal programs, provided it meets the intent and purposes of those programs</a:t>
            </a:r>
          </a:p>
        </p:txBody>
      </p:sp>
    </p:spTree>
    <p:extLst>
      <p:ext uri="{BB962C8B-B14F-4D97-AF65-F5344CB8AC3E}">
        <p14:creationId xmlns:p14="http://schemas.microsoft.com/office/powerpoint/2010/main" val="104650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CBA4F-2CB8-400F-9C21-C60D0FC84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Schoolwide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BD4E8-C204-45EC-8AF5-0A28B6EA408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When consolidating, the funds are not proportional (dollar for dollar) to the original funding source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256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Which Funds?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077200" cy="4495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All federal education funds—formula and discretionary/competitive administered by the U.S. DOE*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State and Local funds, unless not allowed</a:t>
            </a:r>
          </a:p>
          <a:p>
            <a:endParaRPr lang="en-US" sz="3000" dirty="0"/>
          </a:p>
          <a:p>
            <a:r>
              <a:rPr lang="en-US" sz="3000" dirty="0"/>
              <a:t>*IDEA, Indian Education (Title VI), 21</a:t>
            </a:r>
            <a:r>
              <a:rPr lang="en-US" sz="3000" baseline="30000" dirty="0"/>
              <a:t>st</a:t>
            </a:r>
            <a:r>
              <a:rPr lang="en-US" sz="3000" dirty="0"/>
              <a:t> Century (Title IVB), Migrant Education (Title IC) and English Language Acquisition (Title III) carry additional requirements.</a:t>
            </a:r>
          </a:p>
        </p:txBody>
      </p:sp>
    </p:spTree>
    <p:extLst>
      <p:ext uri="{BB962C8B-B14F-4D97-AF65-F5344CB8AC3E}">
        <p14:creationId xmlns:p14="http://schemas.microsoft.com/office/powerpoint/2010/main" val="3524536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219200"/>
          </a:xfrm>
        </p:spPr>
        <p:txBody>
          <a:bodyPr/>
          <a:lstStyle/>
          <a:p>
            <a:r>
              <a:rPr lang="en-US" altLang="en-US" sz="4000" dirty="0">
                <a:latin typeface="Franklin Gothic Medium" panose="020B0603020102020204" pitchFamily="34" charset="0"/>
              </a:rPr>
              <a:t>Title I, Part A Required Set Asides</a:t>
            </a:r>
            <a:br>
              <a:rPr lang="en-US" altLang="en-US" sz="3600" dirty="0">
                <a:latin typeface="Franklin Gothic Medium" panose="020B0603020102020204" pitchFamily="34" charset="0"/>
              </a:rPr>
            </a:br>
            <a:br>
              <a:rPr lang="en-US" altLang="en-US" sz="3600" dirty="0">
                <a:latin typeface="Franklin Gothic Medium" panose="020B0603020102020204" pitchFamily="34" charset="0"/>
              </a:rPr>
            </a:br>
            <a:endParaRPr lang="en-US" altLang="en-US" sz="3600" dirty="0"/>
          </a:p>
        </p:txBody>
      </p:sp>
      <p:pic>
        <p:nvPicPr>
          <p:cNvPr id="4" name="Picture 3" descr="A picture of a school with community, child and family written along the bottom implying that it takes all those individuals to make up the supports for students to be successful in school. ">
            <a:extLst>
              <a:ext uri="{FF2B5EF4-FFF2-40B4-BE49-F238E27FC236}">
                <a16:creationId xmlns:a16="http://schemas.microsoft.com/office/drawing/2014/main" id="{563B5948-7B08-4D1A-95F8-AB4FEA746380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276600"/>
            <a:ext cx="5481638" cy="271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26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C444D-B663-476F-AEB1-36C898A77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Technology</a:t>
            </a:r>
            <a:r>
              <a:rPr lang="en-US" dirty="0"/>
              <a:t> Logistics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CA7F7-4A63-4AD7-B884-CFD0211428B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Please mute your microphone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Please turn off your web cam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Ask questions in the chat function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Sessions will be recorded and posted</a:t>
            </a:r>
          </a:p>
        </p:txBody>
      </p:sp>
    </p:spTree>
    <p:extLst>
      <p:ext uri="{BB962C8B-B14F-4D97-AF65-F5344CB8AC3E}">
        <p14:creationId xmlns:p14="http://schemas.microsoft.com/office/powerpoint/2010/main" val="3135882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Title I, Part A Set-Asides at the LEA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465385"/>
            <a:ext cx="8382000" cy="4953000"/>
          </a:xfrm>
        </p:spPr>
        <p:txBody>
          <a:bodyPr/>
          <a:lstStyle/>
          <a:p>
            <a:pPr eaLnBrk="0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</a:pPr>
            <a:endParaRPr lang="en-US" sz="2800" b="1" kern="0" dirty="0">
              <a:solidFill>
                <a:srgbClr val="000000"/>
              </a:solidFill>
            </a:endParaRPr>
          </a:p>
          <a:p>
            <a:pPr eaLnBrk="0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</a:pPr>
            <a:r>
              <a:rPr lang="en-US" sz="3200" kern="0" dirty="0">
                <a:solidFill>
                  <a:srgbClr val="000000"/>
                </a:solidFill>
              </a:rPr>
              <a:t>Homeless Education</a:t>
            </a:r>
          </a:p>
          <a:p>
            <a:pPr marL="0" indent="0" eaLnBrk="0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None/>
            </a:pPr>
            <a:endParaRPr lang="en-US" sz="3200" kern="0" dirty="0">
              <a:solidFill>
                <a:srgbClr val="000000"/>
              </a:solidFill>
            </a:endParaRPr>
          </a:p>
          <a:p>
            <a:pPr eaLnBrk="0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</a:pPr>
            <a:r>
              <a:rPr lang="en-US" sz="3200" kern="0" dirty="0">
                <a:solidFill>
                  <a:srgbClr val="000000"/>
                </a:solidFill>
              </a:rPr>
              <a:t>Parent and Family Engagement (PFE)</a:t>
            </a:r>
          </a:p>
        </p:txBody>
      </p:sp>
    </p:spTree>
    <p:extLst>
      <p:ext uri="{BB962C8B-B14F-4D97-AF65-F5344CB8AC3E}">
        <p14:creationId xmlns:p14="http://schemas.microsoft.com/office/powerpoint/2010/main" val="2021751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2A866-8678-4AB4-90C5-195467642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Homeless Education Reserve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E628D-653F-41D6-B260-E31789CCCE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All LEAs that receive Title I, Part A funds must reserve funds for services for students experiencing homelessness </a:t>
            </a:r>
          </a:p>
          <a:p>
            <a:r>
              <a:rPr lang="en-US" sz="2800" dirty="0"/>
              <a:t>In Vermont, LEAs must reserve at a minimum of $500.00</a:t>
            </a:r>
          </a:p>
          <a:p>
            <a:r>
              <a:rPr lang="en-US" sz="2800" dirty="0"/>
              <a:t>LEAs are encouraged to conduct a needs assessment to determine if the reserve amount should be greater then the minimum amount </a:t>
            </a:r>
          </a:p>
          <a:p>
            <a:r>
              <a:rPr lang="en-US" sz="2800" dirty="0"/>
              <a:t>These funds must be clearly identified in the Title I budget</a:t>
            </a:r>
          </a:p>
        </p:txBody>
      </p:sp>
    </p:spTree>
    <p:extLst>
      <p:ext uri="{BB962C8B-B14F-4D97-AF65-F5344CB8AC3E}">
        <p14:creationId xmlns:p14="http://schemas.microsoft.com/office/powerpoint/2010/main" val="204525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13C3E-94B0-4FB0-B99C-B6C5AB8A1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Homeless Education </a:t>
            </a:r>
            <a:br>
              <a:rPr lang="en-US" sz="4000" dirty="0"/>
            </a:br>
            <a:r>
              <a:rPr lang="en-US" sz="4000" dirty="0"/>
              <a:t>Allowable Activities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D804C-F518-4D1F-8EE5-40C9212A83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/>
              <a:t>McKinney-Vento Homeless Liaison</a:t>
            </a:r>
          </a:p>
          <a:p>
            <a:r>
              <a:rPr lang="en-US" sz="3200" dirty="0"/>
              <a:t>Excess transportation costs</a:t>
            </a:r>
          </a:p>
          <a:p>
            <a:r>
              <a:rPr lang="en-US" sz="3200" dirty="0"/>
              <a:t>Supplies and materials, e.g. clothing, school supplies, etc. </a:t>
            </a:r>
          </a:p>
          <a:p>
            <a:r>
              <a:rPr lang="en-US" sz="3200" dirty="0"/>
              <a:t>Additional support services, e.g. tutoring, counseling services, after-school activities, etc. </a:t>
            </a:r>
          </a:p>
        </p:txBody>
      </p:sp>
    </p:spTree>
    <p:extLst>
      <p:ext uri="{BB962C8B-B14F-4D97-AF65-F5344CB8AC3E}">
        <p14:creationId xmlns:p14="http://schemas.microsoft.com/office/powerpoint/2010/main" val="1905470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8323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/>
              <a:t>Parent &amp; Family Engagement Reserve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836657"/>
            <a:ext cx="8153400" cy="3725944"/>
          </a:xfrm>
          <a:ln>
            <a:noFill/>
          </a:ln>
        </p:spPr>
        <p:txBody>
          <a:bodyPr/>
          <a:lstStyle/>
          <a:p>
            <a:r>
              <a:rPr lang="en-US" sz="3200" dirty="0"/>
              <a:t>LEAs must offer programs and activities that involve parents and family members, and seek meaningful consultation with parents regarding all Title I activities</a:t>
            </a:r>
          </a:p>
          <a:p>
            <a:r>
              <a:rPr lang="en-US" sz="3200" dirty="0"/>
              <a:t>These funds must be clearly identified in the Title I budget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9692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219200"/>
          </a:xfrm>
        </p:spPr>
        <p:txBody>
          <a:bodyPr>
            <a:noAutofit/>
          </a:bodyPr>
          <a:lstStyle/>
          <a:p>
            <a:r>
              <a:rPr lang="en-US" sz="3800" dirty="0">
                <a:latin typeface="Franklin Gothic Medium" panose="020B0603020102020204" pitchFamily="34" charset="0"/>
              </a:rPr>
              <a:t>Parent &amp; Family Engagement Reserve </a:t>
            </a:r>
            <a:br>
              <a:rPr lang="en-US" sz="3800" dirty="0">
                <a:latin typeface="Franklin Gothic Medium" panose="020B0603020102020204" pitchFamily="34" charset="0"/>
              </a:rPr>
            </a:br>
            <a:r>
              <a:rPr lang="en-US" sz="3800" dirty="0">
                <a:latin typeface="Franklin Gothic Medium" panose="020B0603020102020204" pitchFamily="34" charset="0"/>
              </a:rPr>
              <a:t>Fiscal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5119" y="1600200"/>
            <a:ext cx="8225481" cy="627208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Each district with a current allocation of $500,000.00 or more must reserve a minimum of 1% for Parent and Family Engagement activities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Distribution of Funds - Not less than 90% of set-aside funding for Parent and Family Engagement activities must be distributed to schools served, with priority given to high-need schools</a:t>
            </a:r>
          </a:p>
        </p:txBody>
      </p:sp>
    </p:spTree>
    <p:extLst>
      <p:ext uri="{BB962C8B-B14F-4D97-AF65-F5344CB8AC3E}">
        <p14:creationId xmlns:p14="http://schemas.microsoft.com/office/powerpoint/2010/main" val="344946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219200"/>
          </a:xfrm>
        </p:spPr>
        <p:txBody>
          <a:bodyPr>
            <a:noAutofit/>
          </a:bodyPr>
          <a:lstStyle/>
          <a:p>
            <a:r>
              <a:rPr lang="en-US" sz="3800" dirty="0">
                <a:latin typeface="Franklin Gothic Medium" panose="020B0603020102020204" pitchFamily="34" charset="0"/>
              </a:rPr>
              <a:t>Parent &amp; Family Engagement Reserve </a:t>
            </a:r>
            <a:br>
              <a:rPr lang="en-US" sz="3800" dirty="0">
                <a:latin typeface="Franklin Gothic Medium" panose="020B0603020102020204" pitchFamily="34" charset="0"/>
              </a:rPr>
            </a:br>
            <a:r>
              <a:rPr lang="en-US" sz="3800" dirty="0">
                <a:latin typeface="Franklin Gothic Medium" panose="020B0603020102020204" pitchFamily="34" charset="0"/>
              </a:rPr>
              <a:t>Fiscal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53313" y="1457227"/>
            <a:ext cx="8637373" cy="4343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10% of reserved funds may be used at the LEA level for oversight of Parent and Family Engagement requirements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LEAs are </a:t>
            </a:r>
            <a:r>
              <a:rPr lang="en-US" sz="3000" b="1" i="1" u="sng" dirty="0"/>
              <a:t>not</a:t>
            </a:r>
            <a:r>
              <a:rPr lang="en-US" sz="3000" dirty="0"/>
              <a:t> restricted from reserving more than 1% of total allocation for activities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Parents and family members of children receiving Title I services shall be involved in the decisions regarding how the reserved funds are allotted for parent and family involvement activities</a:t>
            </a:r>
          </a:p>
        </p:txBody>
      </p:sp>
    </p:spTree>
    <p:extLst>
      <p:ext uri="{BB962C8B-B14F-4D97-AF65-F5344CB8AC3E}">
        <p14:creationId xmlns:p14="http://schemas.microsoft.com/office/powerpoint/2010/main" val="2497617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5FB68-48F0-4AEA-B6BF-FB18F83EE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/>
              <a:t>Parent &amp; Family Engagement Reserve </a:t>
            </a:r>
            <a:br>
              <a:rPr lang="en-US" sz="3800" dirty="0"/>
            </a:br>
            <a:r>
              <a:rPr lang="en-US" sz="3800" dirty="0"/>
              <a:t>Fiscal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27B762-3CC7-4EB3-9B2D-2002DF51CB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" y="1600200"/>
            <a:ext cx="82296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u="sng" dirty="0"/>
              <a:t>Example</a:t>
            </a:r>
          </a:p>
          <a:p>
            <a:pPr marL="0" indent="0">
              <a:buNone/>
            </a:pPr>
            <a:r>
              <a:rPr lang="en-US" sz="2500" dirty="0"/>
              <a:t>LEA’s current allocation: </a:t>
            </a:r>
            <a:r>
              <a:rPr lang="en-US" sz="2500" b="1" dirty="0"/>
              <a:t>$750,000.00</a:t>
            </a:r>
          </a:p>
          <a:p>
            <a:pPr marL="0" indent="0">
              <a:buNone/>
            </a:pPr>
            <a:r>
              <a:rPr lang="en-US" sz="2500" dirty="0"/>
              <a:t>Minimum of 1% for Parent and Family Engagement activities: </a:t>
            </a:r>
            <a:r>
              <a:rPr lang="en-US" sz="2500" b="1" dirty="0"/>
              <a:t>$7,500.00</a:t>
            </a:r>
          </a:p>
          <a:p>
            <a:pPr marL="0" indent="0">
              <a:buNone/>
            </a:pPr>
            <a:r>
              <a:rPr lang="en-US" sz="2500" dirty="0"/>
              <a:t>Minimum of 90% for school-level activities: </a:t>
            </a:r>
            <a:r>
              <a:rPr lang="en-US" sz="2500" b="1" dirty="0"/>
              <a:t>$6,750.00</a:t>
            </a:r>
          </a:p>
          <a:p>
            <a:pPr marL="0" indent="0">
              <a:buNone/>
            </a:pPr>
            <a:r>
              <a:rPr lang="en-US" sz="2500" dirty="0"/>
              <a:t>Remaining can be used for LEA-level activities: </a:t>
            </a:r>
            <a:r>
              <a:rPr lang="en-US" sz="2500" b="1" dirty="0"/>
              <a:t>$750.00</a:t>
            </a:r>
          </a:p>
          <a:p>
            <a:pPr marL="0" indent="0">
              <a:buNone/>
            </a:pPr>
            <a:r>
              <a:rPr lang="en-US" sz="2500" i="1" dirty="0"/>
              <a:t>* Remember, </a:t>
            </a:r>
            <a:r>
              <a:rPr lang="en-US" sz="2500" b="1" i="1" dirty="0"/>
              <a:t>not</a:t>
            </a:r>
            <a:r>
              <a:rPr lang="en-US" sz="2500" i="1" dirty="0"/>
              <a:t> restricted from reserving more than 1% of current allocation and </a:t>
            </a:r>
            <a:r>
              <a:rPr lang="en-US" sz="2500" b="1" i="1" dirty="0"/>
              <a:t>can</a:t>
            </a:r>
            <a:r>
              <a:rPr lang="en-US" sz="2500" i="1" dirty="0"/>
              <a:t> reserve more than 90% for school-level activities.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513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20BB4-D331-497C-9AC0-22C46203B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Parent and Family Engagement </a:t>
            </a:r>
            <a:br>
              <a:rPr lang="en-US" sz="4000" dirty="0"/>
            </a:br>
            <a:r>
              <a:rPr lang="en-US" sz="4000" dirty="0"/>
              <a:t>Allowable Activities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0396B-C8EA-4EFC-B363-3CAFB00A49E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Parent, Family, and Community Engagement Coordinator and Liaisons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Supplies and materials for Title I activities or meetings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instructional kits, workbooks, reading, math and literacy materials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light refreshments for parents/family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Childcare to enable parents to attend activities or meetings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17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B287B-95F4-479E-8902-DD0E93341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Questions</a:t>
            </a:r>
          </a:p>
        </p:txBody>
      </p:sp>
      <p:pic>
        <p:nvPicPr>
          <p:cNvPr id="1026" name="Picture 2" descr="Image asking any questions">
            <a:extLst>
              <a:ext uri="{FF2B5EF4-FFF2-40B4-BE49-F238E27FC236}">
                <a16:creationId xmlns:a16="http://schemas.microsoft.com/office/drawing/2014/main" id="{CB4CFD90-4EED-404E-8E3D-0C57E8C7CBA7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33" y="1600200"/>
            <a:ext cx="7992533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6303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FE00E-6665-413E-A204-C037FF600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AOE Contact  </a:t>
            </a:r>
            <a:br>
              <a:rPr lang="en-US" sz="4000" dirty="0"/>
            </a:br>
            <a:r>
              <a:rPr lang="en-US" sz="4000" dirty="0"/>
              <a:t>Title I, Part A and </a:t>
            </a:r>
            <a:br>
              <a:rPr lang="en-US" sz="4000" dirty="0"/>
            </a:br>
            <a:r>
              <a:rPr lang="en-US" sz="4000" dirty="0"/>
              <a:t>Schoolwide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9978D-9397-47BC-9E2F-6C833E7BBFF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Kristine Seipel</a:t>
            </a:r>
          </a:p>
          <a:p>
            <a:r>
              <a:rPr lang="en-US" dirty="0"/>
              <a:t>State Title I Director</a:t>
            </a:r>
          </a:p>
          <a:p>
            <a:r>
              <a:rPr lang="en-US" dirty="0"/>
              <a:t>802-828-1447</a:t>
            </a:r>
          </a:p>
          <a:p>
            <a:r>
              <a:rPr lang="en-US" u="sng" dirty="0">
                <a:hlinkClick r:id="rId3"/>
              </a:rPr>
              <a:t>kristine.seipel@vermont.gov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668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60164-0212-4863-AD76-CEBF8C756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Resources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EB68A-A5B7-4AAA-9016-A46ACF1224C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3100" dirty="0"/>
              <a:t>Resources and guidance referenced during this session can be found on the AOE website: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dirty="0"/>
              <a:t>Go to education.vermont.gov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dirty="0"/>
              <a:t>In the left-hand sidebar, click on </a:t>
            </a:r>
          </a:p>
          <a:p>
            <a:pPr marL="1371577" lvl="2" indent="-457200">
              <a:buFont typeface="+mj-lt"/>
              <a:buAutoNum type="arabicPeriod"/>
            </a:pPr>
            <a:r>
              <a:rPr lang="en-US" sz="3100" dirty="0"/>
              <a:t>“Student Support”</a:t>
            </a:r>
            <a:endParaRPr lang="en-US" sz="3100" dirty="0">
              <a:sym typeface="Wingdings" panose="05000000000000000000" pitchFamily="2" charset="2"/>
            </a:endParaRPr>
          </a:p>
          <a:p>
            <a:pPr marL="1371577" lvl="2" indent="-457200">
              <a:buFont typeface="+mj-lt"/>
              <a:buAutoNum type="arabicPeriod"/>
            </a:pPr>
            <a:r>
              <a:rPr lang="en-US" sz="3100" dirty="0">
                <a:sym typeface="Wingdings" panose="05000000000000000000" pitchFamily="2" charset="2"/>
              </a:rPr>
              <a:t>“Federal Programs Under ESSA” </a:t>
            </a:r>
          </a:p>
          <a:p>
            <a:pPr marL="1371577" lvl="2" indent="-457200">
              <a:buFont typeface="+mj-lt"/>
              <a:buAutoNum type="arabicPeriod"/>
            </a:pPr>
            <a:r>
              <a:rPr lang="en-US" sz="3100" dirty="0">
                <a:sym typeface="Wingdings" panose="05000000000000000000" pitchFamily="2" charset="2"/>
              </a:rPr>
              <a:t>“Consolidated Federal Programs”</a:t>
            </a:r>
            <a:endParaRPr lang="en-US" altLang="en-US" sz="3100" dirty="0"/>
          </a:p>
        </p:txBody>
      </p:sp>
    </p:spTree>
    <p:extLst>
      <p:ext uri="{BB962C8B-B14F-4D97-AF65-F5344CB8AC3E}">
        <p14:creationId xmlns:p14="http://schemas.microsoft.com/office/powerpoint/2010/main" val="2754518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058AB-A266-452F-BE1E-913753C0B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18B2C-A08F-4EBE-B90B-C4660A72E5A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Title I, Part A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Targeted Assistance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Schoolwide Program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Title I, Part A Required Set-Asides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770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25F3A-5C06-442F-BFE2-17C7BB5A41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4000" dirty="0">
                <a:latin typeface="Franklin Gothic Medium" panose="020B0603020102020204" pitchFamily="34" charset="0"/>
              </a:rPr>
              <a:t>Title I, Part A</a:t>
            </a:r>
            <a:br>
              <a:rPr lang="en-US" altLang="en-US" dirty="0">
                <a:latin typeface="Franklin Gothic Medium" panose="020B0603020102020204" pitchFamily="34" charset="0"/>
              </a:rPr>
            </a:br>
            <a:br>
              <a:rPr lang="en-US" altLang="en-US" dirty="0">
                <a:latin typeface="Franklin Gothic Medium" panose="020B0603020102020204" pitchFamily="34" charset="0"/>
              </a:rPr>
            </a:br>
            <a:endParaRPr lang="en-US" dirty="0"/>
          </a:p>
        </p:txBody>
      </p:sp>
      <p:pic>
        <p:nvPicPr>
          <p:cNvPr id="4" name="Picture 3" descr="A stack of books with an apple. Heading says, Title I. ">
            <a:extLst>
              <a:ext uri="{FF2B5EF4-FFF2-40B4-BE49-F238E27FC236}">
                <a16:creationId xmlns:a16="http://schemas.microsoft.com/office/drawing/2014/main" id="{2B888DFE-4D2E-4EBF-B760-F032CF84615B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733800"/>
            <a:ext cx="3124200" cy="20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7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Purpose of Title I, Part 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23900" y="2209800"/>
            <a:ext cx="7696200" cy="28194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To provide all children significant opportunity to receive a fair, equitable, and high-quality education, and to close the achievement gaps.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312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Title I, Part A Allowable Activities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1295400"/>
            <a:ext cx="8382000" cy="4572000"/>
          </a:xfrm>
        </p:spPr>
        <p:txBody>
          <a:bodyPr/>
          <a:lstStyle/>
          <a:p>
            <a:r>
              <a:rPr lang="en-US" sz="2800" dirty="0"/>
              <a:t>Supplemental instruction for eligible learners</a:t>
            </a:r>
          </a:p>
          <a:p>
            <a:pPr lvl="1"/>
            <a:r>
              <a:rPr lang="en-US" sz="2800" dirty="0"/>
              <a:t>personnel, materials, assessments and technology</a:t>
            </a:r>
          </a:p>
          <a:p>
            <a:r>
              <a:rPr lang="en-US" sz="2800" dirty="0"/>
              <a:t>Extended School Day/Extended Year Programs </a:t>
            </a:r>
          </a:p>
          <a:p>
            <a:r>
              <a:rPr lang="en-US" sz="2800" dirty="0"/>
              <a:t>Professional learning related to Title I programming</a:t>
            </a:r>
          </a:p>
          <a:p>
            <a:r>
              <a:rPr lang="en-US" sz="2800" dirty="0"/>
              <a:t>Preschool services </a:t>
            </a:r>
          </a:p>
          <a:p>
            <a:pPr lvl="1"/>
            <a:r>
              <a:rPr lang="en-US" sz="2800" dirty="0"/>
              <a:t>beyond the state required 10 hours per week</a:t>
            </a:r>
          </a:p>
        </p:txBody>
      </p:sp>
    </p:spTree>
    <p:extLst>
      <p:ext uri="{BB962C8B-B14F-4D97-AF65-F5344CB8AC3E}">
        <p14:creationId xmlns:p14="http://schemas.microsoft.com/office/powerpoint/2010/main" val="3936029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FEBD-3977-4552-8396-ABE9EAB61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Title I, Part A Allowable Activities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8FE7F-ECB7-4FD7-8D51-A5F65AA87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/>
              <a:t>Services for students experiencing homelessness</a:t>
            </a:r>
          </a:p>
          <a:p>
            <a:r>
              <a:rPr lang="en-US" sz="3200" dirty="0"/>
              <a:t>Parent and Family Engagement activities</a:t>
            </a:r>
          </a:p>
          <a:p>
            <a:r>
              <a:rPr lang="en-US" sz="3200" dirty="0"/>
              <a:t>Non-academic services that impact student performance, e.g. school climate, behavior, social-emotional health, attendance</a:t>
            </a:r>
          </a:p>
        </p:txBody>
      </p:sp>
    </p:spTree>
    <p:extLst>
      <p:ext uri="{BB962C8B-B14F-4D97-AF65-F5344CB8AC3E}">
        <p14:creationId xmlns:p14="http://schemas.microsoft.com/office/powerpoint/2010/main" val="1908387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5EEFF-D063-4CCE-8B10-CB9FCA92A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 Not Supplant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D77F9-294E-46EE-A677-F03CCDEE9D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200" dirty="0">
                <a:latin typeface="Palatino Linotype" panose="02040502050505030304" pitchFamily="18" charset="0"/>
              </a:rPr>
              <a:t>Title I, Part A funds supplement, and do not supplant, funds available from State and local sources for the education of students participating in Title I, Part A programs.</a:t>
            </a:r>
          </a:p>
          <a:p>
            <a:pPr marL="0" indent="0">
              <a:buNone/>
            </a:pPr>
            <a:endParaRPr lang="en-US" sz="2200" dirty="0">
              <a:latin typeface="Palatino Linotype" panose="02040502050505030304" pitchFamily="18" charset="0"/>
            </a:endParaRPr>
          </a:p>
          <a:p>
            <a:r>
              <a:rPr lang="en-US" sz="2200" dirty="0">
                <a:latin typeface="Palatino Linotype" panose="02040502050505030304" pitchFamily="18" charset="0"/>
              </a:rPr>
              <a:t>Without this requirement, Federal dollars could simply be used to replace State and local dollars that would otherwise be made available.</a:t>
            </a:r>
          </a:p>
          <a:p>
            <a:endParaRPr lang="en-US" dirty="0"/>
          </a:p>
        </p:txBody>
      </p:sp>
      <p:pic>
        <p:nvPicPr>
          <p:cNvPr id="4" name="Picture 3" descr="Supplement not supplant regulation out of ESEA section 1118(b)(1)">
            <a:extLst>
              <a:ext uri="{FF2B5EF4-FFF2-40B4-BE49-F238E27FC236}">
                <a16:creationId xmlns:a16="http://schemas.microsoft.com/office/drawing/2014/main" id="{67CD1310-DC64-4688-98DC-9B4D04FF0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343400"/>
            <a:ext cx="6074130" cy="231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5087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SOV Branded">
      <a:dk1>
        <a:sysClr val="windowText" lastClr="000000"/>
      </a:dk1>
      <a:lt1>
        <a:srgbClr val="FFFFFF"/>
      </a:lt1>
      <a:dk2>
        <a:srgbClr val="00853F"/>
      </a:dk2>
      <a:lt2>
        <a:srgbClr val="FFFFFF"/>
      </a:lt2>
      <a:accent1>
        <a:srgbClr val="00853F"/>
      </a:accent1>
      <a:accent2>
        <a:srgbClr val="F38F1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V Branded">
      <a:majorFont>
        <a:latin typeface="Franklin Gothic Book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2F6B283D0F1940B375B4845395C049" ma:contentTypeVersion="12" ma:contentTypeDescription="Create a new document." ma:contentTypeScope="" ma:versionID="36280ed91f61375594fea273fd44bb62">
  <xsd:schema xmlns:xsd="http://www.w3.org/2001/XMLSchema" xmlns:xs="http://www.w3.org/2001/XMLSchema" xmlns:p="http://schemas.microsoft.com/office/2006/metadata/properties" xmlns:ns1="http://schemas.microsoft.com/sharepoint/v3" xmlns:ns3="d80a4d8e-4e6b-4d9d-8f1a-ff0104432a35" xmlns:ns4="f589ccea-3ba2-4c0c-a515-510e0f56592f" targetNamespace="http://schemas.microsoft.com/office/2006/metadata/properties" ma:root="true" ma:fieldsID="6f521704c45c8cda87a858ced243b679" ns1:_="" ns3:_="" ns4:_="">
    <xsd:import namespace="http://schemas.microsoft.com/sharepoint/v3"/>
    <xsd:import namespace="d80a4d8e-4e6b-4d9d-8f1a-ff0104432a35"/>
    <xsd:import namespace="f589ccea-3ba2-4c0c-a515-510e0f56592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0a4d8e-4e6b-4d9d-8f1a-ff0104432a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89ccea-3ba2-4c0c-a515-510e0f56592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1B1F127-6277-4B62-A15A-FE4FE58275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80a4d8e-4e6b-4d9d-8f1a-ff0104432a35"/>
    <ds:schemaRef ds:uri="f589ccea-3ba2-4c0c-a515-510e0f5659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F47A3F-7D64-4F4A-BB57-A3C54534CE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031BE2-C388-4984-A8A5-DF595A5212E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edu-aoe-power-point-presentation</Template>
  <TotalTime>3637</TotalTime>
  <Words>1087</Words>
  <Application>Microsoft Office PowerPoint</Application>
  <PresentationFormat>On-screen Show (4:3)</PresentationFormat>
  <Paragraphs>147</Paragraphs>
  <Slides>29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Franklin Gothic Book</vt:lpstr>
      <vt:lpstr>Franklin Gothic Medium</vt:lpstr>
      <vt:lpstr>Palatino Linotype</vt:lpstr>
      <vt:lpstr>Custom Design</vt:lpstr>
      <vt:lpstr>Title I, Part A Overview</vt:lpstr>
      <vt:lpstr>Technology Logistics </vt:lpstr>
      <vt:lpstr>Resources</vt:lpstr>
      <vt:lpstr>Agenda</vt:lpstr>
      <vt:lpstr>Title I, Part A  </vt:lpstr>
      <vt:lpstr>Purpose of Title I, Part A</vt:lpstr>
      <vt:lpstr>Title I, Part A Allowable Activities</vt:lpstr>
      <vt:lpstr>Title I, Part A Allowable Activities</vt:lpstr>
      <vt:lpstr>Supplement Not Supplant</vt:lpstr>
      <vt:lpstr>Two Types: Targeted vs. Schoolwide</vt:lpstr>
      <vt:lpstr>Targeted Assistance Program  </vt:lpstr>
      <vt:lpstr>Targeted Assistance Program</vt:lpstr>
      <vt:lpstr>Targeted Assistance Program</vt:lpstr>
      <vt:lpstr>Schoolwide Program</vt:lpstr>
      <vt:lpstr>Schoolwide Program</vt:lpstr>
      <vt:lpstr>Schoolwide Program</vt:lpstr>
      <vt:lpstr>Schoolwide Program</vt:lpstr>
      <vt:lpstr>Which Funds?</vt:lpstr>
      <vt:lpstr>Title I, Part A Required Set Asides  </vt:lpstr>
      <vt:lpstr>Title I, Part A Set-Asides at the LEA</vt:lpstr>
      <vt:lpstr>Homeless Education Reserve</vt:lpstr>
      <vt:lpstr>Homeless Education  Allowable Activities </vt:lpstr>
      <vt:lpstr>Parent &amp; Family Engagement Reserve </vt:lpstr>
      <vt:lpstr>Parent &amp; Family Engagement Reserve  Fiscal Requirements</vt:lpstr>
      <vt:lpstr>Parent &amp; Family Engagement Reserve  Fiscal Requirements</vt:lpstr>
      <vt:lpstr>Parent &amp; Family Engagement Reserve  Fiscal Requirements</vt:lpstr>
      <vt:lpstr>Parent and Family Engagement  Allowable Activities </vt:lpstr>
      <vt:lpstr>Questions</vt:lpstr>
      <vt:lpstr>AOE Contact   Title I, Part A and  Schoolwide Program</vt:lpstr>
    </vt:vector>
  </TitlesOfParts>
  <Company>Vermont Agency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</dc:title>
  <dc:creator>Vermont Agency of Education</dc:creator>
  <cp:lastModifiedBy>Graves, Amber</cp:lastModifiedBy>
  <cp:revision>270</cp:revision>
  <cp:lastPrinted>2018-10-31T16:42:36Z</cp:lastPrinted>
  <dcterms:created xsi:type="dcterms:W3CDTF">2016-07-25T13:30:01Z</dcterms:created>
  <dcterms:modified xsi:type="dcterms:W3CDTF">2020-11-23T17:15:46Z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0x0101005F2F6B283D0F1940B375B4845395C049</vt:lpwstr>
  </property>
</Properties>
</file>