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35"/>
  </p:notesMasterIdLst>
  <p:handoutMasterIdLst>
    <p:handoutMasterId r:id="rId36"/>
  </p:handoutMasterIdLst>
  <p:sldIdLst>
    <p:sldId id="256" r:id="rId2"/>
    <p:sldId id="347" r:id="rId3"/>
    <p:sldId id="363" r:id="rId4"/>
    <p:sldId id="266" r:id="rId5"/>
    <p:sldId id="275" r:id="rId6"/>
    <p:sldId id="364" r:id="rId7"/>
    <p:sldId id="298" r:id="rId8"/>
    <p:sldId id="297" r:id="rId9"/>
    <p:sldId id="365" r:id="rId10"/>
    <p:sldId id="366" r:id="rId11"/>
    <p:sldId id="359" r:id="rId12"/>
    <p:sldId id="356" r:id="rId13"/>
    <p:sldId id="283" r:id="rId14"/>
    <p:sldId id="346" r:id="rId15"/>
    <p:sldId id="362" r:id="rId16"/>
    <p:sldId id="313" r:id="rId17"/>
    <p:sldId id="276" r:id="rId18"/>
    <p:sldId id="318" r:id="rId19"/>
    <p:sldId id="315" r:id="rId20"/>
    <p:sldId id="321" r:id="rId21"/>
    <p:sldId id="322" r:id="rId22"/>
    <p:sldId id="323" r:id="rId23"/>
    <p:sldId id="324" r:id="rId24"/>
    <p:sldId id="352" r:id="rId25"/>
    <p:sldId id="278" r:id="rId26"/>
    <p:sldId id="279" r:id="rId27"/>
    <p:sldId id="280" r:id="rId28"/>
    <p:sldId id="281" r:id="rId29"/>
    <p:sldId id="268" r:id="rId30"/>
    <p:sldId id="294" r:id="rId31"/>
    <p:sldId id="355" r:id="rId32"/>
    <p:sldId id="299" r:id="rId33"/>
    <p:sldId id="289" r:id="rId34"/>
  </p:sldIdLst>
  <p:sldSz cx="12192000" cy="6858000"/>
  <p:notesSz cx="7102475" cy="93884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8400FF-E7AD-4B6F-B415-DF3ED7930B20}" v="108" dt="2021-10-20T14:06:41.9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3" autoAdjust="0"/>
    <p:restoredTop sz="86397" autoAdjust="0"/>
  </p:normalViewPr>
  <p:slideViewPr>
    <p:cSldViewPr>
      <p:cViewPr varScale="1">
        <p:scale>
          <a:sx n="41" d="100"/>
          <a:sy n="41" d="100"/>
        </p:scale>
        <p:origin x="48" y="528"/>
      </p:cViewPr>
      <p:guideLst/>
    </p:cSldViewPr>
  </p:slideViewPr>
  <p:outlineViewPr>
    <p:cViewPr>
      <p:scale>
        <a:sx n="33" d="100"/>
        <a:sy n="33" d="100"/>
      </p:scale>
      <p:origin x="0" y="-31584"/>
    </p:cViewPr>
  </p:outlineViewPr>
  <p:notesTextViewPr>
    <p:cViewPr>
      <p:scale>
        <a:sx n="1" d="1"/>
        <a:sy n="1" d="1"/>
      </p:scale>
      <p:origin x="0" y="0"/>
    </p:cViewPr>
  </p:notesTextViewPr>
  <p:sorterViewPr>
    <p:cViewPr>
      <p:scale>
        <a:sx n="100" d="100"/>
        <a:sy n="100" d="100"/>
      </p:scale>
      <p:origin x="0" y="-5524"/>
    </p:cViewPr>
  </p:sorterViewPr>
  <p:notesViewPr>
    <p:cSldViewPr>
      <p:cViewPr varScale="1">
        <p:scale>
          <a:sx n="84" d="100"/>
          <a:sy n="84"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4785A0-F08E-470B-ADE7-4E685C771F2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94C3AA01-40F7-43E2-B089-1A59D0C77611}">
      <dgm:prSet phldrT="[Text]"/>
      <dgm:spPr/>
      <dgm:t>
        <a:bodyPr/>
        <a:lstStyle/>
        <a:p>
          <a:r>
            <a:rPr lang="en-US" b="1" dirty="0"/>
            <a:t>CFP Team Leader</a:t>
          </a:r>
        </a:p>
      </dgm:t>
    </dgm:pt>
    <dgm:pt modelId="{A475818B-4060-4C6F-B655-73C53B5761A1}" type="parTrans" cxnId="{9E7F3D9D-AAC6-4D96-86C4-5573799E6A9F}">
      <dgm:prSet/>
      <dgm:spPr/>
      <dgm:t>
        <a:bodyPr/>
        <a:lstStyle/>
        <a:p>
          <a:endParaRPr lang="en-US"/>
        </a:p>
      </dgm:t>
    </dgm:pt>
    <dgm:pt modelId="{69022043-FC0D-4978-887A-ED173226FDE9}" type="sibTrans" cxnId="{9E7F3D9D-AAC6-4D96-86C4-5573799E6A9F}">
      <dgm:prSet/>
      <dgm:spPr/>
      <dgm:t>
        <a:bodyPr/>
        <a:lstStyle/>
        <a:p>
          <a:endParaRPr lang="en-US"/>
        </a:p>
      </dgm:t>
    </dgm:pt>
    <dgm:pt modelId="{D6F0375C-A667-4BD4-9648-DB380FFBA251}">
      <dgm:prSet phldrT="[Text]" custT="1"/>
      <dgm:spPr/>
      <dgm:t>
        <a:bodyPr/>
        <a:lstStyle/>
        <a:p>
          <a:r>
            <a:rPr lang="en-US" sz="2000" b="1" dirty="0"/>
            <a:t>Business Office</a:t>
          </a:r>
        </a:p>
      </dgm:t>
    </dgm:pt>
    <dgm:pt modelId="{33BA04C7-6B3F-4BEF-A9CA-8E14725DF96B}" type="parTrans" cxnId="{836D4C96-94EE-456E-8433-390C0058CA18}">
      <dgm:prSet/>
      <dgm:spPr/>
      <dgm:t>
        <a:bodyPr/>
        <a:lstStyle/>
        <a:p>
          <a:endParaRPr lang="en-US"/>
        </a:p>
      </dgm:t>
    </dgm:pt>
    <dgm:pt modelId="{970353D5-349E-4F6A-ADC0-91CA0DD25B93}" type="sibTrans" cxnId="{836D4C96-94EE-456E-8433-390C0058CA18}">
      <dgm:prSet/>
      <dgm:spPr/>
      <dgm:t>
        <a:bodyPr/>
        <a:lstStyle/>
        <a:p>
          <a:endParaRPr lang="en-US"/>
        </a:p>
      </dgm:t>
    </dgm:pt>
    <dgm:pt modelId="{87A4EA78-AF7D-46A4-A6DB-CDE4F51A106D}">
      <dgm:prSet phldrT="[Text]" custT="1"/>
      <dgm:spPr/>
      <dgm:t>
        <a:bodyPr/>
        <a:lstStyle/>
        <a:p>
          <a:r>
            <a:rPr lang="en-US" sz="2000" b="1" dirty="0"/>
            <a:t>Data Manager</a:t>
          </a:r>
        </a:p>
      </dgm:t>
    </dgm:pt>
    <dgm:pt modelId="{AE949E01-87DB-470E-AC44-A45145C00C69}" type="parTrans" cxnId="{4FFC0A7A-66F1-4A58-A381-A565D1B979B1}">
      <dgm:prSet/>
      <dgm:spPr/>
      <dgm:t>
        <a:bodyPr/>
        <a:lstStyle/>
        <a:p>
          <a:endParaRPr lang="en-US"/>
        </a:p>
      </dgm:t>
    </dgm:pt>
    <dgm:pt modelId="{C5BB0A8E-A0C5-4186-B1A6-60E671C11B30}" type="sibTrans" cxnId="{4FFC0A7A-66F1-4A58-A381-A565D1B979B1}">
      <dgm:prSet/>
      <dgm:spPr/>
      <dgm:t>
        <a:bodyPr/>
        <a:lstStyle/>
        <a:p>
          <a:endParaRPr lang="en-US"/>
        </a:p>
      </dgm:t>
    </dgm:pt>
    <dgm:pt modelId="{0D6758D0-1B1C-422F-B050-CBD6A5FA9C70}">
      <dgm:prSet phldrT="[Text]" custT="1"/>
      <dgm:spPr/>
      <dgm:t>
        <a:bodyPr/>
        <a:lstStyle/>
        <a:p>
          <a:r>
            <a:rPr lang="en-US" sz="2000" b="1" dirty="0"/>
            <a:t>Parents</a:t>
          </a:r>
        </a:p>
      </dgm:t>
    </dgm:pt>
    <dgm:pt modelId="{546C8813-7952-46C0-931E-F9CE76C9477B}" type="parTrans" cxnId="{515D71FD-F78C-4475-AACA-964C1BAEDFDF}">
      <dgm:prSet/>
      <dgm:spPr/>
      <dgm:t>
        <a:bodyPr/>
        <a:lstStyle/>
        <a:p>
          <a:endParaRPr lang="en-US"/>
        </a:p>
      </dgm:t>
    </dgm:pt>
    <dgm:pt modelId="{77C6BCD4-40C7-46EF-9A78-882912B3FB1C}" type="sibTrans" cxnId="{515D71FD-F78C-4475-AACA-964C1BAEDFDF}">
      <dgm:prSet/>
      <dgm:spPr/>
      <dgm:t>
        <a:bodyPr/>
        <a:lstStyle/>
        <a:p>
          <a:endParaRPr lang="en-US"/>
        </a:p>
      </dgm:t>
    </dgm:pt>
    <dgm:pt modelId="{8B6AEF7A-5821-4D84-97D4-7D58A7789D80}">
      <dgm:prSet phldrT="[Text]" custT="1"/>
      <dgm:spPr/>
      <dgm:t>
        <a:bodyPr/>
        <a:lstStyle/>
        <a:p>
          <a:r>
            <a:rPr lang="en-US" sz="2000" b="1" dirty="0"/>
            <a:t>AOE Staff</a:t>
          </a:r>
        </a:p>
      </dgm:t>
    </dgm:pt>
    <dgm:pt modelId="{D0AAFD26-AC7B-46B6-9D65-3E0656938771}" type="parTrans" cxnId="{60127696-6958-4A11-981D-3ECD8B0C6F7D}">
      <dgm:prSet/>
      <dgm:spPr/>
      <dgm:t>
        <a:bodyPr/>
        <a:lstStyle/>
        <a:p>
          <a:endParaRPr lang="en-US"/>
        </a:p>
      </dgm:t>
    </dgm:pt>
    <dgm:pt modelId="{B1043FBC-B52F-4173-B30A-CA1471CA46CE}" type="sibTrans" cxnId="{60127696-6958-4A11-981D-3ECD8B0C6F7D}">
      <dgm:prSet/>
      <dgm:spPr/>
      <dgm:t>
        <a:bodyPr/>
        <a:lstStyle/>
        <a:p>
          <a:endParaRPr lang="en-US"/>
        </a:p>
      </dgm:t>
    </dgm:pt>
    <dgm:pt modelId="{2A9C6D8D-FD93-4CC3-9974-915FA5AE3681}">
      <dgm:prSet phldrT="[Text]" custT="1"/>
      <dgm:spPr/>
      <dgm:t>
        <a:bodyPr/>
        <a:lstStyle/>
        <a:p>
          <a:r>
            <a:rPr lang="en-US" sz="2000" b="1" dirty="0"/>
            <a:t>USDOE</a:t>
          </a:r>
        </a:p>
      </dgm:t>
    </dgm:pt>
    <dgm:pt modelId="{4FF6B3DC-3EE8-4C66-88D6-E54FA5B424F1}" type="parTrans" cxnId="{A0A0BA0B-ED98-4533-B95E-C7B8275CAEE7}">
      <dgm:prSet/>
      <dgm:spPr/>
      <dgm:t>
        <a:bodyPr/>
        <a:lstStyle/>
        <a:p>
          <a:endParaRPr lang="en-US"/>
        </a:p>
      </dgm:t>
    </dgm:pt>
    <dgm:pt modelId="{B3463FEB-FB78-4BA3-9EE1-0B10403B4CCA}" type="sibTrans" cxnId="{A0A0BA0B-ED98-4533-B95E-C7B8275CAEE7}">
      <dgm:prSet/>
      <dgm:spPr/>
      <dgm:t>
        <a:bodyPr/>
        <a:lstStyle/>
        <a:p>
          <a:endParaRPr lang="en-US"/>
        </a:p>
      </dgm:t>
    </dgm:pt>
    <dgm:pt modelId="{A443F424-7DF8-475E-9263-6CC532F36718}">
      <dgm:prSet phldrT="[Text]" custT="1"/>
      <dgm:spPr/>
      <dgm:t>
        <a:bodyPr/>
        <a:lstStyle/>
        <a:p>
          <a:r>
            <a:rPr lang="en-US" sz="2000" b="1" dirty="0"/>
            <a:t>LEA Leaders</a:t>
          </a:r>
        </a:p>
      </dgm:t>
    </dgm:pt>
    <dgm:pt modelId="{F199F29D-EE15-4456-8599-C51DC93674A8}" type="parTrans" cxnId="{55408146-F657-40CE-A1FC-43E7A92160B1}">
      <dgm:prSet/>
      <dgm:spPr/>
      <dgm:t>
        <a:bodyPr/>
        <a:lstStyle/>
        <a:p>
          <a:endParaRPr lang="en-US"/>
        </a:p>
      </dgm:t>
    </dgm:pt>
    <dgm:pt modelId="{C5D8EF62-E32A-4850-9A42-8E58BA4F492D}" type="sibTrans" cxnId="{55408146-F657-40CE-A1FC-43E7A92160B1}">
      <dgm:prSet/>
      <dgm:spPr/>
      <dgm:t>
        <a:bodyPr/>
        <a:lstStyle/>
        <a:p>
          <a:endParaRPr lang="en-US"/>
        </a:p>
      </dgm:t>
    </dgm:pt>
    <dgm:pt modelId="{07B4FDD4-1A7C-4F25-8335-EFB65C9D9731}">
      <dgm:prSet phldrT="[Text]" custT="1"/>
      <dgm:spPr/>
      <dgm:t>
        <a:bodyPr/>
        <a:lstStyle/>
        <a:p>
          <a:r>
            <a:rPr lang="en-US" sz="2000" b="1" dirty="0"/>
            <a:t>School Staff</a:t>
          </a:r>
        </a:p>
      </dgm:t>
    </dgm:pt>
    <dgm:pt modelId="{D4C84856-B53D-4533-843A-CB44F37A2368}" type="parTrans" cxnId="{CC66850C-18F1-46DA-9B9D-1641E9FC0DD7}">
      <dgm:prSet/>
      <dgm:spPr/>
      <dgm:t>
        <a:bodyPr/>
        <a:lstStyle/>
        <a:p>
          <a:endParaRPr lang="en-US"/>
        </a:p>
      </dgm:t>
    </dgm:pt>
    <dgm:pt modelId="{F3B06184-BCFD-4416-9BEF-8A3C25444EA8}" type="sibTrans" cxnId="{CC66850C-18F1-46DA-9B9D-1641E9FC0DD7}">
      <dgm:prSet/>
      <dgm:spPr/>
      <dgm:t>
        <a:bodyPr/>
        <a:lstStyle/>
        <a:p>
          <a:endParaRPr lang="en-US"/>
        </a:p>
      </dgm:t>
    </dgm:pt>
    <dgm:pt modelId="{CBECAEF5-8344-43D4-9A7E-CBC397F05D6C}">
      <dgm:prSet phldrT="[Text]" custT="1"/>
      <dgm:spPr/>
      <dgm:t>
        <a:bodyPr/>
        <a:lstStyle/>
        <a:p>
          <a:r>
            <a:rPr lang="en-US" sz="2000" b="1" dirty="0"/>
            <a:t>Community Partners</a:t>
          </a:r>
        </a:p>
      </dgm:t>
    </dgm:pt>
    <dgm:pt modelId="{B2BC957A-8CD7-4551-A546-375D7AD6DBBD}" type="parTrans" cxnId="{7D9E4DA7-08F0-49FD-8B61-4CD0E6561289}">
      <dgm:prSet/>
      <dgm:spPr/>
      <dgm:t>
        <a:bodyPr/>
        <a:lstStyle/>
        <a:p>
          <a:endParaRPr lang="en-US"/>
        </a:p>
      </dgm:t>
    </dgm:pt>
    <dgm:pt modelId="{25CBCA79-7AE4-43AB-AE6A-A815F33DA237}" type="sibTrans" cxnId="{7D9E4DA7-08F0-49FD-8B61-4CD0E6561289}">
      <dgm:prSet/>
      <dgm:spPr/>
      <dgm:t>
        <a:bodyPr/>
        <a:lstStyle/>
        <a:p>
          <a:endParaRPr lang="en-US"/>
        </a:p>
      </dgm:t>
    </dgm:pt>
    <dgm:pt modelId="{C1BBD5F1-F22F-47C1-B1E5-329690B32070}" type="pres">
      <dgm:prSet presAssocID="{FC4785A0-F08E-470B-ADE7-4E685C771F22}" presName="Name0" presStyleCnt="0">
        <dgm:presLayoutVars>
          <dgm:chMax val="1"/>
          <dgm:dir/>
          <dgm:animLvl val="ctr"/>
          <dgm:resizeHandles val="exact"/>
        </dgm:presLayoutVars>
      </dgm:prSet>
      <dgm:spPr/>
    </dgm:pt>
    <dgm:pt modelId="{63699968-56E6-4BEF-B963-2112B350E725}" type="pres">
      <dgm:prSet presAssocID="{94C3AA01-40F7-43E2-B089-1A59D0C77611}" presName="centerShape" presStyleLbl="node0" presStyleIdx="0" presStyleCnt="1" custScaleX="134316"/>
      <dgm:spPr/>
    </dgm:pt>
    <dgm:pt modelId="{61893AE7-1F86-4295-9177-D7002B0E1087}" type="pres">
      <dgm:prSet presAssocID="{D6F0375C-A667-4BD4-9648-DB380FFBA251}" presName="node" presStyleLbl="node1" presStyleIdx="0" presStyleCnt="8" custScaleX="174624">
        <dgm:presLayoutVars>
          <dgm:bulletEnabled val="1"/>
        </dgm:presLayoutVars>
      </dgm:prSet>
      <dgm:spPr/>
    </dgm:pt>
    <dgm:pt modelId="{69916A02-6F46-45DC-80E5-AFFA5F9AD84E}" type="pres">
      <dgm:prSet presAssocID="{D6F0375C-A667-4BD4-9648-DB380FFBA251}" presName="dummy" presStyleCnt="0"/>
      <dgm:spPr/>
    </dgm:pt>
    <dgm:pt modelId="{02A73EB8-F254-4B93-8B8A-B476EF5A71A6}" type="pres">
      <dgm:prSet presAssocID="{970353D5-349E-4F6A-ADC0-91CA0DD25B93}" presName="sibTrans" presStyleLbl="sibTrans2D1" presStyleIdx="0" presStyleCnt="8"/>
      <dgm:spPr/>
    </dgm:pt>
    <dgm:pt modelId="{B8820975-6EDF-4110-B06B-FE3262645815}" type="pres">
      <dgm:prSet presAssocID="{87A4EA78-AF7D-46A4-A6DB-CDE4F51A106D}" presName="node" presStyleLbl="node1" presStyleIdx="1" presStyleCnt="8" custScaleX="174624" custRadScaleRad="103208" custRadScaleInc="37228">
        <dgm:presLayoutVars>
          <dgm:bulletEnabled val="1"/>
        </dgm:presLayoutVars>
      </dgm:prSet>
      <dgm:spPr/>
    </dgm:pt>
    <dgm:pt modelId="{886AEBD2-F37E-4ECF-860F-6191704EF725}" type="pres">
      <dgm:prSet presAssocID="{87A4EA78-AF7D-46A4-A6DB-CDE4F51A106D}" presName="dummy" presStyleCnt="0"/>
      <dgm:spPr/>
    </dgm:pt>
    <dgm:pt modelId="{5956973B-F028-483F-AEC0-587B142CCDD7}" type="pres">
      <dgm:prSet presAssocID="{C5BB0A8E-A0C5-4186-B1A6-60E671C11B30}" presName="sibTrans" presStyleLbl="sibTrans2D1" presStyleIdx="1" presStyleCnt="8"/>
      <dgm:spPr/>
    </dgm:pt>
    <dgm:pt modelId="{7D5CDF67-3DDF-443C-A663-7BA168396ADB}" type="pres">
      <dgm:prSet presAssocID="{0D6758D0-1B1C-422F-B050-CBD6A5FA9C70}" presName="node" presStyleLbl="node1" presStyleIdx="2" presStyleCnt="8" custScaleX="174624">
        <dgm:presLayoutVars>
          <dgm:bulletEnabled val="1"/>
        </dgm:presLayoutVars>
      </dgm:prSet>
      <dgm:spPr/>
    </dgm:pt>
    <dgm:pt modelId="{115B44DC-3E69-4E2B-9B9D-FADE563B1977}" type="pres">
      <dgm:prSet presAssocID="{0D6758D0-1B1C-422F-B050-CBD6A5FA9C70}" presName="dummy" presStyleCnt="0"/>
      <dgm:spPr/>
    </dgm:pt>
    <dgm:pt modelId="{D88E1E45-FDEF-4086-9DD8-96BAC1AC71F9}" type="pres">
      <dgm:prSet presAssocID="{77C6BCD4-40C7-46EF-9A78-882912B3FB1C}" presName="sibTrans" presStyleLbl="sibTrans2D1" presStyleIdx="2" presStyleCnt="8"/>
      <dgm:spPr/>
    </dgm:pt>
    <dgm:pt modelId="{3562FD59-5AB7-463E-BD78-61F0BE370E88}" type="pres">
      <dgm:prSet presAssocID="{8B6AEF7A-5821-4D84-97D4-7D58A7789D80}" presName="node" presStyleLbl="node1" presStyleIdx="3" presStyleCnt="8" custScaleX="174624" custRadScaleRad="101401" custRadScaleInc="-45621">
        <dgm:presLayoutVars>
          <dgm:bulletEnabled val="1"/>
        </dgm:presLayoutVars>
      </dgm:prSet>
      <dgm:spPr/>
    </dgm:pt>
    <dgm:pt modelId="{8ED6DF80-5BD1-4E04-A1DB-D7C227E3644C}" type="pres">
      <dgm:prSet presAssocID="{8B6AEF7A-5821-4D84-97D4-7D58A7789D80}" presName="dummy" presStyleCnt="0"/>
      <dgm:spPr/>
    </dgm:pt>
    <dgm:pt modelId="{749A520B-031A-447B-82EB-4CEB737E6332}" type="pres">
      <dgm:prSet presAssocID="{B1043FBC-B52F-4173-B30A-CA1471CA46CE}" presName="sibTrans" presStyleLbl="sibTrans2D1" presStyleIdx="3" presStyleCnt="8"/>
      <dgm:spPr/>
    </dgm:pt>
    <dgm:pt modelId="{1AD471B1-6B8D-4B5E-9360-66CB6808C318}" type="pres">
      <dgm:prSet presAssocID="{2A9C6D8D-FD93-4CC3-9974-915FA5AE3681}" presName="node" presStyleLbl="node1" presStyleIdx="4" presStyleCnt="8" custScaleX="174624" custRadScaleRad="102561" custRadScaleInc="-811">
        <dgm:presLayoutVars>
          <dgm:bulletEnabled val="1"/>
        </dgm:presLayoutVars>
      </dgm:prSet>
      <dgm:spPr/>
    </dgm:pt>
    <dgm:pt modelId="{4892D716-8804-4114-B454-8DE207D0579A}" type="pres">
      <dgm:prSet presAssocID="{2A9C6D8D-FD93-4CC3-9974-915FA5AE3681}" presName="dummy" presStyleCnt="0"/>
      <dgm:spPr/>
    </dgm:pt>
    <dgm:pt modelId="{50C4DCE8-9D10-4BC9-BA76-C73D9D5D8298}" type="pres">
      <dgm:prSet presAssocID="{B3463FEB-FB78-4BA3-9EE1-0B10403B4CCA}" presName="sibTrans" presStyleLbl="sibTrans2D1" presStyleIdx="4" presStyleCnt="8"/>
      <dgm:spPr/>
    </dgm:pt>
    <dgm:pt modelId="{25E76E47-8D2B-4013-ABC4-3F919EABA97E}" type="pres">
      <dgm:prSet presAssocID="{A443F424-7DF8-475E-9263-6CC532F36718}" presName="node" presStyleLbl="node1" presStyleIdx="5" presStyleCnt="8" custScaleX="174624" custRadScaleRad="98354" custRadScaleInc="20490">
        <dgm:presLayoutVars>
          <dgm:bulletEnabled val="1"/>
        </dgm:presLayoutVars>
      </dgm:prSet>
      <dgm:spPr/>
    </dgm:pt>
    <dgm:pt modelId="{7E48E936-8698-4BA0-93B1-71AD77FD36AA}" type="pres">
      <dgm:prSet presAssocID="{A443F424-7DF8-475E-9263-6CC532F36718}" presName="dummy" presStyleCnt="0"/>
      <dgm:spPr/>
    </dgm:pt>
    <dgm:pt modelId="{78206685-54A0-4609-9E23-C02D4415E204}" type="pres">
      <dgm:prSet presAssocID="{C5D8EF62-E32A-4850-9A42-8E58BA4F492D}" presName="sibTrans" presStyleLbl="sibTrans2D1" presStyleIdx="5" presStyleCnt="8"/>
      <dgm:spPr/>
    </dgm:pt>
    <dgm:pt modelId="{00CB54F0-3E59-4C0A-B849-83BA2C8CAD59}" type="pres">
      <dgm:prSet presAssocID="{07B4FDD4-1A7C-4F25-8335-EFB65C9D9731}" presName="node" presStyleLbl="node1" presStyleIdx="6" presStyleCnt="8" custScaleX="174624">
        <dgm:presLayoutVars>
          <dgm:bulletEnabled val="1"/>
        </dgm:presLayoutVars>
      </dgm:prSet>
      <dgm:spPr/>
    </dgm:pt>
    <dgm:pt modelId="{A44B476F-1926-4549-B009-F20B3EFC8A2A}" type="pres">
      <dgm:prSet presAssocID="{07B4FDD4-1A7C-4F25-8335-EFB65C9D9731}" presName="dummy" presStyleCnt="0"/>
      <dgm:spPr/>
    </dgm:pt>
    <dgm:pt modelId="{DCFD94D6-5F76-48C8-9372-BA4F7D9749A8}" type="pres">
      <dgm:prSet presAssocID="{F3B06184-BCFD-4416-9BEF-8A3C25444EA8}" presName="sibTrans" presStyleLbl="sibTrans2D1" presStyleIdx="6" presStyleCnt="8"/>
      <dgm:spPr/>
    </dgm:pt>
    <dgm:pt modelId="{12F80611-20A8-4F37-B822-8E1228203101}" type="pres">
      <dgm:prSet presAssocID="{CBECAEF5-8344-43D4-9A7E-CBC397F05D6C}" presName="node" presStyleLbl="node1" presStyleIdx="7" presStyleCnt="8" custScaleX="174624" custRadScaleRad="98747" custRadScaleInc="-18799">
        <dgm:presLayoutVars>
          <dgm:bulletEnabled val="1"/>
        </dgm:presLayoutVars>
      </dgm:prSet>
      <dgm:spPr/>
    </dgm:pt>
    <dgm:pt modelId="{1A1260BF-FC3C-4E7D-9B36-DB967B533C41}" type="pres">
      <dgm:prSet presAssocID="{CBECAEF5-8344-43D4-9A7E-CBC397F05D6C}" presName="dummy" presStyleCnt="0"/>
      <dgm:spPr/>
    </dgm:pt>
    <dgm:pt modelId="{4DEEC92E-6EB0-407F-A5E7-91BB5D3BF6DF}" type="pres">
      <dgm:prSet presAssocID="{25CBCA79-7AE4-43AB-AE6A-A815F33DA237}" presName="sibTrans" presStyleLbl="sibTrans2D1" presStyleIdx="7" presStyleCnt="8"/>
      <dgm:spPr/>
    </dgm:pt>
  </dgm:ptLst>
  <dgm:cxnLst>
    <dgm:cxn modelId="{73E61C03-6640-4D29-9733-F4507BDCE2A7}" type="presOf" srcId="{94C3AA01-40F7-43E2-B089-1A59D0C77611}" destId="{63699968-56E6-4BEF-B963-2112B350E725}" srcOrd="0" destOrd="0" presId="urn:microsoft.com/office/officeart/2005/8/layout/radial6"/>
    <dgm:cxn modelId="{A0A0BA0B-ED98-4533-B95E-C7B8275CAEE7}" srcId="{94C3AA01-40F7-43E2-B089-1A59D0C77611}" destId="{2A9C6D8D-FD93-4CC3-9974-915FA5AE3681}" srcOrd="4" destOrd="0" parTransId="{4FF6B3DC-3EE8-4C66-88D6-E54FA5B424F1}" sibTransId="{B3463FEB-FB78-4BA3-9EE1-0B10403B4CCA}"/>
    <dgm:cxn modelId="{CC66850C-18F1-46DA-9B9D-1641E9FC0DD7}" srcId="{94C3AA01-40F7-43E2-B089-1A59D0C77611}" destId="{07B4FDD4-1A7C-4F25-8335-EFB65C9D9731}" srcOrd="6" destOrd="0" parTransId="{D4C84856-B53D-4533-843A-CB44F37A2368}" sibTransId="{F3B06184-BCFD-4416-9BEF-8A3C25444EA8}"/>
    <dgm:cxn modelId="{C639CB12-BE76-49A8-8F0A-F8C1EC5A1B00}" type="presOf" srcId="{B3463FEB-FB78-4BA3-9EE1-0B10403B4CCA}" destId="{50C4DCE8-9D10-4BC9-BA76-C73D9D5D8298}" srcOrd="0" destOrd="0" presId="urn:microsoft.com/office/officeart/2005/8/layout/radial6"/>
    <dgm:cxn modelId="{B43B5022-7329-4EB0-B634-B98E23C2B884}" type="presOf" srcId="{C5BB0A8E-A0C5-4186-B1A6-60E671C11B30}" destId="{5956973B-F028-483F-AEC0-587B142CCDD7}" srcOrd="0" destOrd="0" presId="urn:microsoft.com/office/officeart/2005/8/layout/radial6"/>
    <dgm:cxn modelId="{CF947939-8C59-4788-895D-329698A66373}" type="presOf" srcId="{B1043FBC-B52F-4173-B30A-CA1471CA46CE}" destId="{749A520B-031A-447B-82EB-4CEB737E6332}" srcOrd="0" destOrd="0" presId="urn:microsoft.com/office/officeart/2005/8/layout/radial6"/>
    <dgm:cxn modelId="{56172C5B-FDEF-411A-B2E5-455FEC107200}" type="presOf" srcId="{2A9C6D8D-FD93-4CC3-9974-915FA5AE3681}" destId="{1AD471B1-6B8D-4B5E-9360-66CB6808C318}" srcOrd="0" destOrd="0" presId="urn:microsoft.com/office/officeart/2005/8/layout/radial6"/>
    <dgm:cxn modelId="{66C5585D-D566-483B-928A-8CD8D01996FC}" type="presOf" srcId="{FC4785A0-F08E-470B-ADE7-4E685C771F22}" destId="{C1BBD5F1-F22F-47C1-B1E5-329690B32070}" srcOrd="0" destOrd="0" presId="urn:microsoft.com/office/officeart/2005/8/layout/radial6"/>
    <dgm:cxn modelId="{0E102E5E-7C06-4A2E-AACC-D350BB4C3762}" type="presOf" srcId="{87A4EA78-AF7D-46A4-A6DB-CDE4F51A106D}" destId="{B8820975-6EDF-4110-B06B-FE3262645815}" srcOrd="0" destOrd="0" presId="urn:microsoft.com/office/officeart/2005/8/layout/radial6"/>
    <dgm:cxn modelId="{9C6DD25E-7A63-4180-A51B-796D03BB4E9B}" type="presOf" srcId="{D6F0375C-A667-4BD4-9648-DB380FFBA251}" destId="{61893AE7-1F86-4295-9177-D7002B0E1087}" srcOrd="0" destOrd="0" presId="urn:microsoft.com/office/officeart/2005/8/layout/radial6"/>
    <dgm:cxn modelId="{55408146-F657-40CE-A1FC-43E7A92160B1}" srcId="{94C3AA01-40F7-43E2-B089-1A59D0C77611}" destId="{A443F424-7DF8-475E-9263-6CC532F36718}" srcOrd="5" destOrd="0" parTransId="{F199F29D-EE15-4456-8599-C51DC93674A8}" sibTransId="{C5D8EF62-E32A-4850-9A42-8E58BA4F492D}"/>
    <dgm:cxn modelId="{4FFC0A7A-66F1-4A58-A381-A565D1B979B1}" srcId="{94C3AA01-40F7-43E2-B089-1A59D0C77611}" destId="{87A4EA78-AF7D-46A4-A6DB-CDE4F51A106D}" srcOrd="1" destOrd="0" parTransId="{AE949E01-87DB-470E-AC44-A45145C00C69}" sibTransId="{C5BB0A8E-A0C5-4186-B1A6-60E671C11B30}"/>
    <dgm:cxn modelId="{FAD02B8A-E988-4BEE-B97D-16A63D0B9B7E}" type="presOf" srcId="{07B4FDD4-1A7C-4F25-8335-EFB65C9D9731}" destId="{00CB54F0-3E59-4C0A-B849-83BA2C8CAD59}" srcOrd="0" destOrd="0" presId="urn:microsoft.com/office/officeart/2005/8/layout/radial6"/>
    <dgm:cxn modelId="{2A26A092-5762-44BA-AA6A-E28A650C823F}" type="presOf" srcId="{8B6AEF7A-5821-4D84-97D4-7D58A7789D80}" destId="{3562FD59-5AB7-463E-BD78-61F0BE370E88}" srcOrd="0" destOrd="0" presId="urn:microsoft.com/office/officeart/2005/8/layout/radial6"/>
    <dgm:cxn modelId="{836D4C96-94EE-456E-8433-390C0058CA18}" srcId="{94C3AA01-40F7-43E2-B089-1A59D0C77611}" destId="{D6F0375C-A667-4BD4-9648-DB380FFBA251}" srcOrd="0" destOrd="0" parTransId="{33BA04C7-6B3F-4BEF-A9CA-8E14725DF96B}" sibTransId="{970353D5-349E-4F6A-ADC0-91CA0DD25B93}"/>
    <dgm:cxn modelId="{60127696-6958-4A11-981D-3ECD8B0C6F7D}" srcId="{94C3AA01-40F7-43E2-B089-1A59D0C77611}" destId="{8B6AEF7A-5821-4D84-97D4-7D58A7789D80}" srcOrd="3" destOrd="0" parTransId="{D0AAFD26-AC7B-46B6-9D65-3E0656938771}" sibTransId="{B1043FBC-B52F-4173-B30A-CA1471CA46CE}"/>
    <dgm:cxn modelId="{2E4FF89B-E9A2-4333-A4A8-1748F622AC50}" type="presOf" srcId="{CBECAEF5-8344-43D4-9A7E-CBC397F05D6C}" destId="{12F80611-20A8-4F37-B822-8E1228203101}" srcOrd="0" destOrd="0" presId="urn:microsoft.com/office/officeart/2005/8/layout/radial6"/>
    <dgm:cxn modelId="{9E7F3D9D-AAC6-4D96-86C4-5573799E6A9F}" srcId="{FC4785A0-F08E-470B-ADE7-4E685C771F22}" destId="{94C3AA01-40F7-43E2-B089-1A59D0C77611}" srcOrd="0" destOrd="0" parTransId="{A475818B-4060-4C6F-B655-73C53B5761A1}" sibTransId="{69022043-FC0D-4978-887A-ED173226FDE9}"/>
    <dgm:cxn modelId="{19771EA0-BC47-4EF3-87D2-6C5AB622125D}" type="presOf" srcId="{F3B06184-BCFD-4416-9BEF-8A3C25444EA8}" destId="{DCFD94D6-5F76-48C8-9372-BA4F7D9749A8}" srcOrd="0" destOrd="0" presId="urn:microsoft.com/office/officeart/2005/8/layout/radial6"/>
    <dgm:cxn modelId="{7D9E4DA7-08F0-49FD-8B61-4CD0E6561289}" srcId="{94C3AA01-40F7-43E2-B089-1A59D0C77611}" destId="{CBECAEF5-8344-43D4-9A7E-CBC397F05D6C}" srcOrd="7" destOrd="0" parTransId="{B2BC957A-8CD7-4551-A546-375D7AD6DBBD}" sibTransId="{25CBCA79-7AE4-43AB-AE6A-A815F33DA237}"/>
    <dgm:cxn modelId="{AE0CBEC0-8E3F-4F4B-95D8-315EA1A37ED3}" type="presOf" srcId="{25CBCA79-7AE4-43AB-AE6A-A815F33DA237}" destId="{4DEEC92E-6EB0-407F-A5E7-91BB5D3BF6DF}" srcOrd="0" destOrd="0" presId="urn:microsoft.com/office/officeart/2005/8/layout/radial6"/>
    <dgm:cxn modelId="{DF4A31C5-AB5B-4C08-8C3B-689C3C7FC046}" type="presOf" srcId="{77C6BCD4-40C7-46EF-9A78-882912B3FB1C}" destId="{D88E1E45-FDEF-4086-9DD8-96BAC1AC71F9}" srcOrd="0" destOrd="0" presId="urn:microsoft.com/office/officeart/2005/8/layout/radial6"/>
    <dgm:cxn modelId="{197A3ED9-0292-4096-8762-DDCD1B1F9961}" type="presOf" srcId="{C5D8EF62-E32A-4850-9A42-8E58BA4F492D}" destId="{78206685-54A0-4609-9E23-C02D4415E204}" srcOrd="0" destOrd="0" presId="urn:microsoft.com/office/officeart/2005/8/layout/radial6"/>
    <dgm:cxn modelId="{709132E4-D779-4967-B3EE-ABD6EF40BB26}" type="presOf" srcId="{A443F424-7DF8-475E-9263-6CC532F36718}" destId="{25E76E47-8D2B-4013-ABC4-3F919EABA97E}" srcOrd="0" destOrd="0" presId="urn:microsoft.com/office/officeart/2005/8/layout/radial6"/>
    <dgm:cxn modelId="{D0CA6DFC-A7C6-4593-9CE6-52C0020EA866}" type="presOf" srcId="{970353D5-349E-4F6A-ADC0-91CA0DD25B93}" destId="{02A73EB8-F254-4B93-8B8A-B476EF5A71A6}" srcOrd="0" destOrd="0" presId="urn:microsoft.com/office/officeart/2005/8/layout/radial6"/>
    <dgm:cxn modelId="{515D71FD-F78C-4475-AACA-964C1BAEDFDF}" srcId="{94C3AA01-40F7-43E2-B089-1A59D0C77611}" destId="{0D6758D0-1B1C-422F-B050-CBD6A5FA9C70}" srcOrd="2" destOrd="0" parTransId="{546C8813-7952-46C0-931E-F9CE76C9477B}" sibTransId="{77C6BCD4-40C7-46EF-9A78-882912B3FB1C}"/>
    <dgm:cxn modelId="{7281B2FE-9894-49EA-8D36-64C60DA888F2}" type="presOf" srcId="{0D6758D0-1B1C-422F-B050-CBD6A5FA9C70}" destId="{7D5CDF67-3DDF-443C-A663-7BA168396ADB}" srcOrd="0" destOrd="0" presId="urn:microsoft.com/office/officeart/2005/8/layout/radial6"/>
    <dgm:cxn modelId="{ACAC6A23-9BDF-4BEB-9201-B0D950C9916C}" type="presParOf" srcId="{C1BBD5F1-F22F-47C1-B1E5-329690B32070}" destId="{63699968-56E6-4BEF-B963-2112B350E725}" srcOrd="0" destOrd="0" presId="urn:microsoft.com/office/officeart/2005/8/layout/radial6"/>
    <dgm:cxn modelId="{C39423F5-5E8C-4257-A3F3-51B05E9094E2}" type="presParOf" srcId="{C1BBD5F1-F22F-47C1-B1E5-329690B32070}" destId="{61893AE7-1F86-4295-9177-D7002B0E1087}" srcOrd="1" destOrd="0" presId="urn:microsoft.com/office/officeart/2005/8/layout/radial6"/>
    <dgm:cxn modelId="{AE404699-7D91-4399-BF7A-AF9515A15371}" type="presParOf" srcId="{C1BBD5F1-F22F-47C1-B1E5-329690B32070}" destId="{69916A02-6F46-45DC-80E5-AFFA5F9AD84E}" srcOrd="2" destOrd="0" presId="urn:microsoft.com/office/officeart/2005/8/layout/radial6"/>
    <dgm:cxn modelId="{EEAA5227-52E2-44B8-91D2-BBF8FC215D1D}" type="presParOf" srcId="{C1BBD5F1-F22F-47C1-B1E5-329690B32070}" destId="{02A73EB8-F254-4B93-8B8A-B476EF5A71A6}" srcOrd="3" destOrd="0" presId="urn:microsoft.com/office/officeart/2005/8/layout/radial6"/>
    <dgm:cxn modelId="{FE164567-B0C8-4CAE-B3BC-C242DF03523F}" type="presParOf" srcId="{C1BBD5F1-F22F-47C1-B1E5-329690B32070}" destId="{B8820975-6EDF-4110-B06B-FE3262645815}" srcOrd="4" destOrd="0" presId="urn:microsoft.com/office/officeart/2005/8/layout/radial6"/>
    <dgm:cxn modelId="{76EB0B10-4275-4605-9CA3-D7A18E40BCE0}" type="presParOf" srcId="{C1BBD5F1-F22F-47C1-B1E5-329690B32070}" destId="{886AEBD2-F37E-4ECF-860F-6191704EF725}" srcOrd="5" destOrd="0" presId="urn:microsoft.com/office/officeart/2005/8/layout/radial6"/>
    <dgm:cxn modelId="{81574320-6325-4275-B494-54190C873A5B}" type="presParOf" srcId="{C1BBD5F1-F22F-47C1-B1E5-329690B32070}" destId="{5956973B-F028-483F-AEC0-587B142CCDD7}" srcOrd="6" destOrd="0" presId="urn:microsoft.com/office/officeart/2005/8/layout/radial6"/>
    <dgm:cxn modelId="{F95786FE-6C64-438F-9876-6462C203F001}" type="presParOf" srcId="{C1BBD5F1-F22F-47C1-B1E5-329690B32070}" destId="{7D5CDF67-3DDF-443C-A663-7BA168396ADB}" srcOrd="7" destOrd="0" presId="urn:microsoft.com/office/officeart/2005/8/layout/radial6"/>
    <dgm:cxn modelId="{CAF81885-80EF-4BB1-AC64-1EF77C4E634A}" type="presParOf" srcId="{C1BBD5F1-F22F-47C1-B1E5-329690B32070}" destId="{115B44DC-3E69-4E2B-9B9D-FADE563B1977}" srcOrd="8" destOrd="0" presId="urn:microsoft.com/office/officeart/2005/8/layout/radial6"/>
    <dgm:cxn modelId="{AD6A292F-8819-4079-8A28-5F811B0824D5}" type="presParOf" srcId="{C1BBD5F1-F22F-47C1-B1E5-329690B32070}" destId="{D88E1E45-FDEF-4086-9DD8-96BAC1AC71F9}" srcOrd="9" destOrd="0" presId="urn:microsoft.com/office/officeart/2005/8/layout/radial6"/>
    <dgm:cxn modelId="{9022960C-C629-4FDC-835D-E63D38E5D787}" type="presParOf" srcId="{C1BBD5F1-F22F-47C1-B1E5-329690B32070}" destId="{3562FD59-5AB7-463E-BD78-61F0BE370E88}" srcOrd="10" destOrd="0" presId="urn:microsoft.com/office/officeart/2005/8/layout/radial6"/>
    <dgm:cxn modelId="{61B33E30-CB5B-482D-B849-8F14A1504FB7}" type="presParOf" srcId="{C1BBD5F1-F22F-47C1-B1E5-329690B32070}" destId="{8ED6DF80-5BD1-4E04-A1DB-D7C227E3644C}" srcOrd="11" destOrd="0" presId="urn:microsoft.com/office/officeart/2005/8/layout/radial6"/>
    <dgm:cxn modelId="{CB1B4029-2A85-4303-B2D1-E1EF24538900}" type="presParOf" srcId="{C1BBD5F1-F22F-47C1-B1E5-329690B32070}" destId="{749A520B-031A-447B-82EB-4CEB737E6332}" srcOrd="12" destOrd="0" presId="urn:microsoft.com/office/officeart/2005/8/layout/radial6"/>
    <dgm:cxn modelId="{CC505239-08CA-483B-B146-9F8F132E6E4D}" type="presParOf" srcId="{C1BBD5F1-F22F-47C1-B1E5-329690B32070}" destId="{1AD471B1-6B8D-4B5E-9360-66CB6808C318}" srcOrd="13" destOrd="0" presId="urn:microsoft.com/office/officeart/2005/8/layout/radial6"/>
    <dgm:cxn modelId="{A7105241-5A49-4F6E-8C08-DE16A84EC844}" type="presParOf" srcId="{C1BBD5F1-F22F-47C1-B1E5-329690B32070}" destId="{4892D716-8804-4114-B454-8DE207D0579A}" srcOrd="14" destOrd="0" presId="urn:microsoft.com/office/officeart/2005/8/layout/radial6"/>
    <dgm:cxn modelId="{61515DD7-93C8-471C-BB51-D28CDE248212}" type="presParOf" srcId="{C1BBD5F1-F22F-47C1-B1E5-329690B32070}" destId="{50C4DCE8-9D10-4BC9-BA76-C73D9D5D8298}" srcOrd="15" destOrd="0" presId="urn:microsoft.com/office/officeart/2005/8/layout/radial6"/>
    <dgm:cxn modelId="{9AE219EB-3DB4-497F-AC50-EF9CADE0DA03}" type="presParOf" srcId="{C1BBD5F1-F22F-47C1-B1E5-329690B32070}" destId="{25E76E47-8D2B-4013-ABC4-3F919EABA97E}" srcOrd="16" destOrd="0" presId="urn:microsoft.com/office/officeart/2005/8/layout/radial6"/>
    <dgm:cxn modelId="{D21188AB-99CC-4536-8729-D0FCB0633FC3}" type="presParOf" srcId="{C1BBD5F1-F22F-47C1-B1E5-329690B32070}" destId="{7E48E936-8698-4BA0-93B1-71AD77FD36AA}" srcOrd="17" destOrd="0" presId="urn:microsoft.com/office/officeart/2005/8/layout/radial6"/>
    <dgm:cxn modelId="{502583ED-9CAB-45E3-A59C-AFFFD14555B8}" type="presParOf" srcId="{C1BBD5F1-F22F-47C1-B1E5-329690B32070}" destId="{78206685-54A0-4609-9E23-C02D4415E204}" srcOrd="18" destOrd="0" presId="urn:microsoft.com/office/officeart/2005/8/layout/radial6"/>
    <dgm:cxn modelId="{F0D7B180-A884-4B0D-BDC7-BDAC307CB6FA}" type="presParOf" srcId="{C1BBD5F1-F22F-47C1-B1E5-329690B32070}" destId="{00CB54F0-3E59-4C0A-B849-83BA2C8CAD59}" srcOrd="19" destOrd="0" presId="urn:microsoft.com/office/officeart/2005/8/layout/radial6"/>
    <dgm:cxn modelId="{7495F2BE-B90A-4E2A-BAB9-0902353E1A21}" type="presParOf" srcId="{C1BBD5F1-F22F-47C1-B1E5-329690B32070}" destId="{A44B476F-1926-4549-B009-F20B3EFC8A2A}" srcOrd="20" destOrd="0" presId="urn:microsoft.com/office/officeart/2005/8/layout/radial6"/>
    <dgm:cxn modelId="{7C7C2A04-02CD-41C0-B165-91FBA5885766}" type="presParOf" srcId="{C1BBD5F1-F22F-47C1-B1E5-329690B32070}" destId="{DCFD94D6-5F76-48C8-9372-BA4F7D9749A8}" srcOrd="21" destOrd="0" presId="urn:microsoft.com/office/officeart/2005/8/layout/radial6"/>
    <dgm:cxn modelId="{E5C51248-B623-4A8E-9F91-A46E68496665}" type="presParOf" srcId="{C1BBD5F1-F22F-47C1-B1E5-329690B32070}" destId="{12F80611-20A8-4F37-B822-8E1228203101}" srcOrd="22" destOrd="0" presId="urn:microsoft.com/office/officeart/2005/8/layout/radial6"/>
    <dgm:cxn modelId="{A278F0CF-7A74-4D8D-ABDE-62D9B50AEB87}" type="presParOf" srcId="{C1BBD5F1-F22F-47C1-B1E5-329690B32070}" destId="{1A1260BF-FC3C-4E7D-9B36-DB967B533C41}" srcOrd="23" destOrd="0" presId="urn:microsoft.com/office/officeart/2005/8/layout/radial6"/>
    <dgm:cxn modelId="{E6126F43-439E-40CE-A41F-2F31F76490F4}" type="presParOf" srcId="{C1BBD5F1-F22F-47C1-B1E5-329690B32070}" destId="{4DEEC92E-6EB0-407F-A5E7-91BB5D3BF6DF}" srcOrd="24"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EC92E-6EB0-407F-A5E7-91BB5D3BF6DF}">
      <dsp:nvSpPr>
        <dsp:cNvPr id="0" name=""/>
        <dsp:cNvSpPr/>
      </dsp:nvSpPr>
      <dsp:spPr>
        <a:xfrm>
          <a:off x="2228559" y="560536"/>
          <a:ext cx="5050413" cy="5050413"/>
        </a:xfrm>
        <a:prstGeom prst="blockArc">
          <a:avLst>
            <a:gd name="adj1" fmla="val 13291316"/>
            <a:gd name="adj2" fmla="val 16141728"/>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FD94D6-5F76-48C8-9372-BA4F7D9749A8}">
      <dsp:nvSpPr>
        <dsp:cNvPr id="0" name=""/>
        <dsp:cNvSpPr/>
      </dsp:nvSpPr>
      <dsp:spPr>
        <a:xfrm>
          <a:off x="2186058" y="607324"/>
          <a:ext cx="5050413" cy="5050413"/>
        </a:xfrm>
        <a:prstGeom prst="blockArc">
          <a:avLst>
            <a:gd name="adj1" fmla="val 10864318"/>
            <a:gd name="adj2" fmla="val 13378874"/>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206685-54A0-4609-9E23-C02D4415E204}">
      <dsp:nvSpPr>
        <dsp:cNvPr id="0" name=""/>
        <dsp:cNvSpPr/>
      </dsp:nvSpPr>
      <dsp:spPr>
        <a:xfrm>
          <a:off x="2185734" y="499552"/>
          <a:ext cx="5050413" cy="5050413"/>
        </a:xfrm>
        <a:prstGeom prst="blockArc">
          <a:avLst>
            <a:gd name="adj1" fmla="val 8220490"/>
            <a:gd name="adj2" fmla="val 10715025"/>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C4DCE8-9D10-4BC9-BA76-C73D9D5D8298}">
      <dsp:nvSpPr>
        <dsp:cNvPr id="0" name=""/>
        <dsp:cNvSpPr/>
      </dsp:nvSpPr>
      <dsp:spPr>
        <a:xfrm>
          <a:off x="2243202" y="563376"/>
          <a:ext cx="5050413" cy="5050413"/>
        </a:xfrm>
        <a:prstGeom prst="blockArc">
          <a:avLst>
            <a:gd name="adj1" fmla="val 5471071"/>
            <a:gd name="adj2" fmla="val 8339458"/>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9A520B-031A-447B-82EB-4CEB737E6332}">
      <dsp:nvSpPr>
        <dsp:cNvPr id="0" name=""/>
        <dsp:cNvSpPr/>
      </dsp:nvSpPr>
      <dsp:spPr>
        <a:xfrm>
          <a:off x="2229113" y="563125"/>
          <a:ext cx="5050413" cy="5050413"/>
        </a:xfrm>
        <a:prstGeom prst="blockArc">
          <a:avLst>
            <a:gd name="adj1" fmla="val 2323454"/>
            <a:gd name="adj2" fmla="val 5451552"/>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8E1E45-FDEF-4086-9DD8-96BAC1AC71F9}">
      <dsp:nvSpPr>
        <dsp:cNvPr id="0" name=""/>
        <dsp:cNvSpPr/>
      </dsp:nvSpPr>
      <dsp:spPr>
        <a:xfrm>
          <a:off x="2187127" y="616989"/>
          <a:ext cx="5050413" cy="5050413"/>
        </a:xfrm>
        <a:prstGeom prst="blockArc">
          <a:avLst>
            <a:gd name="adj1" fmla="val 21522291"/>
            <a:gd name="adj2" fmla="val 2228852"/>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56973B-F028-483F-AEC0-587B142CCDD7}">
      <dsp:nvSpPr>
        <dsp:cNvPr id="0" name=""/>
        <dsp:cNvSpPr/>
      </dsp:nvSpPr>
      <dsp:spPr>
        <a:xfrm>
          <a:off x="2189613" y="436484"/>
          <a:ext cx="5050413" cy="5050413"/>
        </a:xfrm>
        <a:prstGeom prst="blockArc">
          <a:avLst>
            <a:gd name="adj1" fmla="val 19365471"/>
            <a:gd name="adj2" fmla="val 172399"/>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A73EB8-F254-4B93-8B8A-B476EF5A71A6}">
      <dsp:nvSpPr>
        <dsp:cNvPr id="0" name=""/>
        <dsp:cNvSpPr/>
      </dsp:nvSpPr>
      <dsp:spPr>
        <a:xfrm>
          <a:off x="2288861" y="558781"/>
          <a:ext cx="5050413" cy="5050413"/>
        </a:xfrm>
        <a:prstGeom prst="blockArc">
          <a:avLst>
            <a:gd name="adj1" fmla="val 16058163"/>
            <a:gd name="adj2" fmla="val 19147270"/>
            <a:gd name="adj3" fmla="val 34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699968-56E6-4BEF-B963-2112B350E725}">
      <dsp:nvSpPr>
        <dsp:cNvPr id="0" name=""/>
        <dsp:cNvSpPr/>
      </dsp:nvSpPr>
      <dsp:spPr>
        <a:xfrm>
          <a:off x="3555994" y="2225662"/>
          <a:ext cx="2311410" cy="17208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b="1" kern="1200" dirty="0"/>
            <a:t>CFP Team Leader</a:t>
          </a:r>
        </a:p>
      </dsp:txBody>
      <dsp:txXfrm>
        <a:off x="3894492" y="2477678"/>
        <a:ext cx="1634414" cy="1216842"/>
      </dsp:txXfrm>
    </dsp:sp>
    <dsp:sp modelId="{61893AE7-1F86-4295-9177-D7002B0E1087}">
      <dsp:nvSpPr>
        <dsp:cNvPr id="0" name=""/>
        <dsp:cNvSpPr/>
      </dsp:nvSpPr>
      <dsp:spPr>
        <a:xfrm>
          <a:off x="3659928" y="1953"/>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Business Office</a:t>
          </a:r>
        </a:p>
      </dsp:txBody>
      <dsp:txXfrm>
        <a:off x="3967985" y="178364"/>
        <a:ext cx="1487428" cy="851790"/>
      </dsp:txXfrm>
    </dsp:sp>
    <dsp:sp modelId="{B8820975-6EDF-4110-B06B-FE3262645815}">
      <dsp:nvSpPr>
        <dsp:cNvPr id="0" name=""/>
        <dsp:cNvSpPr/>
      </dsp:nvSpPr>
      <dsp:spPr>
        <a:xfrm>
          <a:off x="5638805" y="857412"/>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Data Manager</a:t>
          </a:r>
        </a:p>
      </dsp:txBody>
      <dsp:txXfrm>
        <a:off x="5946862" y="1033823"/>
        <a:ext cx="1487428" cy="851790"/>
      </dsp:txXfrm>
    </dsp:sp>
    <dsp:sp modelId="{7D5CDF67-3DDF-443C-A663-7BA168396ADB}">
      <dsp:nvSpPr>
        <dsp:cNvPr id="0" name=""/>
        <dsp:cNvSpPr/>
      </dsp:nvSpPr>
      <dsp:spPr>
        <a:xfrm>
          <a:off x="6141769" y="2483793"/>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Parents</a:t>
          </a:r>
        </a:p>
      </dsp:txBody>
      <dsp:txXfrm>
        <a:off x="6449826" y="2660204"/>
        <a:ext cx="1487428" cy="851790"/>
      </dsp:txXfrm>
    </dsp:sp>
    <dsp:sp modelId="{3562FD59-5AB7-463E-BD78-61F0BE370E88}">
      <dsp:nvSpPr>
        <dsp:cNvPr id="0" name=""/>
        <dsp:cNvSpPr/>
      </dsp:nvSpPr>
      <dsp:spPr>
        <a:xfrm>
          <a:off x="5638796" y="4038597"/>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AOE Staff</a:t>
          </a:r>
        </a:p>
      </dsp:txBody>
      <dsp:txXfrm>
        <a:off x="5946853" y="4215008"/>
        <a:ext cx="1487428" cy="851790"/>
      </dsp:txXfrm>
    </dsp:sp>
    <dsp:sp modelId="{1AD471B1-6B8D-4B5E-9360-66CB6808C318}">
      <dsp:nvSpPr>
        <dsp:cNvPr id="0" name=""/>
        <dsp:cNvSpPr/>
      </dsp:nvSpPr>
      <dsp:spPr>
        <a:xfrm>
          <a:off x="3665333" y="4967587"/>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USDOE</a:t>
          </a:r>
        </a:p>
      </dsp:txBody>
      <dsp:txXfrm>
        <a:off x="3973390" y="5143998"/>
        <a:ext cx="1487428" cy="851790"/>
      </dsp:txXfrm>
    </dsp:sp>
    <dsp:sp modelId="{25E76E47-8D2B-4013-ABC4-3F919EABA97E}">
      <dsp:nvSpPr>
        <dsp:cNvPr id="0" name=""/>
        <dsp:cNvSpPr/>
      </dsp:nvSpPr>
      <dsp:spPr>
        <a:xfrm>
          <a:off x="1843826" y="4114806"/>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LEA Leaders</a:t>
          </a:r>
        </a:p>
      </dsp:txBody>
      <dsp:txXfrm>
        <a:off x="2151883" y="4291217"/>
        <a:ext cx="1487428" cy="851790"/>
      </dsp:txXfrm>
    </dsp:sp>
    <dsp:sp modelId="{00CB54F0-3E59-4C0A-B849-83BA2C8CAD59}">
      <dsp:nvSpPr>
        <dsp:cNvPr id="0" name=""/>
        <dsp:cNvSpPr/>
      </dsp:nvSpPr>
      <dsp:spPr>
        <a:xfrm>
          <a:off x="1178088" y="2483793"/>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School Staff</a:t>
          </a:r>
        </a:p>
      </dsp:txBody>
      <dsp:txXfrm>
        <a:off x="1486145" y="2660204"/>
        <a:ext cx="1487428" cy="851790"/>
      </dsp:txXfrm>
    </dsp:sp>
    <dsp:sp modelId="{12F80611-20A8-4F37-B822-8E1228203101}">
      <dsp:nvSpPr>
        <dsp:cNvPr id="0" name=""/>
        <dsp:cNvSpPr/>
      </dsp:nvSpPr>
      <dsp:spPr>
        <a:xfrm>
          <a:off x="1843836" y="838208"/>
          <a:ext cx="2103542" cy="1204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Community Partners</a:t>
          </a:r>
        </a:p>
      </dsp:txBody>
      <dsp:txXfrm>
        <a:off x="2151893" y="1014619"/>
        <a:ext cx="1487428" cy="85179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71054"/>
          </a:xfrm>
          <a:prstGeom prst="rect">
            <a:avLst/>
          </a:prstGeom>
        </p:spPr>
        <p:txBody>
          <a:bodyPr vert="horz" lIns="94231" tIns="47115" rIns="94231"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71054"/>
          </a:xfrm>
          <a:prstGeom prst="rect">
            <a:avLst/>
          </a:prstGeom>
        </p:spPr>
        <p:txBody>
          <a:bodyPr vert="horz" lIns="94231" tIns="47115" rIns="94231" bIns="47115" rtlCol="0"/>
          <a:lstStyle>
            <a:lvl1pPr algn="r">
              <a:defRPr sz="1200"/>
            </a:lvl1pPr>
          </a:lstStyle>
          <a:p>
            <a:fld id="{4E43BAD2-912A-4852-AA21-1A049AD7ECE2}" type="datetimeFigureOut">
              <a:rPr lang="en-US" smtClean="0"/>
              <a:t>10/20/2021</a:t>
            </a:fld>
            <a:endParaRPr lang="en-US" dirty="0"/>
          </a:p>
        </p:txBody>
      </p:sp>
      <p:sp>
        <p:nvSpPr>
          <p:cNvPr id="4" name="Footer Placeholder 3"/>
          <p:cNvSpPr>
            <a:spLocks noGrp="1"/>
          </p:cNvSpPr>
          <p:nvPr>
            <p:ph type="ftr" sz="quarter" idx="2"/>
          </p:nvPr>
        </p:nvSpPr>
        <p:spPr>
          <a:xfrm>
            <a:off x="1" y="8917423"/>
            <a:ext cx="3077739" cy="471053"/>
          </a:xfrm>
          <a:prstGeom prst="rect">
            <a:avLst/>
          </a:prstGeom>
        </p:spPr>
        <p:txBody>
          <a:bodyPr vert="horz" lIns="94231" tIns="47115" rIns="94231"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31" tIns="47115" rIns="94231" bIns="47115"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231" tIns="47115" rIns="94231" bIns="47115"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31" tIns="47115" rIns="94231" bIns="47115"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10/20/2021</a:t>
            </a:fld>
            <a:endParaRPr lang="en-US" dirty="0"/>
          </a:p>
        </p:txBody>
      </p:sp>
      <p:sp>
        <p:nvSpPr>
          <p:cNvPr id="4" name="Slide Image Placeholder 3"/>
          <p:cNvSpPr>
            <a:spLocks noGrp="1" noRot="1" noChangeAspect="1"/>
          </p:cNvSpPr>
          <p:nvPr>
            <p:ph type="sldImg" idx="2"/>
          </p:nvPr>
        </p:nvSpPr>
        <p:spPr>
          <a:xfrm>
            <a:off x="420688" y="703263"/>
            <a:ext cx="6261100" cy="3521075"/>
          </a:xfrm>
          <a:prstGeom prst="rect">
            <a:avLst/>
          </a:prstGeom>
          <a:noFill/>
          <a:ln w="12700">
            <a:solidFill>
              <a:prstClr val="black"/>
            </a:solidFill>
          </a:ln>
        </p:spPr>
        <p:txBody>
          <a:bodyPr vert="horz" lIns="94231" tIns="47115" rIns="94231" bIns="47115" rtlCol="0" anchor="ctr"/>
          <a:lstStyle/>
          <a:p>
            <a:pPr lvl="0"/>
            <a:endParaRPr lang="en-US" noProof="0"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31" tIns="47115" rIns="94231" bIns="471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917422"/>
            <a:ext cx="3077739" cy="469424"/>
          </a:xfrm>
          <a:prstGeom prst="rect">
            <a:avLst/>
          </a:prstGeom>
        </p:spPr>
        <p:txBody>
          <a:bodyPr vert="horz" lIns="94231" tIns="47115" rIns="94231" bIns="47115"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wrap="square" lIns="94231" tIns="47115" rIns="94231" bIns="47115"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r>
              <a:rPr lang="en-US" dirty="0"/>
              <a:t>Good Morning, my name is Karen Abbott and I serve as the CFP Grant Programs Manager.  We are excited to have you all here today and look forward to working with you in the future.</a:t>
            </a:r>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10</a:t>
            </a:fld>
            <a:endParaRPr lang="en-US" altLang="en-US" dirty="0"/>
          </a:p>
        </p:txBody>
      </p:sp>
    </p:spTree>
    <p:extLst>
      <p:ext uri="{BB962C8B-B14F-4D97-AF65-F5344CB8AC3E}">
        <p14:creationId xmlns:p14="http://schemas.microsoft.com/office/powerpoint/2010/main" val="565866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11</a:t>
            </a:fld>
            <a:endParaRPr lang="en-US" altLang="en-US" dirty="0"/>
          </a:p>
        </p:txBody>
      </p:sp>
    </p:spTree>
    <p:extLst>
      <p:ext uri="{BB962C8B-B14F-4D97-AF65-F5344CB8AC3E}">
        <p14:creationId xmlns:p14="http://schemas.microsoft.com/office/powerpoint/2010/main" val="1945667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12</a:t>
            </a:fld>
            <a:endParaRPr lang="en-US" altLang="en-US" dirty="0"/>
          </a:p>
        </p:txBody>
      </p:sp>
    </p:spTree>
    <p:extLst>
      <p:ext uri="{BB962C8B-B14F-4D97-AF65-F5344CB8AC3E}">
        <p14:creationId xmlns:p14="http://schemas.microsoft.com/office/powerpoint/2010/main" val="3713966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13</a:t>
            </a:fld>
            <a:endParaRPr lang="en-US" altLang="en-US" dirty="0"/>
          </a:p>
        </p:txBody>
      </p:sp>
    </p:spTree>
    <p:extLst>
      <p:ext uri="{BB962C8B-B14F-4D97-AF65-F5344CB8AC3E}">
        <p14:creationId xmlns:p14="http://schemas.microsoft.com/office/powerpoint/2010/main" val="1014378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types of CFP Monitoring occurs each year</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864207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2452749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dirty="0"/>
          </a:p>
        </p:txBody>
      </p:sp>
    </p:spTree>
    <p:extLst>
      <p:ext uri="{BB962C8B-B14F-4D97-AF65-F5344CB8AC3E}">
        <p14:creationId xmlns:p14="http://schemas.microsoft.com/office/powerpoint/2010/main" val="23460269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17</a:t>
            </a:fld>
            <a:endParaRPr lang="en-US" altLang="en-US" dirty="0"/>
          </a:p>
        </p:txBody>
      </p:sp>
    </p:spTree>
    <p:extLst>
      <p:ext uri="{BB962C8B-B14F-4D97-AF65-F5344CB8AC3E}">
        <p14:creationId xmlns:p14="http://schemas.microsoft.com/office/powerpoint/2010/main" val="513933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887">
              <a:defRPr/>
            </a:pPr>
            <a:endParaRPr lang="en-US" dirty="0">
              <a:ea typeface="Calibri"/>
              <a:cs typeface="Times New Roman"/>
            </a:endParaRPr>
          </a:p>
          <a:p>
            <a:pPr marL="0" lvl="1" defTabSz="924887">
              <a:defRPr/>
            </a:pP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B6517647-D091-48CF-9254-448F5317AC20}" type="slidenum">
              <a:rPr lang="en-US" smtClean="0"/>
              <a:t>18</a:t>
            </a:fld>
            <a:endParaRPr lang="en-US"/>
          </a:p>
        </p:txBody>
      </p:sp>
    </p:spTree>
    <p:extLst>
      <p:ext uri="{BB962C8B-B14F-4D97-AF65-F5344CB8AC3E}">
        <p14:creationId xmlns:p14="http://schemas.microsoft.com/office/powerpoint/2010/main" val="171603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19</a:t>
            </a:fld>
            <a:endParaRPr lang="en-US" altLang="en-US" dirty="0"/>
          </a:p>
        </p:txBody>
      </p:sp>
    </p:spTree>
    <p:extLst>
      <p:ext uri="{BB962C8B-B14F-4D97-AF65-F5344CB8AC3E}">
        <p14:creationId xmlns:p14="http://schemas.microsoft.com/office/powerpoint/2010/main" val="3789945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16084793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dirty="0"/>
          </a:p>
        </p:txBody>
      </p:sp>
    </p:spTree>
    <p:extLst>
      <p:ext uri="{BB962C8B-B14F-4D97-AF65-F5344CB8AC3E}">
        <p14:creationId xmlns:p14="http://schemas.microsoft.com/office/powerpoint/2010/main" val="4158071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21</a:t>
            </a:fld>
            <a:endParaRPr lang="en-US" altLang="en-US" dirty="0"/>
          </a:p>
        </p:txBody>
      </p:sp>
    </p:spTree>
    <p:extLst>
      <p:ext uri="{BB962C8B-B14F-4D97-AF65-F5344CB8AC3E}">
        <p14:creationId xmlns:p14="http://schemas.microsoft.com/office/powerpoint/2010/main" val="3994910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191065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23</a:t>
            </a:fld>
            <a:endParaRPr lang="en-US" altLang="en-US" dirty="0"/>
          </a:p>
        </p:txBody>
      </p:sp>
    </p:spTree>
    <p:extLst>
      <p:ext uri="{BB962C8B-B14F-4D97-AF65-F5344CB8AC3E}">
        <p14:creationId xmlns:p14="http://schemas.microsoft.com/office/powerpoint/2010/main" val="24369310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24</a:t>
            </a:fld>
            <a:endParaRPr lang="en-US" altLang="en-US" dirty="0"/>
          </a:p>
        </p:txBody>
      </p:sp>
    </p:spTree>
    <p:extLst>
      <p:ext uri="{BB962C8B-B14F-4D97-AF65-F5344CB8AC3E}">
        <p14:creationId xmlns:p14="http://schemas.microsoft.com/office/powerpoint/2010/main" val="33393381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591">
              <a:defRPr/>
            </a:pPr>
            <a:r>
              <a:rPr lang="en-US" dirty="0"/>
              <a:t>In the past, the AOE has allowed subgrantees to overspend an investment line item up to 10% of the grant award amount (without an amendment)  as long as the increase did not represent a change to the </a:t>
            </a:r>
            <a:r>
              <a:rPr lang="en-US" b="1" u="sng" dirty="0"/>
              <a:t>“what” </a:t>
            </a:r>
          </a:p>
          <a:p>
            <a:endParaRPr lang="en-US" dirty="0"/>
          </a:p>
          <a:p>
            <a:pPr defTabSz="931591">
              <a:defRPr/>
            </a:pPr>
            <a:r>
              <a:rPr lang="en-US" dirty="0"/>
              <a:t>Remember, you can never exceed the total grant award amount, so if you use the flexibility to increase the amount in one investment you will need to be under in another investment.</a:t>
            </a:r>
          </a:p>
          <a:p>
            <a:endParaRPr lang="en-US" dirty="0"/>
          </a:p>
          <a:p>
            <a:pPr defTabSz="931591">
              <a:defRPr/>
            </a:pPr>
            <a:r>
              <a:rPr lang="en-US" dirty="0"/>
              <a:t>The 35% flexibility resets upon amendment (for amended object roll-ups)</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25</a:t>
            </a:fld>
            <a:endParaRPr lang="en-US" altLang="en-US" dirty="0"/>
          </a:p>
        </p:txBody>
      </p:sp>
    </p:spTree>
    <p:extLst>
      <p:ext uri="{BB962C8B-B14F-4D97-AF65-F5344CB8AC3E}">
        <p14:creationId xmlns:p14="http://schemas.microsoft.com/office/powerpoint/2010/main" val="2820248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37738798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27</a:t>
            </a:fld>
            <a:endParaRPr lang="en-US" altLang="en-US" dirty="0"/>
          </a:p>
        </p:txBody>
      </p:sp>
    </p:spTree>
    <p:extLst>
      <p:ext uri="{BB962C8B-B14F-4D97-AF65-F5344CB8AC3E}">
        <p14:creationId xmlns:p14="http://schemas.microsoft.com/office/powerpoint/2010/main" val="40300054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yes on the investment page if a portion of the investment is subgranted to a member school district</a:t>
            </a:r>
          </a:p>
          <a:p>
            <a:r>
              <a:rPr lang="en-US" dirty="0"/>
              <a:t>In the budget detail, subgrants must be coded to object code 800</a:t>
            </a:r>
          </a:p>
          <a:p>
            <a:r>
              <a:rPr lang="en-US" dirty="0"/>
              <a:t>Object code 800 will not be excluded from indirect</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28</a:t>
            </a:fld>
            <a:endParaRPr lang="en-US" altLang="en-US" dirty="0"/>
          </a:p>
        </p:txBody>
      </p:sp>
    </p:spTree>
    <p:extLst>
      <p:ext uri="{BB962C8B-B14F-4D97-AF65-F5344CB8AC3E}">
        <p14:creationId xmlns:p14="http://schemas.microsoft.com/office/powerpoint/2010/main" val="2194812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29</a:t>
            </a:fld>
            <a:endParaRPr lang="en-US" altLang="en-US" dirty="0"/>
          </a:p>
        </p:txBody>
      </p:sp>
    </p:spTree>
    <p:extLst>
      <p:ext uri="{BB962C8B-B14F-4D97-AF65-F5344CB8AC3E}">
        <p14:creationId xmlns:p14="http://schemas.microsoft.com/office/powerpoint/2010/main" val="2400834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27316250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30</a:t>
            </a:fld>
            <a:endParaRPr lang="en-US" altLang="en-US" dirty="0"/>
          </a:p>
        </p:txBody>
      </p:sp>
    </p:spTree>
    <p:extLst>
      <p:ext uri="{BB962C8B-B14F-4D97-AF65-F5344CB8AC3E}">
        <p14:creationId xmlns:p14="http://schemas.microsoft.com/office/powerpoint/2010/main" val="21914952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31</a:t>
            </a:fld>
            <a:endParaRPr lang="en-US" altLang="en-US" dirty="0"/>
          </a:p>
        </p:txBody>
      </p:sp>
    </p:spTree>
    <p:extLst>
      <p:ext uri="{BB962C8B-B14F-4D97-AF65-F5344CB8AC3E}">
        <p14:creationId xmlns:p14="http://schemas.microsoft.com/office/powerpoint/2010/main" val="1294548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32</a:t>
            </a:fld>
            <a:endParaRPr lang="en-US" altLang="en-US" dirty="0"/>
          </a:p>
        </p:txBody>
      </p:sp>
    </p:spTree>
    <p:extLst>
      <p:ext uri="{BB962C8B-B14F-4D97-AF65-F5344CB8AC3E}">
        <p14:creationId xmlns:p14="http://schemas.microsoft.com/office/powerpoint/2010/main" val="25873653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33</a:t>
            </a:fld>
            <a:endParaRPr lang="en-US" altLang="en-US" dirty="0"/>
          </a:p>
        </p:txBody>
      </p:sp>
    </p:spTree>
    <p:extLst>
      <p:ext uri="{BB962C8B-B14F-4D97-AF65-F5344CB8AC3E}">
        <p14:creationId xmlns:p14="http://schemas.microsoft.com/office/powerpoint/2010/main" val="965352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r>
              <a:rPr lang="en-US" dirty="0"/>
              <a:t>Admin</a:t>
            </a:r>
            <a:r>
              <a:rPr lang="en-US" baseline="0" dirty="0"/>
              <a:t> errors as a result of the 1</a:t>
            </a:r>
            <a:r>
              <a:rPr lang="en-US" baseline="30000" dirty="0"/>
              <a:t>st</a:t>
            </a:r>
            <a:r>
              <a:rPr lang="en-US" baseline="0" dirty="0"/>
              <a:t> year system will be disallowed this year.</a:t>
            </a:r>
          </a:p>
          <a:p>
            <a:endParaRPr lang="en-US" baseline="0" dirty="0"/>
          </a:p>
          <a:p>
            <a:r>
              <a:rPr lang="en-US" baseline="0" dirty="0"/>
              <a:t>Make sure the codes are correct and the business manager reviews before submission</a:t>
            </a:r>
          </a:p>
          <a:p>
            <a:endParaRPr lang="en-US" baseline="0" dirty="0"/>
          </a:p>
          <a:p>
            <a:r>
              <a:rPr lang="en-US" baseline="0" dirty="0"/>
              <a:t>FY20 the GMS will have a business manager sign off</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a:t>
            </a:fld>
            <a:endParaRPr lang="en-US" altLang="en-US" dirty="0"/>
          </a:p>
        </p:txBody>
      </p:sp>
    </p:spTree>
    <p:extLst>
      <p:ext uri="{BB962C8B-B14F-4D97-AF65-F5344CB8AC3E}">
        <p14:creationId xmlns:p14="http://schemas.microsoft.com/office/powerpoint/2010/main" val="3108248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Disseminate annual school and LEA report cards, or provide a link to the Annual Snapshot, by December of the following school year</a:t>
            </a:r>
          </a:p>
          <a:p>
            <a:endParaRPr lang="en-US" sz="1050" dirty="0"/>
          </a:p>
          <a:p>
            <a:r>
              <a:rPr lang="en-US" sz="1200" dirty="0"/>
              <a:t>Provide parents information about or access to their child’s individual levels of achievement on State academic assessments</a:t>
            </a:r>
          </a:p>
          <a:p>
            <a:endParaRPr lang="en-US" sz="1050" dirty="0"/>
          </a:p>
          <a:p>
            <a:r>
              <a:rPr lang="en-US" sz="1200" dirty="0"/>
              <a:t>Notification of the right to “opt out” of Federal, State or local assessments</a:t>
            </a:r>
          </a:p>
          <a:p>
            <a:endParaRPr lang="en-US" dirty="0"/>
          </a:p>
          <a:p>
            <a:r>
              <a:rPr lang="en-US" dirty="0"/>
              <a:t>Title III: “Implement an effective means of outreach to parents of English Learners…”</a:t>
            </a:r>
          </a:p>
          <a:p>
            <a:endParaRPr lang="en-US" dirty="0"/>
          </a:p>
          <a:p>
            <a:r>
              <a:rPr lang="en-US" dirty="0"/>
              <a:t>Homeless: “Parents or guardians of homeless students are informed of the educational and related opportunities available…[and] all transportation services…”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a:t>
            </a:fld>
            <a:endParaRPr lang="en-US" altLang="en-US" dirty="0"/>
          </a:p>
        </p:txBody>
      </p:sp>
    </p:spTree>
    <p:extLst>
      <p:ext uri="{BB962C8B-B14F-4D97-AF65-F5344CB8AC3E}">
        <p14:creationId xmlns:p14="http://schemas.microsoft.com/office/powerpoint/2010/main" val="163442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1136376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7</a:t>
            </a:fld>
            <a:endParaRPr lang="en-US" altLang="en-US" dirty="0"/>
          </a:p>
        </p:txBody>
      </p:sp>
    </p:spTree>
    <p:extLst>
      <p:ext uri="{BB962C8B-B14F-4D97-AF65-F5344CB8AC3E}">
        <p14:creationId xmlns:p14="http://schemas.microsoft.com/office/powerpoint/2010/main" val="2757892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8</a:t>
            </a:fld>
            <a:endParaRPr lang="en-US" altLang="en-US" dirty="0"/>
          </a:p>
        </p:txBody>
      </p:sp>
    </p:spTree>
    <p:extLst>
      <p:ext uri="{BB962C8B-B14F-4D97-AF65-F5344CB8AC3E}">
        <p14:creationId xmlns:p14="http://schemas.microsoft.com/office/powerpoint/2010/main" val="1911211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2228672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3"/>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444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8"/>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1" i="0" baseline="0"/>
            </a:lvl1pPr>
          </a:lstStyle>
          <a:p>
            <a:r>
              <a:rPr lang="en-US" dirty="0"/>
              <a:t>Click to edit Master title style</a:t>
            </a:r>
          </a:p>
        </p:txBody>
      </p:sp>
      <p:sp>
        <p:nvSpPr>
          <p:cNvPr id="5" name="Content Placeholder 4"/>
          <p:cNvSpPr>
            <a:spLocks noGrp="1"/>
          </p:cNvSpPr>
          <p:nvPr>
            <p:ph sz="quarter" idx="10"/>
          </p:nvPr>
        </p:nvSpPr>
        <p:spPr>
          <a:xfrm>
            <a:off x="609600" y="1600200"/>
            <a:ext cx="10972800" cy="4495800"/>
          </a:xfrm>
        </p:spPr>
        <p:txBody>
          <a:bodyPr/>
          <a:lstStyle>
            <a:lvl1pPr marL="0" indent="0">
              <a:spcAft>
                <a:spcPts val="1200"/>
              </a:spcAft>
              <a:buNone/>
              <a:defRPr sz="3000"/>
            </a:lvl1pPr>
          </a:lstStyle>
          <a:p>
            <a:pPr lvl="0"/>
            <a:r>
              <a:rPr lang="en-US" dirty="0"/>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3"/>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347202" y="6248403"/>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mailto:Karen.abbott@vermont.gov" TargetMode="External"/><Relationship Id="rId3" Type="http://schemas.openxmlformats.org/officeDocument/2006/relationships/hyperlink" Target="mailto:Jessie.Murray@vermont.gov" TargetMode="External"/><Relationship Id="rId7" Type="http://schemas.openxmlformats.org/officeDocument/2006/relationships/hyperlink" Target="mailto:Katy.preston@vermont.gov"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6" Type="http://schemas.openxmlformats.org/officeDocument/2006/relationships/hyperlink" Target="mailto:James.mccobb@vermont.gov" TargetMode="External"/><Relationship Id="rId5" Type="http://schemas.openxmlformats.org/officeDocument/2006/relationships/hyperlink" Target="mailto:Megan.kinlock@vermont.gov" TargetMode="External"/><Relationship Id="rId4" Type="http://schemas.openxmlformats.org/officeDocument/2006/relationships/hyperlink" Target="mailto:Amber.graves@vermont.gov"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8" Type="http://schemas.openxmlformats.org/officeDocument/2006/relationships/hyperlink" Target="https://www2.ed.gov/policy/elsec/leg/essa/drafteseatitleiequitableservices.pdf" TargetMode="External"/><Relationship Id="rId3" Type="http://schemas.openxmlformats.org/officeDocument/2006/relationships/hyperlink" Target="https://www2.ed.gov/about/offices/list/oii/nonpublic/eseareauth.pdf" TargetMode="External"/><Relationship Id="rId7" Type="http://schemas.openxmlformats.org/officeDocument/2006/relationships/hyperlink" Target="https://www2.ed.gov/policy/elsec/leg/essa/essassaegrantguid10212016.pdf"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www2.ed.gov/policy/elsec/leg/essa/essatitleiiiguidenglishlearners10219.pdf" TargetMode="External"/><Relationship Id="rId11" Type="http://schemas.openxmlformats.org/officeDocument/2006/relationships/hyperlink" Target="https://oese.ed.gov/files/2020/03/Draft-Within-District-Allocations-Guidance-3-11-2020-1.pdf" TargetMode="External"/><Relationship Id="rId5" Type="http://schemas.openxmlformats.org/officeDocument/2006/relationships/hyperlink" Target="https://www2.ed.gov/policy/elsec/leg/essa/essatitleiipartaguidance.pdf" TargetMode="External"/><Relationship Id="rId10" Type="http://schemas.openxmlformats.org/officeDocument/2006/relationships/hyperlink" Target="https://osse.dc.gov/sites/default/files/dc/sites/osse/publication/attachments/Education%20for%20Homeless%20Children%20and%20Youths%20Program%20Non-Regulatory%20Guidance%202.27.19.pdf" TargetMode="External"/><Relationship Id="rId4" Type="http://schemas.openxmlformats.org/officeDocument/2006/relationships/hyperlink" Target="https://www2.ed.gov/policy/elsec/leg/essa/essaswpguidance9192016.pdf" TargetMode="External"/><Relationship Id="rId9" Type="http://schemas.openxmlformats.org/officeDocument/2006/relationships/hyperlink" Target="https://www2.ed.gov/policy/elsec/leg/essa/snsfinalguidance061920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914400" y="1942042"/>
            <a:ext cx="10363200" cy="1470025"/>
          </a:xfrm>
        </p:spPr>
        <p:txBody>
          <a:bodyPr/>
          <a:lstStyle/>
          <a:p>
            <a:r>
              <a:rPr lang="en-US" altLang="en-US" b="1" dirty="0"/>
              <a:t>What is a CFP Team Leader?</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lumMod val="85000"/>
                    <a:lumOff val="15000"/>
                  </a:schemeClr>
                </a:solidFill>
              </a:rPr>
              <a:t>CFP 101 Training</a:t>
            </a:r>
          </a:p>
          <a:p>
            <a:pPr fontAlgn="auto">
              <a:spcAft>
                <a:spcPts val="0"/>
              </a:spcAft>
              <a:defRPr/>
            </a:pPr>
            <a:r>
              <a:rPr lang="en-US" dirty="0">
                <a:solidFill>
                  <a:schemeClr val="tx1">
                    <a:lumMod val="85000"/>
                    <a:lumOff val="15000"/>
                  </a:schemeClr>
                </a:solidFill>
              </a:rPr>
              <a:t>October 21, 2021</a:t>
            </a:r>
          </a:p>
          <a:p>
            <a:pPr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8B76A2-8052-4F58-9B66-6B04D83EFA6D}"/>
              </a:ext>
            </a:extLst>
          </p:cNvPr>
          <p:cNvSpPr>
            <a:spLocks noGrp="1"/>
          </p:cNvSpPr>
          <p:nvPr>
            <p:ph type="title"/>
          </p:nvPr>
        </p:nvSpPr>
        <p:spPr>
          <a:xfrm>
            <a:off x="304800" y="0"/>
            <a:ext cx="10972800" cy="1143000"/>
          </a:xfrm>
        </p:spPr>
        <p:txBody>
          <a:bodyPr>
            <a:normAutofit/>
          </a:bodyPr>
          <a:lstStyle/>
          <a:p>
            <a:r>
              <a:rPr lang="en-US" sz="3600" b="1" dirty="0"/>
              <a:t>CFP Timeline</a:t>
            </a:r>
          </a:p>
        </p:txBody>
      </p:sp>
      <p:pic>
        <p:nvPicPr>
          <p:cNvPr id="4" name="Picture 3" descr="cfp timeline image continued ">
            <a:extLst>
              <a:ext uri="{FF2B5EF4-FFF2-40B4-BE49-F238E27FC236}">
                <a16:creationId xmlns:a16="http://schemas.microsoft.com/office/drawing/2014/main" id="{36CD9ABE-0E55-42B0-8138-CE7BD257D176}"/>
              </a:ext>
            </a:extLst>
          </p:cNvPr>
          <p:cNvPicPr>
            <a:picLocks noChangeAspect="1"/>
          </p:cNvPicPr>
          <p:nvPr/>
        </p:nvPicPr>
        <p:blipFill>
          <a:blip r:embed="rId3"/>
          <a:stretch>
            <a:fillRect/>
          </a:stretch>
        </p:blipFill>
        <p:spPr>
          <a:xfrm>
            <a:off x="914400" y="914400"/>
            <a:ext cx="9211961" cy="5353797"/>
          </a:xfrm>
          <a:prstGeom prst="rect">
            <a:avLst/>
          </a:prstGeom>
        </p:spPr>
      </p:pic>
    </p:spTree>
    <p:extLst>
      <p:ext uri="{BB962C8B-B14F-4D97-AF65-F5344CB8AC3E}">
        <p14:creationId xmlns:p14="http://schemas.microsoft.com/office/powerpoint/2010/main" val="2708712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57200"/>
            <a:ext cx="8153400" cy="1143000"/>
          </a:xfrm>
        </p:spPr>
        <p:txBody>
          <a:bodyPr>
            <a:normAutofit/>
          </a:bodyPr>
          <a:lstStyle/>
          <a:p>
            <a:r>
              <a:rPr lang="en-US" b="1" dirty="0"/>
              <a:t>Supplement Not Supplant</a:t>
            </a:r>
          </a:p>
        </p:txBody>
      </p:sp>
      <p:sp>
        <p:nvSpPr>
          <p:cNvPr id="3" name="Text Placeholder 2"/>
          <p:cNvSpPr>
            <a:spLocks noGrp="1"/>
          </p:cNvSpPr>
          <p:nvPr>
            <p:ph type="body" sz="quarter" idx="10"/>
          </p:nvPr>
        </p:nvSpPr>
        <p:spPr>
          <a:xfrm>
            <a:off x="838200" y="1905000"/>
            <a:ext cx="10591800" cy="3886200"/>
          </a:xfrm>
        </p:spPr>
        <p:txBody>
          <a:bodyPr/>
          <a:lstStyle/>
          <a:p>
            <a:pPr marL="0" indent="0">
              <a:buNone/>
            </a:pPr>
            <a:r>
              <a:rPr lang="en-US" dirty="0"/>
              <a:t>Federal funds must be used to supplement (enhance, extend, increase) services, not supplant (replace) other sources of funding.</a:t>
            </a:r>
          </a:p>
          <a:p>
            <a:endParaRPr lang="en-US" dirty="0"/>
          </a:p>
          <a:p>
            <a:pPr marL="0" indent="0">
              <a:buNone/>
            </a:pPr>
            <a:r>
              <a:rPr lang="en-US" dirty="0"/>
              <a:t>We will discuss the specifics of SnS within each Title in the today’s presentations.</a:t>
            </a:r>
          </a:p>
        </p:txBody>
      </p:sp>
    </p:spTree>
    <p:extLst>
      <p:ext uri="{BB962C8B-B14F-4D97-AF65-F5344CB8AC3E}">
        <p14:creationId xmlns:p14="http://schemas.microsoft.com/office/powerpoint/2010/main" val="314918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39791-D1B8-46EC-9CDB-796ECE6B711B}"/>
              </a:ext>
            </a:extLst>
          </p:cNvPr>
          <p:cNvSpPr>
            <a:spLocks noGrp="1"/>
          </p:cNvSpPr>
          <p:nvPr>
            <p:ph type="title"/>
          </p:nvPr>
        </p:nvSpPr>
        <p:spPr/>
        <p:txBody>
          <a:bodyPr/>
          <a:lstStyle/>
          <a:p>
            <a:r>
              <a:rPr lang="en-US" b="1" dirty="0"/>
              <a:t>Transfers</a:t>
            </a:r>
          </a:p>
        </p:txBody>
      </p:sp>
      <p:sp>
        <p:nvSpPr>
          <p:cNvPr id="3" name="Text Placeholder 2">
            <a:extLst>
              <a:ext uri="{FF2B5EF4-FFF2-40B4-BE49-F238E27FC236}">
                <a16:creationId xmlns:a16="http://schemas.microsoft.com/office/drawing/2014/main" id="{806E4D8D-8D26-4738-99BF-6CD4B0668F1D}"/>
              </a:ext>
            </a:extLst>
          </p:cNvPr>
          <p:cNvSpPr>
            <a:spLocks noGrp="1"/>
          </p:cNvSpPr>
          <p:nvPr>
            <p:ph type="body" sz="quarter" idx="10"/>
          </p:nvPr>
        </p:nvSpPr>
        <p:spPr/>
        <p:txBody>
          <a:bodyPr/>
          <a:lstStyle/>
          <a:p>
            <a:pPr lvl="0"/>
            <a:r>
              <a:rPr lang="en-US" dirty="0"/>
              <a:t>You may transfer up to 100% of the LEA’s Title II and/or Title IV Allocation to Title I, II, III, IV or V. </a:t>
            </a:r>
          </a:p>
          <a:p>
            <a:pPr lvl="0"/>
            <a:r>
              <a:rPr lang="en-US" dirty="0"/>
              <a:t>The LEA must submit Intent to Transfer Requests to the Agency 30 days prior to making a transfer.</a:t>
            </a:r>
          </a:p>
          <a:p>
            <a:pPr lvl="0"/>
            <a:r>
              <a:rPr lang="en-US" dirty="0"/>
              <a:t>Does not apply to consolidated funds such as SWP, Consolidated Admin, or REAP.</a:t>
            </a:r>
          </a:p>
          <a:p>
            <a:pPr marL="0" lvl="0" indent="0">
              <a:buNone/>
            </a:pPr>
            <a:endParaRPr lang="en-US" dirty="0"/>
          </a:p>
        </p:txBody>
      </p:sp>
    </p:spTree>
    <p:extLst>
      <p:ext uri="{BB962C8B-B14F-4D97-AF65-F5344CB8AC3E}">
        <p14:creationId xmlns:p14="http://schemas.microsoft.com/office/powerpoint/2010/main" val="880475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AC92-EAAE-47C7-89D1-A07ABB9888F8}"/>
              </a:ext>
            </a:extLst>
          </p:cNvPr>
          <p:cNvSpPr>
            <a:spLocks noGrp="1"/>
          </p:cNvSpPr>
          <p:nvPr>
            <p:ph type="title"/>
          </p:nvPr>
        </p:nvSpPr>
        <p:spPr/>
        <p:txBody>
          <a:bodyPr/>
          <a:lstStyle/>
          <a:p>
            <a:r>
              <a:rPr lang="en-US" dirty="0"/>
              <a:t>Grant Awards and Amendments</a:t>
            </a:r>
          </a:p>
        </p:txBody>
      </p:sp>
      <p:graphicFrame>
        <p:nvGraphicFramePr>
          <p:cNvPr id="4" name="Table 3"/>
          <p:cNvGraphicFramePr>
            <a:graphicFrameLocks noGrp="1"/>
          </p:cNvGraphicFramePr>
          <p:nvPr>
            <p:extLst>
              <p:ext uri="{D42A27DB-BD31-4B8C-83A1-F6EECF244321}">
                <p14:modId xmlns:p14="http://schemas.microsoft.com/office/powerpoint/2010/main" val="4156125733"/>
              </p:ext>
            </p:extLst>
          </p:nvPr>
        </p:nvGraphicFramePr>
        <p:xfrm>
          <a:off x="990600" y="1295405"/>
          <a:ext cx="10287000" cy="4800597"/>
        </p:xfrm>
        <a:graphic>
          <a:graphicData uri="http://schemas.openxmlformats.org/drawingml/2006/table">
            <a:tbl>
              <a:tblPr firstRow="1" bandRow="1">
                <a:tableStyleId>{5C22544A-7EE6-4342-B048-85BDC9FD1C3A}</a:tableStyleId>
              </a:tblPr>
              <a:tblGrid>
                <a:gridCol w="2950136">
                  <a:extLst>
                    <a:ext uri="{9D8B030D-6E8A-4147-A177-3AD203B41FA5}">
                      <a16:colId xmlns:a16="http://schemas.microsoft.com/office/drawing/2014/main" val="507877755"/>
                    </a:ext>
                  </a:extLst>
                </a:gridCol>
                <a:gridCol w="2445621">
                  <a:extLst>
                    <a:ext uri="{9D8B030D-6E8A-4147-A177-3AD203B41FA5}">
                      <a16:colId xmlns:a16="http://schemas.microsoft.com/office/drawing/2014/main" val="700865407"/>
                    </a:ext>
                  </a:extLst>
                </a:gridCol>
                <a:gridCol w="4891243">
                  <a:extLst>
                    <a:ext uri="{9D8B030D-6E8A-4147-A177-3AD203B41FA5}">
                      <a16:colId xmlns:a16="http://schemas.microsoft.com/office/drawing/2014/main" val="3457797574"/>
                    </a:ext>
                  </a:extLst>
                </a:gridCol>
              </a:tblGrid>
              <a:tr h="575229">
                <a:tc>
                  <a:txBody>
                    <a:bodyPr/>
                    <a:lstStyle/>
                    <a:p>
                      <a:pPr algn="ctr"/>
                      <a:r>
                        <a:rPr lang="en-US" dirty="0">
                          <a:solidFill>
                            <a:schemeClr val="tx1"/>
                          </a:solidFill>
                        </a:rPr>
                        <a:t>Grant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solidFill>
                            <a:schemeClr val="tx1"/>
                          </a:solidFill>
                        </a:rPr>
                        <a:t>Examples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solidFill>
                            <a:schemeClr val="tx1"/>
                          </a:solidFill>
                        </a:rPr>
                        <a:t>Period of Performance Starts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507397173"/>
                  </a:ext>
                </a:extLst>
              </a:tr>
              <a:tr h="1134537">
                <a:tc>
                  <a:txBody>
                    <a:bodyPr/>
                    <a:lstStyle/>
                    <a:p>
                      <a:r>
                        <a:rPr lang="en-US" dirty="0">
                          <a:solidFill>
                            <a:schemeClr val="tx1"/>
                          </a:solidFill>
                        </a:rPr>
                        <a:t>Federal Formula Grants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Title I, IIA, IV, IDEA,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u="none" dirty="0">
                          <a:solidFill>
                            <a:schemeClr val="tx1"/>
                          </a:solidFill>
                        </a:rPr>
                        <a:t>The </a:t>
                      </a:r>
                      <a:r>
                        <a:rPr lang="en-US" b="1" u="sng" dirty="0">
                          <a:solidFill>
                            <a:schemeClr val="tx1"/>
                          </a:solidFill>
                        </a:rPr>
                        <a:t>later</a:t>
                      </a:r>
                      <a:r>
                        <a:rPr lang="en-US" dirty="0">
                          <a:solidFill>
                            <a:schemeClr val="tx1"/>
                          </a:solidFill>
                        </a:rPr>
                        <a:t> of either the date of substantial approval or July 1</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2123414"/>
                  </a:ext>
                </a:extLst>
              </a:tr>
              <a:tr h="821757">
                <a:tc>
                  <a:txBody>
                    <a:bodyPr/>
                    <a:lstStyle/>
                    <a:p>
                      <a:r>
                        <a:rPr lang="en-US" dirty="0">
                          <a:solidFill>
                            <a:schemeClr val="tx1"/>
                          </a:solidFill>
                        </a:rPr>
                        <a:t>Discretionary Federal</a:t>
                      </a:r>
                      <a:r>
                        <a:rPr lang="en-US" baseline="0" dirty="0">
                          <a:solidFill>
                            <a:schemeClr val="tx1"/>
                          </a:solidFill>
                        </a:rPr>
                        <a:t> Grants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21C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grant award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3913931"/>
                  </a:ext>
                </a:extLst>
              </a:tr>
              <a:tr h="1134537">
                <a:tc>
                  <a:txBody>
                    <a:bodyPr/>
                    <a:lstStyle/>
                    <a:p>
                      <a:r>
                        <a:rPr lang="en-US" dirty="0">
                          <a:solidFill>
                            <a:schemeClr val="tx1"/>
                          </a:solidFill>
                        </a:rPr>
                        <a:t>State Grants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Tobacco, Act 230, BEST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grant award</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7349358"/>
                  </a:ext>
                </a:extLst>
              </a:tr>
              <a:tr h="1134537">
                <a:tc>
                  <a:txBody>
                    <a:bodyPr/>
                    <a:lstStyle/>
                    <a:p>
                      <a:r>
                        <a:rPr lang="en-US" dirty="0">
                          <a:solidFill>
                            <a:schemeClr val="tx1"/>
                          </a:solidFill>
                        </a:rPr>
                        <a:t>Amendments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All Grant types and funding 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amended grant award</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3788"/>
                  </a:ext>
                </a:extLst>
              </a:tr>
            </a:tbl>
          </a:graphicData>
        </a:graphic>
      </p:graphicFrame>
    </p:spTree>
    <p:extLst>
      <p:ext uri="{BB962C8B-B14F-4D97-AF65-F5344CB8AC3E}">
        <p14:creationId xmlns:p14="http://schemas.microsoft.com/office/powerpoint/2010/main" val="2977369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4766-C3FC-4AF7-957D-659A45F875F9}"/>
              </a:ext>
            </a:extLst>
          </p:cNvPr>
          <p:cNvSpPr>
            <a:spLocks noGrp="1"/>
          </p:cNvSpPr>
          <p:nvPr>
            <p:ph type="title"/>
          </p:nvPr>
        </p:nvSpPr>
        <p:spPr/>
        <p:txBody>
          <a:bodyPr/>
          <a:lstStyle/>
          <a:p>
            <a:r>
              <a:rPr lang="en-US" b="1" dirty="0"/>
              <a:t>Monitoring</a:t>
            </a:r>
          </a:p>
        </p:txBody>
      </p:sp>
      <p:sp>
        <p:nvSpPr>
          <p:cNvPr id="3" name="Text Placeholder 2">
            <a:extLst>
              <a:ext uri="{FF2B5EF4-FFF2-40B4-BE49-F238E27FC236}">
                <a16:creationId xmlns:a16="http://schemas.microsoft.com/office/drawing/2014/main" id="{3663AE04-EE6C-4507-A091-162A848AC535}"/>
              </a:ext>
            </a:extLst>
          </p:cNvPr>
          <p:cNvSpPr>
            <a:spLocks noGrp="1"/>
          </p:cNvSpPr>
          <p:nvPr>
            <p:ph type="body" sz="quarter" idx="10"/>
          </p:nvPr>
        </p:nvSpPr>
        <p:spPr>
          <a:xfrm>
            <a:off x="711200" y="1371600"/>
            <a:ext cx="11176000" cy="4572000"/>
          </a:xfrm>
        </p:spPr>
        <p:txBody>
          <a:bodyPr/>
          <a:lstStyle/>
          <a:p>
            <a:pPr marL="0" indent="0">
              <a:buNone/>
            </a:pPr>
            <a:endParaRPr lang="en-US" sz="1000" b="1" dirty="0"/>
          </a:p>
          <a:p>
            <a:pPr marL="0" indent="0">
              <a:buNone/>
            </a:pPr>
            <a:r>
              <a:rPr lang="en-US" b="1" dirty="0"/>
              <a:t>CFP Comprehensive Monitoring</a:t>
            </a:r>
          </a:p>
          <a:p>
            <a:r>
              <a:rPr lang="en-US" dirty="0"/>
              <a:t>Typically conducted onsite</a:t>
            </a:r>
          </a:p>
          <a:p>
            <a:r>
              <a:rPr lang="en-US" dirty="0"/>
              <a:t>All CFP areas are addressed</a:t>
            </a:r>
          </a:p>
          <a:p>
            <a:pPr marL="0" indent="0">
              <a:buNone/>
            </a:pPr>
            <a:endParaRPr lang="en-US" sz="1000" b="1" dirty="0"/>
          </a:p>
          <a:p>
            <a:pPr marL="0" indent="0">
              <a:buNone/>
            </a:pPr>
            <a:r>
              <a:rPr lang="en-US" b="1" dirty="0"/>
              <a:t>Focus Monitoring</a:t>
            </a:r>
          </a:p>
          <a:p>
            <a:r>
              <a:rPr lang="en-US" dirty="0"/>
              <a:t>Typically conducted as a desk audit</a:t>
            </a:r>
          </a:p>
          <a:p>
            <a:r>
              <a:rPr lang="en-US" dirty="0"/>
              <a:t>Areas of focus are based on technical assistance requested from the field and CFP assurances</a:t>
            </a:r>
          </a:p>
          <a:p>
            <a:endParaRPr lang="en-US" dirty="0"/>
          </a:p>
        </p:txBody>
      </p:sp>
    </p:spTree>
    <p:extLst>
      <p:ext uri="{BB962C8B-B14F-4D97-AF65-F5344CB8AC3E}">
        <p14:creationId xmlns:p14="http://schemas.microsoft.com/office/powerpoint/2010/main" val="1128665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p:txBody>
          <a:bodyPr/>
          <a:lstStyle/>
          <a:p>
            <a:r>
              <a:rPr lang="en-US" b="1" dirty="0"/>
              <a:t>Equitable Services</a:t>
            </a:r>
          </a:p>
        </p:txBody>
      </p:sp>
    </p:spTree>
    <p:extLst>
      <p:ext uri="{BB962C8B-B14F-4D97-AF65-F5344CB8AC3E}">
        <p14:creationId xmlns:p14="http://schemas.microsoft.com/office/powerpoint/2010/main" val="1704415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b="1" dirty="0"/>
              <a:t>Equitable Services</a:t>
            </a:r>
          </a:p>
        </p:txBody>
      </p:sp>
      <p:sp>
        <p:nvSpPr>
          <p:cNvPr id="12" name="Content Placeholder 11"/>
          <p:cNvSpPr>
            <a:spLocks noGrp="1"/>
          </p:cNvSpPr>
          <p:nvPr>
            <p:ph idx="1"/>
          </p:nvPr>
        </p:nvSpPr>
        <p:spPr>
          <a:xfrm>
            <a:off x="914400" y="1905000"/>
            <a:ext cx="10363200" cy="4076700"/>
          </a:xfrm>
        </p:spPr>
        <p:txBody>
          <a:bodyPr>
            <a:normAutofit/>
          </a:bodyPr>
          <a:lstStyle/>
          <a:p>
            <a:r>
              <a:rPr lang="en-US" dirty="0">
                <a:cs typeface="Segoe UI" panose="020B0502040204020203" pitchFamily="34" charset="0"/>
              </a:rPr>
              <a:t>Federal law allows federal education aid to be provided to children in need, regardless of whether they attend a public or private school. </a:t>
            </a:r>
          </a:p>
          <a:p>
            <a:endParaRPr lang="en-US" dirty="0">
              <a:cs typeface="Segoe UI" panose="020B0502040204020203" pitchFamily="34" charset="0"/>
            </a:endParaRPr>
          </a:p>
          <a:p>
            <a:pPr lvl="0"/>
            <a:r>
              <a:rPr lang="en-US" dirty="0">
                <a:solidFill>
                  <a:prstClr val="black"/>
                </a:solidFill>
              </a:rPr>
              <a:t>Private schools must be non-Profit, state accredited elementary and secondary schools</a:t>
            </a:r>
          </a:p>
          <a:p>
            <a:endParaRPr lang="en-US" sz="1800" dirty="0">
              <a:latin typeface="Acumin Pro" panose="020B0504020202020204" pitchFamily="34" charset="0"/>
            </a:endParaRPr>
          </a:p>
        </p:txBody>
      </p:sp>
    </p:spTree>
    <p:extLst>
      <p:ext uri="{BB962C8B-B14F-4D97-AF65-F5344CB8AC3E}">
        <p14:creationId xmlns:p14="http://schemas.microsoft.com/office/powerpoint/2010/main" val="892687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a:t>
            </a:r>
          </a:p>
        </p:txBody>
      </p:sp>
      <p:sp>
        <p:nvSpPr>
          <p:cNvPr id="3" name="Text Placeholder 2"/>
          <p:cNvSpPr>
            <a:spLocks noGrp="1"/>
          </p:cNvSpPr>
          <p:nvPr>
            <p:ph type="body" sz="quarter" idx="10"/>
          </p:nvPr>
        </p:nvSpPr>
        <p:spPr>
          <a:xfrm>
            <a:off x="838200" y="1218794"/>
            <a:ext cx="10439400" cy="4877205"/>
          </a:xfrm>
        </p:spPr>
        <p:txBody>
          <a:bodyPr/>
          <a:lstStyle/>
          <a:p>
            <a:pPr marL="0" indent="0">
              <a:buNone/>
            </a:pPr>
            <a:endParaRPr lang="en-US" dirty="0"/>
          </a:p>
          <a:p>
            <a:r>
              <a:rPr lang="en-US" dirty="0"/>
              <a:t>Titles IIA, III and IVA: Independent schools/students within the boundaries of the LEA</a:t>
            </a:r>
          </a:p>
          <a:p>
            <a:endParaRPr lang="en-US" dirty="0"/>
          </a:p>
          <a:p>
            <a:r>
              <a:rPr lang="en-US" dirty="0"/>
              <a:t>Title IA: Independent schools, including those outside of the LEA, attended by students who reside in served areas of the LEA</a:t>
            </a:r>
          </a:p>
        </p:txBody>
      </p:sp>
    </p:spTree>
    <p:extLst>
      <p:ext uri="{BB962C8B-B14F-4D97-AF65-F5344CB8AC3E}">
        <p14:creationId xmlns:p14="http://schemas.microsoft.com/office/powerpoint/2010/main" val="910616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900" y="556460"/>
            <a:ext cx="6172200" cy="857250"/>
          </a:xfrm>
        </p:spPr>
        <p:txBody>
          <a:bodyPr/>
          <a:lstStyle/>
          <a:p>
            <a:r>
              <a:rPr lang="en-US" b="1" dirty="0"/>
              <a:t>Required Documentation</a:t>
            </a:r>
          </a:p>
        </p:txBody>
      </p:sp>
      <p:sp>
        <p:nvSpPr>
          <p:cNvPr id="3" name="Content Placeholder 2"/>
          <p:cNvSpPr>
            <a:spLocks noGrp="1"/>
          </p:cNvSpPr>
          <p:nvPr>
            <p:ph idx="1"/>
          </p:nvPr>
        </p:nvSpPr>
        <p:spPr>
          <a:xfrm>
            <a:off x="685800" y="1642311"/>
            <a:ext cx="11125200" cy="5241089"/>
          </a:xfrm>
        </p:spPr>
        <p:txBody>
          <a:bodyPr/>
          <a:lstStyle/>
          <a:p>
            <a:r>
              <a:rPr lang="en-US" dirty="0"/>
              <a:t>Written, signed affirmation of consultation with each independent school within the boundaries of your LEA </a:t>
            </a:r>
          </a:p>
          <a:p>
            <a:pPr lvl="1"/>
            <a:r>
              <a:rPr lang="en-US" dirty="0"/>
              <a:t>OR written affirmation of independent school choosing not to participate</a:t>
            </a:r>
          </a:p>
          <a:p>
            <a:pPr lvl="1"/>
            <a:r>
              <a:rPr lang="en-US" dirty="0"/>
              <a:t>OR documentation of attempts to consult </a:t>
            </a:r>
          </a:p>
          <a:p>
            <a:r>
              <a:rPr lang="en-US" dirty="0"/>
              <a:t>Written evaluation of the effectiveness of equitable services provided.</a:t>
            </a:r>
          </a:p>
          <a:p>
            <a:r>
              <a:rPr lang="en-US" dirty="0"/>
              <a:t>End of year satisfaction survey and summary of spending</a:t>
            </a:r>
          </a:p>
          <a:p>
            <a:pPr marL="57150" indent="0">
              <a:buNone/>
            </a:pPr>
            <a:endParaRPr lang="en-US" i="1" dirty="0"/>
          </a:p>
          <a:p>
            <a:pPr marL="0" indent="0">
              <a:buNone/>
            </a:pPr>
            <a:endParaRPr lang="en-US" sz="2100" dirty="0"/>
          </a:p>
        </p:txBody>
      </p:sp>
    </p:spTree>
    <p:extLst>
      <p:ext uri="{BB962C8B-B14F-4D97-AF65-F5344CB8AC3E}">
        <p14:creationId xmlns:p14="http://schemas.microsoft.com/office/powerpoint/2010/main" val="797765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a:t>LEA Control of Services</a:t>
            </a:r>
            <a:endParaRPr lang="en-US" b="1" dirty="0"/>
          </a:p>
        </p:txBody>
      </p:sp>
      <p:sp>
        <p:nvSpPr>
          <p:cNvPr id="3" name="Content Placeholder 2"/>
          <p:cNvSpPr>
            <a:spLocks noGrp="1"/>
          </p:cNvSpPr>
          <p:nvPr>
            <p:ph idx="1"/>
          </p:nvPr>
        </p:nvSpPr>
        <p:spPr>
          <a:xfrm>
            <a:off x="914400" y="1701800"/>
            <a:ext cx="10591799" cy="4343400"/>
          </a:xfrm>
        </p:spPr>
        <p:txBody>
          <a:bodyPr>
            <a:normAutofit fontScale="92500" lnSpcReduction="10000"/>
          </a:bodyPr>
          <a:lstStyle/>
          <a:p>
            <a:r>
              <a:rPr lang="en-US" altLang="en-US" dirty="0">
                <a:latin typeface="Palatino Linotype" panose="02040502050505030304" pitchFamily="18" charset="0"/>
                <a:cs typeface="Segoe UI" panose="020B0502040204020203" pitchFamily="34" charset="0"/>
              </a:rPr>
              <a:t>The LEA plans, designs, and implements program (including procurement)—this can not be delegated to the independent school. </a:t>
            </a:r>
          </a:p>
          <a:p>
            <a:endParaRPr lang="en-US" altLang="en-US" dirty="0">
              <a:latin typeface="Palatino Linotype" panose="02040502050505030304" pitchFamily="18" charset="0"/>
              <a:cs typeface="Segoe UI" panose="020B0502040204020203" pitchFamily="34" charset="0"/>
            </a:endParaRPr>
          </a:p>
          <a:p>
            <a:r>
              <a:rPr lang="en-US" altLang="en-US" dirty="0">
                <a:latin typeface="Palatino Linotype" panose="02040502050505030304" pitchFamily="18" charset="0"/>
                <a:cs typeface="Segoe UI" panose="020B0502040204020203" pitchFamily="34" charset="0"/>
              </a:rPr>
              <a:t>Services must be provided by an employee of the district or a 3rd party contractor.</a:t>
            </a:r>
          </a:p>
          <a:p>
            <a:pPr marL="0" indent="0">
              <a:buNone/>
            </a:pPr>
            <a:endParaRPr lang="en-US" altLang="en-US" dirty="0">
              <a:latin typeface="Palatino Linotype" panose="02040502050505030304" pitchFamily="18" charset="0"/>
              <a:cs typeface="Segoe UI" panose="020B0502040204020203" pitchFamily="34" charset="0"/>
            </a:endParaRPr>
          </a:p>
          <a:p>
            <a:r>
              <a:rPr lang="en-US" dirty="0">
                <a:latin typeface="Palatino Linotype" panose="02040502050505030304" pitchFamily="18" charset="0"/>
                <a:cs typeface="Segoe UI" panose="020B0502040204020203" pitchFamily="34" charset="0"/>
              </a:rPr>
              <a:t>The LEA controls all funds, title to materials, equipment, and property purchased.</a:t>
            </a:r>
          </a:p>
          <a:p>
            <a:endParaRPr lang="en-US" sz="1800" dirty="0">
              <a:latin typeface="Palatino Linotype" panose="02040502050505030304" pitchFamily="18" charset="0"/>
              <a:cs typeface="Segoe UI" panose="020B0502040204020203" pitchFamily="34" charset="0"/>
            </a:endParaRPr>
          </a:p>
        </p:txBody>
      </p:sp>
    </p:spTree>
    <p:extLst>
      <p:ext uri="{BB962C8B-B14F-4D97-AF65-F5344CB8AC3E}">
        <p14:creationId xmlns:p14="http://schemas.microsoft.com/office/powerpoint/2010/main" val="2077264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DB496-C152-4AA3-9090-C9FAD7F09EBE}"/>
              </a:ext>
            </a:extLst>
          </p:cNvPr>
          <p:cNvSpPr>
            <a:spLocks noGrp="1"/>
          </p:cNvSpPr>
          <p:nvPr>
            <p:ph type="title"/>
          </p:nvPr>
        </p:nvSpPr>
        <p:spPr/>
        <p:txBody>
          <a:bodyPr/>
          <a:lstStyle/>
          <a:p>
            <a:r>
              <a:rPr lang="en-US" b="1" dirty="0"/>
              <a:t>Agenda Overview</a:t>
            </a:r>
          </a:p>
        </p:txBody>
      </p:sp>
      <p:sp>
        <p:nvSpPr>
          <p:cNvPr id="3" name="Text Placeholder 2">
            <a:extLst>
              <a:ext uri="{FF2B5EF4-FFF2-40B4-BE49-F238E27FC236}">
                <a16:creationId xmlns:a16="http://schemas.microsoft.com/office/drawing/2014/main" id="{A3264AF4-B210-49BB-9BF0-2FF1C5E6EF09}"/>
              </a:ext>
            </a:extLst>
          </p:cNvPr>
          <p:cNvSpPr>
            <a:spLocks noGrp="1"/>
          </p:cNvSpPr>
          <p:nvPr>
            <p:ph type="body" sz="quarter" idx="10"/>
          </p:nvPr>
        </p:nvSpPr>
        <p:spPr>
          <a:xfrm>
            <a:off x="914400" y="1600200"/>
            <a:ext cx="11201400" cy="4343400"/>
          </a:xfrm>
        </p:spPr>
        <p:txBody>
          <a:bodyPr/>
          <a:lstStyle/>
          <a:p>
            <a:pPr marL="0" indent="0">
              <a:spcAft>
                <a:spcPts val="600"/>
              </a:spcAft>
              <a:buNone/>
            </a:pPr>
            <a:r>
              <a:rPr lang="en-US" sz="3000" dirty="0"/>
              <a:t>9:00 – 9:50         What is a CFP Team Leader?</a:t>
            </a:r>
          </a:p>
          <a:p>
            <a:pPr marL="0" indent="0">
              <a:spcAft>
                <a:spcPts val="600"/>
              </a:spcAft>
              <a:buNone/>
            </a:pPr>
            <a:r>
              <a:rPr lang="en-US" sz="3000" dirty="0"/>
              <a:t>10:00 – 10:50     Title I Overview</a:t>
            </a:r>
          </a:p>
          <a:p>
            <a:pPr marL="0" indent="0">
              <a:spcAft>
                <a:spcPts val="600"/>
              </a:spcAft>
              <a:buNone/>
            </a:pPr>
            <a:r>
              <a:rPr lang="en-US" sz="3000" dirty="0"/>
              <a:t>11:00 – 11:50     Title II Overview</a:t>
            </a:r>
          </a:p>
          <a:p>
            <a:pPr marL="0" indent="0">
              <a:spcAft>
                <a:spcPts val="600"/>
              </a:spcAft>
              <a:buNone/>
            </a:pPr>
            <a:r>
              <a:rPr lang="en-US" sz="3000" dirty="0"/>
              <a:t>11:50 – 12:30     Lunch</a:t>
            </a:r>
          </a:p>
          <a:p>
            <a:pPr marL="0" indent="0">
              <a:spcAft>
                <a:spcPts val="600"/>
              </a:spcAft>
              <a:buNone/>
            </a:pPr>
            <a:r>
              <a:rPr lang="en-US" sz="3000" dirty="0"/>
              <a:t>12:30 – 1:20       Title IV Overview</a:t>
            </a:r>
          </a:p>
          <a:p>
            <a:pPr marL="0" indent="0">
              <a:spcAft>
                <a:spcPts val="600"/>
              </a:spcAft>
              <a:buNone/>
            </a:pPr>
            <a:r>
              <a:rPr lang="en-US" sz="3000" dirty="0"/>
              <a:t>1:30 – 2:30         A Walk-through the CFP Application</a:t>
            </a:r>
          </a:p>
        </p:txBody>
      </p:sp>
    </p:spTree>
    <p:extLst>
      <p:ext uri="{BB962C8B-B14F-4D97-AF65-F5344CB8AC3E}">
        <p14:creationId xmlns:p14="http://schemas.microsoft.com/office/powerpoint/2010/main" val="3621996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p>
        </p:txBody>
      </p:sp>
      <p:sp>
        <p:nvSpPr>
          <p:cNvPr id="3" name="Text Placeholder 2"/>
          <p:cNvSpPr>
            <a:spLocks noGrp="1"/>
          </p:cNvSpPr>
          <p:nvPr>
            <p:ph type="body" sz="quarter" idx="10"/>
          </p:nvPr>
        </p:nvSpPr>
        <p:spPr/>
        <p:txBody>
          <a:bodyPr/>
          <a:lstStyle/>
          <a:p>
            <a:pPr marL="0" indent="0">
              <a:buNone/>
            </a:pPr>
            <a:r>
              <a:rPr lang="en-US" dirty="0"/>
              <a:t>Q: Do services for independent schools funded under these parts, including professional development, need to be the same as those funded for public schools?</a:t>
            </a:r>
          </a:p>
          <a:p>
            <a:endParaRPr lang="en-US" sz="800" dirty="0"/>
          </a:p>
          <a:p>
            <a:pPr marL="0" indent="0">
              <a:buNone/>
            </a:pPr>
            <a:r>
              <a:rPr lang="en-US" dirty="0"/>
              <a:t>A: No. Services are considered equitable if they meet the specific needs of eligible children and staff on a basis comparable to public school children.</a:t>
            </a:r>
          </a:p>
          <a:p>
            <a:endParaRPr lang="en-US" sz="2100" dirty="0"/>
          </a:p>
        </p:txBody>
      </p:sp>
    </p:spTree>
    <p:extLst>
      <p:ext uri="{BB962C8B-B14F-4D97-AF65-F5344CB8AC3E}">
        <p14:creationId xmlns:p14="http://schemas.microsoft.com/office/powerpoint/2010/main" val="253386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endParaRPr lang="en-US" dirty="0"/>
          </a:p>
        </p:txBody>
      </p:sp>
      <p:sp>
        <p:nvSpPr>
          <p:cNvPr id="3" name="Text Placeholder 2"/>
          <p:cNvSpPr>
            <a:spLocks noGrp="1"/>
          </p:cNvSpPr>
          <p:nvPr>
            <p:ph type="body" sz="quarter" idx="10"/>
          </p:nvPr>
        </p:nvSpPr>
        <p:spPr>
          <a:xfrm>
            <a:off x="609600" y="1447800"/>
            <a:ext cx="10820400" cy="4343400"/>
          </a:xfrm>
        </p:spPr>
        <p:txBody>
          <a:bodyPr/>
          <a:lstStyle/>
          <a:p>
            <a:pPr marL="0" indent="0">
              <a:buNone/>
            </a:pPr>
            <a:r>
              <a:rPr lang="en-US" dirty="0"/>
              <a:t>Q: May independent schools enter into contracts directly with third party providers or purchase materials to be reimbursed with equitable share funds?</a:t>
            </a:r>
          </a:p>
          <a:p>
            <a:endParaRPr lang="en-US" sz="800" dirty="0"/>
          </a:p>
          <a:p>
            <a:pPr marL="0" indent="0">
              <a:buNone/>
            </a:pPr>
            <a:r>
              <a:rPr lang="en-US" dirty="0"/>
              <a:t>A: No. Private school officials have no authority to obligate or receive federal funds. Equitable share funds must remain in the LEA’s control at all times. Additionally, the LEA is responsible for the planning, procurement, purchasing and implementation of all funded services.</a:t>
            </a:r>
          </a:p>
          <a:p>
            <a:endParaRPr lang="en-US" sz="2100" dirty="0"/>
          </a:p>
        </p:txBody>
      </p:sp>
    </p:spTree>
    <p:extLst>
      <p:ext uri="{BB962C8B-B14F-4D97-AF65-F5344CB8AC3E}">
        <p14:creationId xmlns:p14="http://schemas.microsoft.com/office/powerpoint/2010/main" val="79797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endParaRPr lang="en-US" dirty="0"/>
          </a:p>
        </p:txBody>
      </p:sp>
      <p:sp>
        <p:nvSpPr>
          <p:cNvPr id="3" name="Text Placeholder 2"/>
          <p:cNvSpPr>
            <a:spLocks noGrp="1"/>
          </p:cNvSpPr>
          <p:nvPr>
            <p:ph type="body" sz="quarter" idx="10"/>
          </p:nvPr>
        </p:nvSpPr>
        <p:spPr>
          <a:xfrm>
            <a:off x="762000" y="1447800"/>
            <a:ext cx="10591800" cy="4343400"/>
          </a:xfrm>
        </p:spPr>
        <p:txBody>
          <a:bodyPr/>
          <a:lstStyle/>
          <a:p>
            <a:pPr marL="0" indent="0">
              <a:buNone/>
            </a:pPr>
            <a:r>
              <a:rPr lang="en-US" dirty="0"/>
              <a:t>Q: What should be discussed and included </a:t>
            </a:r>
            <a:r>
              <a:rPr lang="en-US"/>
              <a:t>in the signed </a:t>
            </a:r>
            <a:r>
              <a:rPr lang="en-US" dirty="0"/>
              <a:t>documentation of timely and and meaningful consultation with independent schools?</a:t>
            </a:r>
          </a:p>
          <a:p>
            <a:endParaRPr lang="en-US" sz="800" dirty="0"/>
          </a:p>
          <a:p>
            <a:pPr marL="0" indent="0">
              <a:buNone/>
            </a:pPr>
            <a:r>
              <a:rPr lang="en-US" dirty="0"/>
              <a:t>A: How the needs of eligible private school children have been identified. What services the LEA will offer to eligible students. How, where and by whom the services will be provided. Satisfaction or concerns of independent school with consultation and proposed plan.</a:t>
            </a:r>
          </a:p>
          <a:p>
            <a:endParaRPr lang="en-US" dirty="0"/>
          </a:p>
        </p:txBody>
      </p:sp>
    </p:spTree>
    <p:extLst>
      <p:ext uri="{BB962C8B-B14F-4D97-AF65-F5344CB8AC3E}">
        <p14:creationId xmlns:p14="http://schemas.microsoft.com/office/powerpoint/2010/main" val="143123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Equitable Services Quiz</a:t>
            </a:r>
            <a:endParaRPr lang="en-US" dirty="0"/>
          </a:p>
        </p:txBody>
      </p:sp>
      <p:sp>
        <p:nvSpPr>
          <p:cNvPr id="3" name="Text Placeholder 2"/>
          <p:cNvSpPr>
            <a:spLocks noGrp="1"/>
          </p:cNvSpPr>
          <p:nvPr>
            <p:ph type="body" sz="quarter" idx="10"/>
          </p:nvPr>
        </p:nvSpPr>
        <p:spPr>
          <a:xfrm>
            <a:off x="609600" y="1447800"/>
            <a:ext cx="10972800" cy="4343400"/>
          </a:xfrm>
        </p:spPr>
        <p:txBody>
          <a:bodyPr/>
          <a:lstStyle/>
          <a:p>
            <a:pPr marL="0" indent="0">
              <a:buNone/>
            </a:pPr>
            <a:r>
              <a:rPr lang="en-US" dirty="0"/>
              <a:t>Q: Are the students that generate the proportionate share of Title I Part A funds (students from low-income families) the only students that may access the equitable services provided in the non-public school?</a:t>
            </a:r>
          </a:p>
          <a:p>
            <a:endParaRPr lang="en-US" sz="800" dirty="0"/>
          </a:p>
          <a:p>
            <a:pPr marL="0" indent="0">
              <a:buNone/>
            </a:pPr>
            <a:r>
              <a:rPr lang="en-US" dirty="0"/>
              <a:t>A: No. Student eligibility for Title I, Part A services for private school children is determined by (1) residence in a participating public school attendance area, and (2) educational need. Poverty is not a criterion. </a:t>
            </a:r>
          </a:p>
        </p:txBody>
      </p:sp>
    </p:spTree>
    <p:extLst>
      <p:ext uri="{BB962C8B-B14F-4D97-AF65-F5344CB8AC3E}">
        <p14:creationId xmlns:p14="http://schemas.microsoft.com/office/powerpoint/2010/main" val="71246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p:txBody>
          <a:bodyPr/>
          <a:lstStyle/>
          <a:p>
            <a:r>
              <a:rPr lang="en-US" b="1" dirty="0"/>
              <a:t>Fiscal Considerations</a:t>
            </a:r>
          </a:p>
        </p:txBody>
      </p:sp>
    </p:spTree>
    <p:extLst>
      <p:ext uri="{BB962C8B-B14F-4D97-AF65-F5344CB8AC3E}">
        <p14:creationId xmlns:p14="http://schemas.microsoft.com/office/powerpoint/2010/main" val="336054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1A94B-658F-4069-9293-40F9B621BB95}"/>
              </a:ext>
            </a:extLst>
          </p:cNvPr>
          <p:cNvSpPr>
            <a:spLocks noGrp="1"/>
          </p:cNvSpPr>
          <p:nvPr>
            <p:ph type="title"/>
          </p:nvPr>
        </p:nvSpPr>
        <p:spPr/>
        <p:txBody>
          <a:bodyPr/>
          <a:lstStyle/>
          <a:p>
            <a:r>
              <a:rPr lang="en-US" b="1" dirty="0"/>
              <a:t>35% Flexibility</a:t>
            </a:r>
          </a:p>
        </p:txBody>
      </p:sp>
      <p:sp>
        <p:nvSpPr>
          <p:cNvPr id="3" name="Content Placeholder 2">
            <a:extLst>
              <a:ext uri="{FF2B5EF4-FFF2-40B4-BE49-F238E27FC236}">
                <a16:creationId xmlns:a16="http://schemas.microsoft.com/office/drawing/2014/main" id="{9A555C35-678F-422F-A3AE-C5105878169C}"/>
              </a:ext>
            </a:extLst>
          </p:cNvPr>
          <p:cNvSpPr>
            <a:spLocks noGrp="1"/>
          </p:cNvSpPr>
          <p:nvPr>
            <p:ph sz="quarter" idx="10"/>
          </p:nvPr>
        </p:nvSpPr>
        <p:spPr>
          <a:xfrm>
            <a:off x="457200" y="1295400"/>
            <a:ext cx="11125200" cy="5257800"/>
          </a:xfrm>
        </p:spPr>
        <p:txBody>
          <a:bodyPr>
            <a:noAutofit/>
          </a:bodyPr>
          <a:lstStyle/>
          <a:p>
            <a:pPr>
              <a:spcBef>
                <a:spcPts val="1200"/>
              </a:spcBef>
            </a:pPr>
            <a:r>
              <a:rPr lang="en-US" dirty="0"/>
              <a:t>The AOE made a change in the methodology for calculating this budget flexibility for FY19 </a:t>
            </a:r>
            <a:r>
              <a:rPr lang="en-US" b="1" dirty="0"/>
              <a:t>that will continue in  FY22</a:t>
            </a:r>
          </a:p>
          <a:p>
            <a:pPr marL="1885950" lvl="1" indent="-1143000">
              <a:spcBef>
                <a:spcPts val="1200"/>
              </a:spcBef>
              <a:buFont typeface="Courier New" panose="02070309020205020404" pitchFamily="49" charset="0"/>
              <a:buChar char="o"/>
            </a:pPr>
            <a:r>
              <a:rPr lang="en-US" sz="3000" dirty="0"/>
              <a:t>the percentage is 35% </a:t>
            </a:r>
          </a:p>
          <a:p>
            <a:pPr marL="1885950" lvl="1" indent="-1143000">
              <a:spcBef>
                <a:spcPts val="1200"/>
              </a:spcBef>
              <a:buFont typeface="Courier New" panose="02070309020205020404" pitchFamily="49" charset="0"/>
              <a:buChar char="o"/>
            </a:pPr>
            <a:r>
              <a:rPr lang="en-US" sz="3000" dirty="0"/>
              <a:t>this is applied to the object code roll-up level not the grant award amount</a:t>
            </a:r>
          </a:p>
          <a:p>
            <a:pPr lvl="1">
              <a:spcBef>
                <a:spcPts val="1200"/>
              </a:spcBef>
              <a:buFont typeface="Arial" panose="020B0604020202020204" pitchFamily="34" charset="0"/>
              <a:buChar char="•"/>
            </a:pPr>
            <a:r>
              <a:rPr lang="en-US" sz="3000" dirty="0"/>
              <a:t>The 35% flexibility is only applicable if the overspending is due to a budget estimating issue.  A change in the “what” always requires an amendment.</a:t>
            </a:r>
          </a:p>
          <a:p>
            <a:pPr lvl="1">
              <a:spcBef>
                <a:spcPts val="1200"/>
              </a:spcBef>
              <a:buFont typeface="Arial" panose="020B0604020202020204" pitchFamily="34" charset="0"/>
              <a:buChar char="•"/>
            </a:pPr>
            <a:r>
              <a:rPr lang="en-US" sz="3000" dirty="0"/>
              <a:t>You can never exceed the total grant award amount.</a:t>
            </a:r>
          </a:p>
        </p:txBody>
      </p:sp>
    </p:spTree>
    <p:extLst>
      <p:ext uri="{BB962C8B-B14F-4D97-AF65-F5344CB8AC3E}">
        <p14:creationId xmlns:p14="http://schemas.microsoft.com/office/powerpoint/2010/main" val="2491494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40CF9-7195-4189-873B-1A10727DBFB0}"/>
              </a:ext>
            </a:extLst>
          </p:cNvPr>
          <p:cNvSpPr>
            <a:spLocks noGrp="1"/>
          </p:cNvSpPr>
          <p:nvPr>
            <p:ph type="title"/>
          </p:nvPr>
        </p:nvSpPr>
        <p:spPr/>
        <p:txBody>
          <a:bodyPr/>
          <a:lstStyle/>
          <a:p>
            <a:r>
              <a:rPr lang="en-US" b="1" dirty="0"/>
              <a:t>Example 1</a:t>
            </a:r>
            <a:r>
              <a:rPr lang="en-US" dirty="0"/>
              <a:t>	</a:t>
            </a:r>
          </a:p>
        </p:txBody>
      </p:sp>
      <p:sp>
        <p:nvSpPr>
          <p:cNvPr id="3" name="Content Placeholder 2">
            <a:extLst>
              <a:ext uri="{FF2B5EF4-FFF2-40B4-BE49-F238E27FC236}">
                <a16:creationId xmlns:a16="http://schemas.microsoft.com/office/drawing/2014/main" id="{C3FC177E-8B96-42B9-9A81-05F8E5ED69B0}"/>
              </a:ext>
            </a:extLst>
          </p:cNvPr>
          <p:cNvSpPr>
            <a:spLocks noGrp="1"/>
          </p:cNvSpPr>
          <p:nvPr>
            <p:ph sz="quarter" idx="10"/>
          </p:nvPr>
        </p:nvSpPr>
        <p:spPr/>
        <p:txBody>
          <a:bodyPr>
            <a:normAutofit/>
          </a:bodyPr>
          <a:lstStyle/>
          <a:p>
            <a:r>
              <a:rPr lang="en-US" dirty="0"/>
              <a:t>Grant award budget is approved for a .5 FTE teacher at a cost of $35,000 for salary and $8,000 for benefits.  When budgeted the LEA used a single person health plan to estimate the cost, but the person hired chooses a family plan at a cost of $10,000.  The increase is under 35% of the object code roll-up for the same “what” - a .5FTE teacher.</a:t>
            </a:r>
          </a:p>
          <a:p>
            <a:pPr>
              <a:spcAft>
                <a:spcPts val="0"/>
              </a:spcAft>
            </a:pPr>
            <a:r>
              <a:rPr lang="en-US" sz="2600" dirty="0"/>
              <a:t>*Example is simplified and assumes no other </a:t>
            </a:r>
          </a:p>
          <a:p>
            <a:pPr>
              <a:spcAft>
                <a:spcPts val="0"/>
              </a:spcAft>
            </a:pPr>
            <a:r>
              <a:rPr lang="en-US" sz="2600" dirty="0"/>
              <a:t>benefits costs are rolled-up to the object code.</a:t>
            </a:r>
          </a:p>
        </p:txBody>
      </p:sp>
      <p:pic>
        <p:nvPicPr>
          <p:cNvPr id="5" name="Picture 4" descr="green checkmark">
            <a:extLst>
              <a:ext uri="{FF2B5EF4-FFF2-40B4-BE49-F238E27FC236}">
                <a16:creationId xmlns:a16="http://schemas.microsoft.com/office/drawing/2014/main" id="{1B88C2A2-7C75-43F5-90AF-CA8DF7D6FD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3000" y="4495800"/>
            <a:ext cx="1137834" cy="1107492"/>
          </a:xfrm>
          <a:prstGeom prst="rect">
            <a:avLst/>
          </a:prstGeom>
        </p:spPr>
      </p:pic>
    </p:spTree>
    <p:extLst>
      <p:ext uri="{BB962C8B-B14F-4D97-AF65-F5344CB8AC3E}">
        <p14:creationId xmlns:p14="http://schemas.microsoft.com/office/powerpoint/2010/main" val="306752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F109-FA0A-455B-A9D4-26AA447967D3}"/>
              </a:ext>
            </a:extLst>
          </p:cNvPr>
          <p:cNvSpPr>
            <a:spLocks noGrp="1"/>
          </p:cNvSpPr>
          <p:nvPr>
            <p:ph type="title"/>
          </p:nvPr>
        </p:nvSpPr>
        <p:spPr/>
        <p:txBody>
          <a:bodyPr/>
          <a:lstStyle/>
          <a:p>
            <a:r>
              <a:rPr lang="en-US" b="1" dirty="0"/>
              <a:t>Example 2</a:t>
            </a:r>
          </a:p>
        </p:txBody>
      </p:sp>
      <p:sp>
        <p:nvSpPr>
          <p:cNvPr id="3" name="Content Placeholder 2">
            <a:extLst>
              <a:ext uri="{FF2B5EF4-FFF2-40B4-BE49-F238E27FC236}">
                <a16:creationId xmlns:a16="http://schemas.microsoft.com/office/drawing/2014/main" id="{80B935B5-A5B6-40D3-B7CA-0A1320D7FFC6}"/>
              </a:ext>
            </a:extLst>
          </p:cNvPr>
          <p:cNvSpPr>
            <a:spLocks noGrp="1"/>
          </p:cNvSpPr>
          <p:nvPr>
            <p:ph sz="quarter" idx="10"/>
          </p:nvPr>
        </p:nvSpPr>
        <p:spPr>
          <a:xfrm>
            <a:off x="642257" y="1458686"/>
            <a:ext cx="10515600" cy="4876800"/>
          </a:xfrm>
        </p:spPr>
        <p:txBody>
          <a:bodyPr>
            <a:normAutofit/>
          </a:bodyPr>
          <a:lstStyle/>
          <a:p>
            <a:r>
              <a:rPr lang="en-US" dirty="0"/>
              <a:t>Grant award budget is approved to send 2 teachers to a PD conference at an estimated cost of $1,000 each for a total of $2,000. Other spending of the grant award has been under budgeted amounts resulting in “available” grant dollars so the LEA decides to send 10 teachers for a total of $10,000.</a:t>
            </a:r>
          </a:p>
          <a:p>
            <a:r>
              <a:rPr lang="en-US" dirty="0"/>
              <a:t>The percentage over the original budget is irrelevant because the “what” has changed.  The 35% flexibility does not apply and an amendment is required.</a:t>
            </a:r>
          </a:p>
        </p:txBody>
      </p:sp>
      <p:pic>
        <p:nvPicPr>
          <p:cNvPr id="5" name="Picture 4" descr="red x">
            <a:extLst>
              <a:ext uri="{FF2B5EF4-FFF2-40B4-BE49-F238E27FC236}">
                <a16:creationId xmlns:a16="http://schemas.microsoft.com/office/drawing/2014/main" id="{1A036B05-02E2-4A88-B1D7-836687F391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029200"/>
            <a:ext cx="991469" cy="1176380"/>
          </a:xfrm>
          <a:prstGeom prst="rect">
            <a:avLst/>
          </a:prstGeom>
        </p:spPr>
      </p:pic>
    </p:spTree>
    <p:extLst>
      <p:ext uri="{BB962C8B-B14F-4D97-AF65-F5344CB8AC3E}">
        <p14:creationId xmlns:p14="http://schemas.microsoft.com/office/powerpoint/2010/main" val="23135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F17F-6041-4BD7-B62D-489D212CDE54}"/>
              </a:ext>
            </a:extLst>
          </p:cNvPr>
          <p:cNvSpPr>
            <a:spLocks noGrp="1"/>
          </p:cNvSpPr>
          <p:nvPr>
            <p:ph type="title"/>
          </p:nvPr>
        </p:nvSpPr>
        <p:spPr/>
        <p:txBody>
          <a:bodyPr/>
          <a:lstStyle/>
          <a:p>
            <a:r>
              <a:rPr lang="en-US" b="1" dirty="0"/>
              <a:t>Subgrants</a:t>
            </a:r>
          </a:p>
        </p:txBody>
      </p:sp>
      <p:sp>
        <p:nvSpPr>
          <p:cNvPr id="3" name="Content Placeholder 2">
            <a:extLst>
              <a:ext uri="{FF2B5EF4-FFF2-40B4-BE49-F238E27FC236}">
                <a16:creationId xmlns:a16="http://schemas.microsoft.com/office/drawing/2014/main" id="{049E0FD4-CCCF-43CC-8BDA-E407B1356BCC}"/>
              </a:ext>
            </a:extLst>
          </p:cNvPr>
          <p:cNvSpPr>
            <a:spLocks noGrp="1"/>
          </p:cNvSpPr>
          <p:nvPr>
            <p:ph sz="quarter" idx="10"/>
          </p:nvPr>
        </p:nvSpPr>
        <p:spPr>
          <a:xfrm>
            <a:off x="800100" y="1420586"/>
            <a:ext cx="10782300" cy="4953000"/>
          </a:xfrm>
        </p:spPr>
        <p:txBody>
          <a:bodyPr>
            <a:normAutofit/>
          </a:bodyPr>
          <a:lstStyle/>
          <a:p>
            <a:pPr marL="457200" indent="-457200">
              <a:spcBef>
                <a:spcPts val="1200"/>
              </a:spcBef>
              <a:spcAft>
                <a:spcPts val="0"/>
              </a:spcAft>
              <a:buFont typeface="Arial" panose="020B0604020202020204" pitchFamily="34" charset="0"/>
              <a:buChar char="•"/>
            </a:pPr>
            <a:r>
              <a:rPr lang="en-US" dirty="0"/>
              <a:t>LEAs may only subgrant funds passed through the AOE to its member districts.</a:t>
            </a:r>
          </a:p>
          <a:p>
            <a:pPr marL="457200" indent="-457200">
              <a:spcBef>
                <a:spcPts val="1200"/>
              </a:spcBef>
              <a:spcAft>
                <a:spcPts val="0"/>
              </a:spcAft>
              <a:buFont typeface="Arial" panose="020B0604020202020204" pitchFamily="34" charset="0"/>
              <a:buChar char="•"/>
            </a:pPr>
            <a:r>
              <a:rPr lang="en-US" dirty="0"/>
              <a:t>This is when the grant is received at the SU level, but obligations are incurred at a district level</a:t>
            </a:r>
          </a:p>
          <a:p>
            <a:pPr marL="457200" indent="-457200">
              <a:spcBef>
                <a:spcPts val="1200"/>
              </a:spcBef>
              <a:spcAft>
                <a:spcPts val="0"/>
              </a:spcAft>
              <a:buFont typeface="Arial" panose="020B0604020202020204" pitchFamily="34" charset="0"/>
              <a:buChar char="•"/>
            </a:pPr>
            <a:r>
              <a:rPr lang="en-US" dirty="0"/>
              <a:t>Requires an official subgrant document signed by the Superintendent and Principal</a:t>
            </a:r>
          </a:p>
          <a:p>
            <a:pPr marL="457200" indent="-457200">
              <a:spcBef>
                <a:spcPts val="1200"/>
              </a:spcBef>
              <a:spcAft>
                <a:spcPts val="0"/>
              </a:spcAft>
              <a:buFont typeface="Arial" panose="020B0604020202020204" pitchFamily="34" charset="0"/>
              <a:buChar char="•"/>
            </a:pPr>
            <a:r>
              <a:rPr lang="en-US" dirty="0"/>
              <a:t>The correct coding for funds that are subgranted is </a:t>
            </a:r>
          </a:p>
          <a:p>
            <a:pPr marL="1200150" lvl="1" indent="-457200">
              <a:buFont typeface="Courier New" panose="02070309020205020404" pitchFamily="49" charset="0"/>
              <a:buChar char="o"/>
            </a:pPr>
            <a:r>
              <a:rPr lang="en-US" sz="3200" dirty="0"/>
              <a:t>Object Code </a:t>
            </a:r>
            <a:r>
              <a:rPr lang="en-US" sz="3200" b="1" dirty="0"/>
              <a:t>800</a:t>
            </a:r>
            <a:r>
              <a:rPr lang="en-US" sz="3200" dirty="0"/>
              <a:t>   </a:t>
            </a:r>
          </a:p>
          <a:p>
            <a:pPr marL="1200150" lvl="1" indent="-457200">
              <a:buFont typeface="Courier New" panose="02070309020205020404" pitchFamily="49" charset="0"/>
              <a:buChar char="o"/>
            </a:pPr>
            <a:r>
              <a:rPr lang="en-US" sz="3200" dirty="0"/>
              <a:t>Function Code </a:t>
            </a:r>
            <a:r>
              <a:rPr lang="en-US" sz="3200" b="1" dirty="0"/>
              <a:t>5510</a:t>
            </a:r>
            <a:endParaRPr lang="en-US" b="1" dirty="0"/>
          </a:p>
        </p:txBody>
      </p:sp>
    </p:spTree>
    <p:extLst>
      <p:ext uri="{BB962C8B-B14F-4D97-AF65-F5344CB8AC3E}">
        <p14:creationId xmlns:p14="http://schemas.microsoft.com/office/powerpoint/2010/main" val="3680957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Administration Caps for the Title Funds</a:t>
            </a:r>
          </a:p>
        </p:txBody>
      </p:sp>
      <p:sp>
        <p:nvSpPr>
          <p:cNvPr id="3" name="Text Placeholder 2"/>
          <p:cNvSpPr>
            <a:spLocks noGrp="1"/>
          </p:cNvSpPr>
          <p:nvPr>
            <p:ph type="body" sz="quarter" idx="10"/>
          </p:nvPr>
        </p:nvSpPr>
        <p:spPr/>
        <p:txBody>
          <a:bodyPr/>
          <a:lstStyle/>
          <a:p>
            <a:pPr>
              <a:spcBef>
                <a:spcPts val="1200"/>
              </a:spcBef>
            </a:pPr>
            <a:r>
              <a:rPr lang="en-US" dirty="0"/>
              <a:t>Title I, Title II – 10%</a:t>
            </a:r>
          </a:p>
          <a:p>
            <a:pPr>
              <a:spcBef>
                <a:spcPts val="1200"/>
              </a:spcBef>
            </a:pPr>
            <a:r>
              <a:rPr lang="en-US" dirty="0"/>
              <a:t>Title III, IV, V – 2%</a:t>
            </a:r>
          </a:p>
          <a:p>
            <a:pPr>
              <a:spcBef>
                <a:spcPts val="1200"/>
              </a:spcBef>
            </a:pPr>
            <a:r>
              <a:rPr lang="en-US" dirty="0"/>
              <a:t>Admin caps include both direct and indirect administration</a:t>
            </a:r>
          </a:p>
          <a:p>
            <a:pPr>
              <a:spcBef>
                <a:spcPts val="1200"/>
              </a:spcBef>
            </a:pPr>
            <a:r>
              <a:rPr lang="en-US" dirty="0"/>
              <a:t>In the Con Admin budget all budget line items must be coded to Function Code 2495 (Administration of Grants)</a:t>
            </a:r>
          </a:p>
          <a:p>
            <a:pPr marL="0" indent="0" algn="ctr">
              <a:spcBef>
                <a:spcPts val="1200"/>
              </a:spcBef>
              <a:buNone/>
            </a:pPr>
            <a:r>
              <a:rPr lang="en-US" i="1" dirty="0"/>
              <a:t>Note: In the title specific budget(s) the LEA must use function code 9995 (Con Admin) </a:t>
            </a:r>
          </a:p>
          <a:p>
            <a:pPr>
              <a:spcBef>
                <a:spcPts val="1200"/>
              </a:spcBef>
            </a:pPr>
            <a:endParaRPr lang="en-US" dirty="0"/>
          </a:p>
        </p:txBody>
      </p:sp>
    </p:spTree>
    <p:extLst>
      <p:ext uri="{BB962C8B-B14F-4D97-AF65-F5344CB8AC3E}">
        <p14:creationId xmlns:p14="http://schemas.microsoft.com/office/powerpoint/2010/main" val="289141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a:xfrm>
            <a:off x="609600" y="2008187"/>
            <a:ext cx="10871200" cy="1470025"/>
          </a:xfrm>
        </p:spPr>
        <p:txBody>
          <a:bodyPr/>
          <a:lstStyle/>
          <a:p>
            <a:r>
              <a:rPr lang="en-US" sz="4000" b="1" dirty="0"/>
              <a:t>Roles and Responsibilities</a:t>
            </a:r>
          </a:p>
        </p:txBody>
      </p:sp>
      <p:pic>
        <p:nvPicPr>
          <p:cNvPr id="4100" name="Picture 4" descr="The 10 roles and responsibilities of a nonprofit Board of Directors - Get  Fully Funded">
            <a:extLst>
              <a:ext uri="{FF2B5EF4-FFF2-40B4-BE49-F238E27FC236}">
                <a16:creationId xmlns:a16="http://schemas.microsoft.com/office/drawing/2014/main" id="{14045588-0F85-4587-9039-771F2B5889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5512" y="3478212"/>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448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B4DFB-14E7-4397-B233-C7BE1B4B78E0}"/>
              </a:ext>
            </a:extLst>
          </p:cNvPr>
          <p:cNvSpPr>
            <a:spLocks noGrp="1"/>
          </p:cNvSpPr>
          <p:nvPr>
            <p:ph type="title"/>
          </p:nvPr>
        </p:nvSpPr>
        <p:spPr/>
        <p:txBody>
          <a:bodyPr/>
          <a:lstStyle/>
          <a:p>
            <a:r>
              <a:rPr lang="en-US" b="1" dirty="0"/>
              <a:t>Indirect Costs on Amendments</a:t>
            </a:r>
          </a:p>
        </p:txBody>
      </p:sp>
      <p:sp>
        <p:nvSpPr>
          <p:cNvPr id="3" name="Content Placeholder 2">
            <a:extLst>
              <a:ext uri="{FF2B5EF4-FFF2-40B4-BE49-F238E27FC236}">
                <a16:creationId xmlns:a16="http://schemas.microsoft.com/office/drawing/2014/main" id="{1D3349FF-41C3-4C13-9B91-23D573E95E5E}"/>
              </a:ext>
            </a:extLst>
          </p:cNvPr>
          <p:cNvSpPr>
            <a:spLocks noGrp="1"/>
          </p:cNvSpPr>
          <p:nvPr>
            <p:ph idx="1"/>
          </p:nvPr>
        </p:nvSpPr>
        <p:spPr/>
        <p:txBody>
          <a:bodyPr/>
          <a:lstStyle/>
          <a:p>
            <a:pPr marL="0" indent="0">
              <a:buNone/>
            </a:pPr>
            <a:r>
              <a:rPr lang="en-US" dirty="0"/>
              <a:t>Make sure to pay attention to your indirect costs during amendments</a:t>
            </a:r>
          </a:p>
          <a:p>
            <a:pPr lvl="1">
              <a:buFont typeface="Arial" panose="020B0604020202020204" pitchFamily="34" charset="0"/>
              <a:buChar char="•"/>
            </a:pPr>
            <a:r>
              <a:rPr lang="en-US" sz="3200" dirty="0"/>
              <a:t>If you add dollars to your budget for direct costs please consider whether you can or want to add indirect dollars.</a:t>
            </a:r>
          </a:p>
          <a:p>
            <a:pPr lvl="1">
              <a:buFont typeface="Arial" panose="020B0604020202020204" pitchFamily="34" charset="0"/>
              <a:buChar char="•"/>
            </a:pPr>
            <a:r>
              <a:rPr lang="en-US" sz="3200" dirty="0"/>
              <a:t>If you know that you are </a:t>
            </a:r>
            <a:r>
              <a:rPr lang="en-US" sz="3200" b="1" u="sng" dirty="0"/>
              <a:t>not</a:t>
            </a:r>
            <a:r>
              <a:rPr lang="en-US" sz="3200" dirty="0"/>
              <a:t> going to be spending $ on an investment previously approved – reduce the investment as much you can.</a:t>
            </a:r>
          </a:p>
        </p:txBody>
      </p:sp>
    </p:spTree>
    <p:extLst>
      <p:ext uri="{BB962C8B-B14F-4D97-AF65-F5344CB8AC3E}">
        <p14:creationId xmlns:p14="http://schemas.microsoft.com/office/powerpoint/2010/main" val="22254771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0C59-EDF1-488E-B11C-F0B18AF97A44}"/>
              </a:ext>
            </a:extLst>
          </p:cNvPr>
          <p:cNvSpPr>
            <a:spLocks noGrp="1"/>
          </p:cNvSpPr>
          <p:nvPr>
            <p:ph type="ctrTitle"/>
          </p:nvPr>
        </p:nvSpPr>
        <p:spPr/>
        <p:txBody>
          <a:bodyPr/>
          <a:lstStyle/>
          <a:p>
            <a:r>
              <a:rPr lang="en-US" b="1" dirty="0"/>
              <a:t>Who Should I Contact?</a:t>
            </a:r>
          </a:p>
        </p:txBody>
      </p:sp>
    </p:spTree>
    <p:extLst>
      <p:ext uri="{BB962C8B-B14F-4D97-AF65-F5344CB8AC3E}">
        <p14:creationId xmlns:p14="http://schemas.microsoft.com/office/powerpoint/2010/main" val="2883759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1835A-9406-4B82-BB25-838B13CB0916}"/>
              </a:ext>
            </a:extLst>
          </p:cNvPr>
          <p:cNvSpPr>
            <a:spLocks noGrp="1"/>
          </p:cNvSpPr>
          <p:nvPr>
            <p:ph type="title"/>
          </p:nvPr>
        </p:nvSpPr>
        <p:spPr/>
        <p:txBody>
          <a:bodyPr/>
          <a:lstStyle/>
          <a:p>
            <a:r>
              <a:rPr lang="en-US" b="1" dirty="0"/>
              <a:t>CFP Application Contacts</a:t>
            </a:r>
          </a:p>
        </p:txBody>
      </p:sp>
      <p:sp>
        <p:nvSpPr>
          <p:cNvPr id="3" name="Text Placeholder 2">
            <a:extLst>
              <a:ext uri="{FF2B5EF4-FFF2-40B4-BE49-F238E27FC236}">
                <a16:creationId xmlns:a16="http://schemas.microsoft.com/office/drawing/2014/main" id="{AB556048-5AB8-4414-A8D6-918D02E1BB93}"/>
              </a:ext>
            </a:extLst>
          </p:cNvPr>
          <p:cNvSpPr>
            <a:spLocks noGrp="1"/>
          </p:cNvSpPr>
          <p:nvPr>
            <p:ph type="body" sz="quarter" idx="10"/>
          </p:nvPr>
        </p:nvSpPr>
        <p:spPr/>
        <p:txBody>
          <a:bodyPr/>
          <a:lstStyle/>
          <a:p>
            <a:pPr marL="0" indent="0">
              <a:buNone/>
            </a:pPr>
            <a:endParaRPr lang="en-US" dirty="0"/>
          </a:p>
        </p:txBody>
      </p:sp>
      <p:graphicFrame>
        <p:nvGraphicFramePr>
          <p:cNvPr id="4" name="Table 3" descr="name, title, email for application contacts">
            <a:extLst>
              <a:ext uri="{FF2B5EF4-FFF2-40B4-BE49-F238E27FC236}">
                <a16:creationId xmlns:a16="http://schemas.microsoft.com/office/drawing/2014/main" id="{5F7CCD0B-8A96-4B37-9BC1-8B175E68ACF3}"/>
              </a:ext>
            </a:extLst>
          </p:cNvPr>
          <p:cNvGraphicFramePr>
            <a:graphicFrameLocks noGrp="1"/>
          </p:cNvGraphicFramePr>
          <p:nvPr>
            <p:extLst>
              <p:ext uri="{D42A27DB-BD31-4B8C-83A1-F6EECF244321}">
                <p14:modId xmlns:p14="http://schemas.microsoft.com/office/powerpoint/2010/main" val="278433514"/>
              </p:ext>
            </p:extLst>
          </p:nvPr>
        </p:nvGraphicFramePr>
        <p:xfrm>
          <a:off x="711200" y="1276416"/>
          <a:ext cx="10769599" cy="4667183"/>
        </p:xfrm>
        <a:graphic>
          <a:graphicData uri="http://schemas.openxmlformats.org/drawingml/2006/table">
            <a:tbl>
              <a:tblPr>
                <a:tableStyleId>{5C22544A-7EE6-4342-B048-85BDC9FD1C3A}</a:tableStyleId>
              </a:tblPr>
              <a:tblGrid>
                <a:gridCol w="2087690">
                  <a:extLst>
                    <a:ext uri="{9D8B030D-6E8A-4147-A177-3AD203B41FA5}">
                      <a16:colId xmlns:a16="http://schemas.microsoft.com/office/drawing/2014/main" val="2895936161"/>
                    </a:ext>
                  </a:extLst>
                </a:gridCol>
                <a:gridCol w="5028099">
                  <a:extLst>
                    <a:ext uri="{9D8B030D-6E8A-4147-A177-3AD203B41FA5}">
                      <a16:colId xmlns:a16="http://schemas.microsoft.com/office/drawing/2014/main" val="1545218078"/>
                    </a:ext>
                  </a:extLst>
                </a:gridCol>
                <a:gridCol w="3653810">
                  <a:extLst>
                    <a:ext uri="{9D8B030D-6E8A-4147-A177-3AD203B41FA5}">
                      <a16:colId xmlns:a16="http://schemas.microsoft.com/office/drawing/2014/main" val="781321305"/>
                    </a:ext>
                  </a:extLst>
                </a:gridCol>
              </a:tblGrid>
              <a:tr h="548381">
                <a:tc>
                  <a:txBody>
                    <a:bodyPr/>
                    <a:lstStyle/>
                    <a:p>
                      <a:pPr marL="0" marR="0">
                        <a:lnSpc>
                          <a:spcPct val="115000"/>
                        </a:lnSpc>
                        <a:spcBef>
                          <a:spcPts val="0"/>
                        </a:spcBef>
                        <a:spcAft>
                          <a:spcPts val="0"/>
                        </a:spcAft>
                      </a:pPr>
                      <a:r>
                        <a:rPr lang="en-US" sz="1600" b="1" cap="all" spc="50" dirty="0">
                          <a:effectLst/>
                        </a:rPr>
                        <a:t>NAME</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b="1" cap="all" spc="50" dirty="0">
                          <a:effectLst/>
                        </a:rPr>
                        <a:t>Title</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b="1" cap="all" spc="50" dirty="0">
                          <a:effectLst/>
                        </a:rPr>
                        <a:t>e-mail</a:t>
                      </a:r>
                      <a:endParaRPr lang="en-US" sz="16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97471038"/>
                  </a:ext>
                </a:extLst>
              </a:tr>
              <a:tr h="651302">
                <a:tc>
                  <a:txBody>
                    <a:bodyPr/>
                    <a:lstStyle/>
                    <a:p>
                      <a:pPr marL="0" marR="0">
                        <a:lnSpc>
                          <a:spcPct val="115000"/>
                        </a:lnSpc>
                        <a:spcBef>
                          <a:spcPts val="0"/>
                        </a:spcBef>
                        <a:spcAft>
                          <a:spcPts val="0"/>
                        </a:spcAft>
                      </a:pPr>
                      <a:r>
                        <a:rPr lang="en-US" sz="1600" dirty="0">
                          <a:solidFill>
                            <a:srgbClr val="404040"/>
                          </a:solidFill>
                          <a:effectLst/>
                          <a:latin typeface="+mn-lt"/>
                          <a:ea typeface="Calibri" panose="020F0502020204030204" pitchFamily="34" charset="0"/>
                          <a:cs typeface="Times New Roman" panose="02020603050405020304" pitchFamily="18" charset="0"/>
                        </a:rPr>
                        <a:t>Jessie Murray</a:t>
                      </a:r>
                    </a:p>
                  </a:txBody>
                  <a:tcPr marL="68580" marR="68580" marT="0" marB="0" anchor="ctr"/>
                </a:tc>
                <a:tc>
                  <a:txBody>
                    <a:bodyPr/>
                    <a:lstStyle/>
                    <a:p>
                      <a:pPr marL="0" marR="0">
                        <a:lnSpc>
                          <a:spcPct val="115000"/>
                        </a:lnSpc>
                        <a:spcBef>
                          <a:spcPts val="0"/>
                        </a:spcBef>
                        <a:spcAft>
                          <a:spcPts val="0"/>
                        </a:spcAft>
                      </a:pPr>
                      <a:r>
                        <a:rPr lang="en-US" sz="1600" dirty="0">
                          <a:effectLst/>
                        </a:rPr>
                        <a:t>Title I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3"/>
                        </a:rPr>
                        <a:t>Jessie.Murray@vermont.gov</a:t>
                      </a:r>
                      <a:r>
                        <a:rPr lang="en-US" sz="1600" u="sng" dirty="0">
                          <a:solidFill>
                            <a:srgbClr val="404040"/>
                          </a:solidFill>
                          <a:effectLst/>
                          <a:latin typeface="Calibri" panose="020F0502020204030204" pitchFamily="34" charset="0"/>
                          <a:cs typeface="Times New Roman" panose="02020603050405020304" pitchFamily="18" charset="0"/>
                        </a:rPr>
                        <a:t> </a:t>
                      </a:r>
                      <a:endParaRPr lang="en-US" sz="1600" u="sng" dirty="0">
                        <a:effectLst/>
                      </a:endParaRPr>
                    </a:p>
                  </a:txBody>
                  <a:tcPr marL="68580" marR="68580" marT="0" marB="0" anchor="ctr"/>
                </a:tc>
                <a:extLst>
                  <a:ext uri="{0D108BD9-81ED-4DB2-BD59-A6C34878D82A}">
                    <a16:rowId xmlns:a16="http://schemas.microsoft.com/office/drawing/2014/main" val="600373070"/>
                  </a:ext>
                </a:extLst>
              </a:tr>
              <a:tr h="651302">
                <a:tc>
                  <a:txBody>
                    <a:bodyPr/>
                    <a:lstStyle/>
                    <a:p>
                      <a:pPr marL="0" marR="0">
                        <a:lnSpc>
                          <a:spcPct val="115000"/>
                        </a:lnSpc>
                        <a:spcBef>
                          <a:spcPts val="0"/>
                        </a:spcBef>
                        <a:spcAft>
                          <a:spcPts val="0"/>
                        </a:spcAft>
                      </a:pPr>
                      <a:r>
                        <a:rPr lang="en-US" sz="1600" dirty="0">
                          <a:effectLst/>
                        </a:rPr>
                        <a:t>Amber Graves</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 Consultant</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4"/>
                        </a:rPr>
                        <a:t>amber.graves@vermont.gov</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17199327"/>
                  </a:ext>
                </a:extLst>
              </a:tr>
              <a:tr h="651302">
                <a:tc>
                  <a:txBody>
                    <a:bodyPr/>
                    <a:lstStyle/>
                    <a:p>
                      <a:pPr marL="0" marR="0">
                        <a:lnSpc>
                          <a:spcPct val="115000"/>
                        </a:lnSpc>
                        <a:spcBef>
                          <a:spcPts val="0"/>
                        </a:spcBef>
                        <a:spcAft>
                          <a:spcPts val="0"/>
                        </a:spcAft>
                      </a:pPr>
                      <a:r>
                        <a:rPr lang="en-US" sz="1600" dirty="0">
                          <a:effectLst/>
                        </a:rPr>
                        <a:t>Megan Kinlock</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II &amp; Migrant Education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5"/>
                        </a:rPr>
                        <a:t>megan.kinlock@vermont.gov</a:t>
                      </a:r>
                      <a:r>
                        <a:rPr lang="en-US" sz="1600" dirty="0">
                          <a:effectLst/>
                        </a:rPr>
                        <a:t> </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5988490"/>
                  </a:ext>
                </a:extLst>
              </a:tr>
              <a:tr h="862292">
                <a:tc>
                  <a:txBody>
                    <a:bodyPr/>
                    <a:lstStyle/>
                    <a:p>
                      <a:pPr marL="0" marR="0">
                        <a:lnSpc>
                          <a:spcPct val="115000"/>
                        </a:lnSpc>
                        <a:spcBef>
                          <a:spcPts val="0"/>
                        </a:spcBef>
                        <a:spcAft>
                          <a:spcPts val="0"/>
                        </a:spcAft>
                      </a:pPr>
                      <a:r>
                        <a:rPr lang="en-US" sz="1600" dirty="0">
                          <a:effectLst/>
                        </a:rPr>
                        <a:t>Jim McCobb</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III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6"/>
                        </a:rPr>
                        <a:t>james.mccobb@vermont.gov</a:t>
                      </a:r>
                      <a:r>
                        <a:rPr lang="en-US" sz="1600" dirty="0">
                          <a:effectLst/>
                        </a:rPr>
                        <a:t> </a:t>
                      </a:r>
                    </a:p>
                  </a:txBody>
                  <a:tcPr marL="68580" marR="68580" marT="0" marB="0" anchor="ctr"/>
                </a:tc>
                <a:extLst>
                  <a:ext uri="{0D108BD9-81ED-4DB2-BD59-A6C34878D82A}">
                    <a16:rowId xmlns:a16="http://schemas.microsoft.com/office/drawing/2014/main" val="3611283476"/>
                  </a:ext>
                </a:extLst>
              </a:tr>
              <a:tr h="651302">
                <a:tc>
                  <a:txBody>
                    <a:bodyPr/>
                    <a:lstStyle/>
                    <a:p>
                      <a:pPr marL="0" marR="0">
                        <a:lnSpc>
                          <a:spcPct val="115000"/>
                        </a:lnSpc>
                        <a:spcBef>
                          <a:spcPts val="0"/>
                        </a:spcBef>
                        <a:spcAft>
                          <a:spcPts val="0"/>
                        </a:spcAft>
                      </a:pPr>
                      <a:r>
                        <a:rPr lang="en-US" sz="1600" dirty="0">
                          <a:effectLst/>
                        </a:rPr>
                        <a:t>Katy Preston</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Title IV &amp; Homeless Education State Director</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7"/>
                        </a:rPr>
                        <a:t>katy.preston@vermont.gov</a:t>
                      </a:r>
                      <a:r>
                        <a:rPr lang="en-US" sz="1600" dirty="0">
                          <a:effectLst/>
                        </a:rPr>
                        <a:t> </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9473362"/>
                  </a:ext>
                </a:extLst>
              </a:tr>
              <a:tr h="651302">
                <a:tc>
                  <a:txBody>
                    <a:bodyPr/>
                    <a:lstStyle/>
                    <a:p>
                      <a:pPr marL="0" marR="0">
                        <a:lnSpc>
                          <a:spcPct val="115000"/>
                        </a:lnSpc>
                        <a:spcBef>
                          <a:spcPts val="0"/>
                        </a:spcBef>
                        <a:spcAft>
                          <a:spcPts val="0"/>
                        </a:spcAft>
                      </a:pPr>
                      <a:r>
                        <a:rPr lang="en-US" sz="1600" dirty="0">
                          <a:effectLst/>
                        </a:rPr>
                        <a:t>Karen Abbott</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dirty="0">
                          <a:effectLst/>
                        </a:rPr>
                        <a:t>CFP Grant Programs Manager/CFP Team Lead</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600" u="sng" dirty="0">
                          <a:effectLst/>
                          <a:hlinkClick r:id="rId8"/>
                        </a:rPr>
                        <a:t>karen.abbott@vermont.gov</a:t>
                      </a:r>
                      <a:r>
                        <a:rPr lang="en-US" sz="1600" dirty="0">
                          <a:effectLst/>
                        </a:rPr>
                        <a:t> </a:t>
                      </a:r>
                      <a:endPar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88653084"/>
                  </a:ext>
                </a:extLst>
              </a:tr>
            </a:tbl>
          </a:graphicData>
        </a:graphic>
      </p:graphicFrame>
    </p:spTree>
    <p:extLst>
      <p:ext uri="{BB962C8B-B14F-4D97-AF65-F5344CB8AC3E}">
        <p14:creationId xmlns:p14="http://schemas.microsoft.com/office/powerpoint/2010/main" val="2481053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3284F-E10D-426D-832B-B191BF724E83}"/>
              </a:ext>
            </a:extLst>
          </p:cNvPr>
          <p:cNvSpPr>
            <a:spLocks noGrp="1"/>
          </p:cNvSpPr>
          <p:nvPr>
            <p:ph type="title"/>
          </p:nvPr>
        </p:nvSpPr>
        <p:spPr>
          <a:xfrm>
            <a:off x="609600" y="-1143000"/>
            <a:ext cx="10972800" cy="1143000"/>
          </a:xfrm>
        </p:spPr>
        <p:txBody>
          <a:bodyPr vert="horz" wrap="square" lIns="91440" tIns="45720" rIns="91440" bIns="45720" numCol="1" anchor="b" anchorCtr="0" compatLnSpc="1">
            <a:prstTxWarp prst="textNoShape">
              <a:avLst/>
            </a:prstTxWarp>
            <a:normAutofit/>
          </a:bodyPr>
          <a:lstStyle/>
          <a:p>
            <a:r>
              <a:rPr lang="en-US" dirty="0"/>
              <a:t>Questions and Answers</a:t>
            </a:r>
          </a:p>
        </p:txBody>
      </p:sp>
      <p:pic>
        <p:nvPicPr>
          <p:cNvPr id="6" name="Picture 5" descr="Q and A Dice with question mar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1676400"/>
            <a:ext cx="7081736" cy="2971800"/>
          </a:xfrm>
          <a:prstGeom prst="rect">
            <a:avLst/>
          </a:prstGeom>
        </p:spPr>
      </p:pic>
    </p:spTree>
    <p:extLst>
      <p:ext uri="{BB962C8B-B14F-4D97-AF65-F5344CB8AC3E}">
        <p14:creationId xmlns:p14="http://schemas.microsoft.com/office/powerpoint/2010/main" val="1120007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3505200" cy="5334000"/>
          </a:xfrm>
        </p:spPr>
        <p:txBody>
          <a:bodyPr>
            <a:normAutofit/>
          </a:bodyPr>
          <a:lstStyle/>
          <a:p>
            <a:pPr algn="l"/>
            <a:r>
              <a:rPr lang="en-US" sz="3200" dirty="0"/>
              <a:t>Communication,  Coordination and Documentation are the keys to CFP success</a:t>
            </a:r>
          </a:p>
        </p:txBody>
      </p:sp>
      <p:graphicFrame>
        <p:nvGraphicFramePr>
          <p:cNvPr id="5" name="Diagram 4" descr="green communication circle diagram">
            <a:extLst>
              <a:ext uri="{FF2B5EF4-FFF2-40B4-BE49-F238E27FC236}">
                <a16:creationId xmlns:a16="http://schemas.microsoft.com/office/drawing/2014/main" id="{40F079E5-F3BA-4433-A052-6629CFFEBAA4}"/>
              </a:ext>
            </a:extLst>
          </p:cNvPr>
          <p:cNvGraphicFramePr/>
          <p:nvPr>
            <p:extLst>
              <p:ext uri="{D42A27DB-BD31-4B8C-83A1-F6EECF244321}">
                <p14:modId xmlns:p14="http://schemas.microsoft.com/office/powerpoint/2010/main" val="1990581250"/>
              </p:ext>
            </p:extLst>
          </p:nvPr>
        </p:nvGraphicFramePr>
        <p:xfrm>
          <a:off x="3200400" y="152400"/>
          <a:ext cx="94234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4879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Communication is Key</a:t>
            </a:r>
          </a:p>
        </p:txBody>
      </p:sp>
      <p:sp>
        <p:nvSpPr>
          <p:cNvPr id="3" name="Content Placeholder 2"/>
          <p:cNvSpPr>
            <a:spLocks noGrp="1"/>
          </p:cNvSpPr>
          <p:nvPr>
            <p:ph idx="1"/>
          </p:nvPr>
        </p:nvSpPr>
        <p:spPr/>
        <p:txBody>
          <a:bodyPr>
            <a:normAutofit fontScale="92500" lnSpcReduction="10000"/>
          </a:bodyPr>
          <a:lstStyle/>
          <a:p>
            <a:pPr>
              <a:spcBef>
                <a:spcPts val="0"/>
              </a:spcBef>
              <a:spcAft>
                <a:spcPts val="600"/>
              </a:spcAft>
            </a:pPr>
            <a:r>
              <a:rPr lang="en-US" dirty="0"/>
              <a:t>To and from parents, community, school and LEA leaders</a:t>
            </a:r>
          </a:p>
          <a:p>
            <a:pPr lvl="1">
              <a:spcBef>
                <a:spcPts val="0"/>
              </a:spcBef>
              <a:spcAft>
                <a:spcPts val="600"/>
              </a:spcAft>
            </a:pPr>
            <a:r>
              <a:rPr lang="en-US" dirty="0"/>
              <a:t>Resources, needs, planning, implementation, effectiveness</a:t>
            </a:r>
          </a:p>
          <a:p>
            <a:pPr lvl="1">
              <a:spcBef>
                <a:spcPts val="0"/>
              </a:spcBef>
              <a:spcAft>
                <a:spcPts val="600"/>
              </a:spcAft>
            </a:pPr>
            <a:endParaRPr lang="en-US" sz="800" dirty="0"/>
          </a:p>
          <a:p>
            <a:pPr>
              <a:spcBef>
                <a:spcPts val="0"/>
              </a:spcBef>
              <a:spcAft>
                <a:spcPts val="600"/>
              </a:spcAft>
            </a:pPr>
            <a:r>
              <a:rPr lang="en-US" dirty="0"/>
              <a:t>To and from the business office</a:t>
            </a:r>
          </a:p>
          <a:p>
            <a:pPr lvl="1">
              <a:spcBef>
                <a:spcPts val="0"/>
              </a:spcBef>
              <a:spcAft>
                <a:spcPts val="600"/>
              </a:spcAft>
            </a:pPr>
            <a:r>
              <a:rPr lang="en-US" dirty="0"/>
              <a:t>Budgeting, procurement, spending</a:t>
            </a:r>
          </a:p>
          <a:p>
            <a:pPr lvl="1">
              <a:spcBef>
                <a:spcPts val="0"/>
              </a:spcBef>
              <a:spcAft>
                <a:spcPts val="600"/>
              </a:spcAft>
            </a:pPr>
            <a:endParaRPr lang="en-US" sz="900" dirty="0"/>
          </a:p>
          <a:p>
            <a:pPr>
              <a:spcBef>
                <a:spcPts val="0"/>
              </a:spcBef>
              <a:spcAft>
                <a:spcPts val="600"/>
              </a:spcAft>
            </a:pPr>
            <a:r>
              <a:rPr lang="en-US" dirty="0"/>
              <a:t>To and from the district’s data manager</a:t>
            </a:r>
          </a:p>
          <a:p>
            <a:pPr lvl="1">
              <a:spcBef>
                <a:spcPts val="0"/>
              </a:spcBef>
              <a:spcAft>
                <a:spcPts val="600"/>
              </a:spcAft>
            </a:pPr>
            <a:r>
              <a:rPr lang="en-US" dirty="0"/>
              <a:t>Data submissions that effect CFP Funds </a:t>
            </a:r>
          </a:p>
          <a:p>
            <a:pPr lvl="1">
              <a:spcBef>
                <a:spcPts val="0"/>
              </a:spcBef>
              <a:spcAft>
                <a:spcPts val="600"/>
              </a:spcAft>
            </a:pPr>
            <a:endParaRPr lang="en-US" sz="900" dirty="0"/>
          </a:p>
          <a:p>
            <a:pPr>
              <a:spcBef>
                <a:spcPts val="0"/>
              </a:spcBef>
              <a:spcAft>
                <a:spcPts val="600"/>
              </a:spcAft>
            </a:pPr>
            <a:r>
              <a:rPr lang="en-US" dirty="0"/>
              <a:t>To and from the AOE and DOE</a:t>
            </a:r>
          </a:p>
          <a:p>
            <a:pPr lvl="1">
              <a:spcBef>
                <a:spcPts val="0"/>
              </a:spcBef>
              <a:spcAft>
                <a:spcPts val="600"/>
              </a:spcAft>
            </a:pPr>
            <a:r>
              <a:rPr lang="en-US" dirty="0"/>
              <a:t>Rules, requirements, clarification, feedback</a:t>
            </a:r>
          </a:p>
        </p:txBody>
      </p:sp>
      <p:pic>
        <p:nvPicPr>
          <p:cNvPr id="4" name="Picture 4" descr="Key to Success Images, Stock Photos &amp; Vectors | Shutterstock">
            <a:extLst>
              <a:ext uri="{FF2B5EF4-FFF2-40B4-BE49-F238E27FC236}">
                <a16:creationId xmlns:a16="http://schemas.microsoft.com/office/drawing/2014/main" id="{54952616-54F8-4396-8D43-E3E597C28B3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838" b="16876"/>
          <a:stretch/>
        </p:blipFill>
        <p:spPr bwMode="auto">
          <a:xfrm>
            <a:off x="8382000" y="2971800"/>
            <a:ext cx="33051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66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FE641-B79D-4365-B6CA-592CFE12AB40}"/>
              </a:ext>
            </a:extLst>
          </p:cNvPr>
          <p:cNvSpPr>
            <a:spLocks noGrp="1"/>
          </p:cNvSpPr>
          <p:nvPr>
            <p:ph type="title"/>
          </p:nvPr>
        </p:nvSpPr>
        <p:spPr/>
        <p:txBody>
          <a:bodyPr/>
          <a:lstStyle/>
          <a:p>
            <a:r>
              <a:rPr lang="en-US" b="1" dirty="0"/>
              <a:t>ESSA and Federal Guidance Documents</a:t>
            </a:r>
            <a:endParaRPr lang="en-US" dirty="0"/>
          </a:p>
        </p:txBody>
      </p:sp>
      <p:sp>
        <p:nvSpPr>
          <p:cNvPr id="3" name="Content Placeholder 2">
            <a:extLst>
              <a:ext uri="{FF2B5EF4-FFF2-40B4-BE49-F238E27FC236}">
                <a16:creationId xmlns:a16="http://schemas.microsoft.com/office/drawing/2014/main" id="{A2EE8B7A-1F82-492C-860E-ACD7311A133F}"/>
              </a:ext>
            </a:extLst>
          </p:cNvPr>
          <p:cNvSpPr>
            <a:spLocks noGrp="1"/>
          </p:cNvSpPr>
          <p:nvPr>
            <p:ph sz="quarter" idx="10"/>
          </p:nvPr>
        </p:nvSpPr>
        <p:spPr>
          <a:xfrm>
            <a:off x="609600" y="1600200"/>
            <a:ext cx="7543800" cy="4648200"/>
          </a:xfrm>
        </p:spPr>
        <p:txBody>
          <a:bodyPr/>
          <a:lstStyle/>
          <a:p>
            <a:pPr marL="342900" lvl="1" indent="0">
              <a:buNone/>
            </a:pPr>
            <a:r>
              <a:rPr lang="en-US" sz="3000" b="1" dirty="0">
                <a:hlinkClick r:id="rId3"/>
              </a:rPr>
              <a:t>Every Student Succeeds Act</a:t>
            </a:r>
            <a:endParaRPr lang="en-US" sz="3000" b="1" dirty="0"/>
          </a:p>
          <a:p>
            <a:pPr marL="342900" lvl="1" indent="0">
              <a:buNone/>
            </a:pPr>
            <a:endParaRPr lang="en-US" sz="3000" dirty="0"/>
          </a:p>
          <a:p>
            <a:pPr marL="342900" lvl="1" indent="0">
              <a:buNone/>
            </a:pPr>
            <a:r>
              <a:rPr lang="en-US" sz="3000" dirty="0"/>
              <a:t>Non-Regulatory Guidance Documents:</a:t>
            </a:r>
          </a:p>
          <a:p>
            <a:pPr marL="342900" lvl="1" indent="0">
              <a:buNone/>
            </a:pPr>
            <a:endParaRPr lang="en-US" sz="800" b="1" dirty="0">
              <a:hlinkClick r:id="rId4"/>
            </a:endParaRPr>
          </a:p>
          <a:p>
            <a:pPr marL="342900" lvl="1" indent="0">
              <a:buNone/>
            </a:pPr>
            <a:r>
              <a:rPr lang="en-US" sz="3000" b="1" dirty="0">
                <a:hlinkClick r:id="rId4"/>
              </a:rPr>
              <a:t>Title I Schoolwide Programs</a:t>
            </a:r>
            <a:endParaRPr lang="en-US" sz="3000" b="1" dirty="0"/>
          </a:p>
          <a:p>
            <a:pPr marL="342900" lvl="1" indent="0">
              <a:buNone/>
            </a:pPr>
            <a:r>
              <a:rPr lang="en-US" sz="3000" b="1" dirty="0">
                <a:hlinkClick r:id="rId5"/>
              </a:rPr>
              <a:t>Title II</a:t>
            </a:r>
            <a:endParaRPr lang="en-US" sz="3000" b="1" dirty="0"/>
          </a:p>
          <a:p>
            <a:pPr marL="342900" lvl="1" indent="0">
              <a:buNone/>
            </a:pPr>
            <a:r>
              <a:rPr lang="en-US" sz="3000" b="1" dirty="0">
                <a:hlinkClick r:id="rId6"/>
              </a:rPr>
              <a:t>Title III</a:t>
            </a:r>
            <a:endParaRPr lang="en-US" sz="3000" b="1" dirty="0"/>
          </a:p>
          <a:p>
            <a:pPr marL="342900" lvl="1" indent="0">
              <a:buNone/>
            </a:pPr>
            <a:r>
              <a:rPr lang="en-US" sz="3000" b="1" dirty="0">
                <a:hlinkClick r:id="rId7"/>
              </a:rPr>
              <a:t>Title IV</a:t>
            </a:r>
            <a:endParaRPr lang="en-US" sz="3000" b="1" dirty="0"/>
          </a:p>
          <a:p>
            <a:endParaRPr lang="en-US" dirty="0"/>
          </a:p>
        </p:txBody>
      </p:sp>
      <p:sp>
        <p:nvSpPr>
          <p:cNvPr id="4" name="Content Placeholder 3">
            <a:extLst>
              <a:ext uri="{FF2B5EF4-FFF2-40B4-BE49-F238E27FC236}">
                <a16:creationId xmlns:a16="http://schemas.microsoft.com/office/drawing/2014/main" id="{692DB4F0-4823-4A06-B945-3B0DE263EA6C}"/>
              </a:ext>
            </a:extLst>
          </p:cNvPr>
          <p:cNvSpPr>
            <a:spLocks noGrp="1"/>
          </p:cNvSpPr>
          <p:nvPr>
            <p:ph sz="quarter" idx="11"/>
          </p:nvPr>
        </p:nvSpPr>
        <p:spPr>
          <a:xfrm>
            <a:off x="6259088" y="3386270"/>
            <a:ext cx="5181600" cy="3048000"/>
          </a:xfrm>
        </p:spPr>
        <p:txBody>
          <a:bodyPr/>
          <a:lstStyle/>
          <a:p>
            <a:pPr marL="342900" lvl="1" indent="0">
              <a:buNone/>
            </a:pPr>
            <a:r>
              <a:rPr lang="en-US" sz="3000" b="1" dirty="0">
                <a:hlinkClick r:id="rId8"/>
              </a:rPr>
              <a:t>Equitable Services </a:t>
            </a:r>
            <a:endParaRPr lang="en-US" sz="3000" b="1" dirty="0"/>
          </a:p>
          <a:p>
            <a:pPr marL="342900" lvl="1" indent="0">
              <a:buNone/>
            </a:pPr>
            <a:r>
              <a:rPr lang="en-US" sz="3000" b="1" dirty="0">
                <a:hlinkClick r:id="rId9"/>
              </a:rPr>
              <a:t>Supplement Not Supplant</a:t>
            </a:r>
            <a:endParaRPr lang="en-US" sz="3000" b="1" dirty="0"/>
          </a:p>
          <a:p>
            <a:pPr marL="342900" lvl="1" indent="0">
              <a:buNone/>
            </a:pPr>
            <a:r>
              <a:rPr lang="en-US" sz="3000" b="1" dirty="0">
                <a:hlinkClick r:id="rId10"/>
              </a:rPr>
              <a:t>Homeless Education</a:t>
            </a:r>
            <a:endParaRPr lang="en-US" sz="3000" b="1" dirty="0"/>
          </a:p>
          <a:p>
            <a:pPr marL="342900" lvl="1" indent="0">
              <a:buNone/>
            </a:pPr>
            <a:r>
              <a:rPr lang="en-US" sz="3000" b="1" dirty="0">
                <a:hlinkClick r:id="rId11"/>
              </a:rPr>
              <a:t>Targeting &amp; Ranking</a:t>
            </a:r>
            <a:endParaRPr lang="en-US" sz="3000" b="1" dirty="0"/>
          </a:p>
          <a:p>
            <a:pPr marL="342900" lvl="1" indent="0">
              <a:buNone/>
            </a:pPr>
            <a:endParaRPr lang="en-US" b="1" dirty="0"/>
          </a:p>
          <a:p>
            <a:endParaRPr lang="en-US" dirty="0"/>
          </a:p>
        </p:txBody>
      </p:sp>
    </p:spTree>
    <p:extLst>
      <p:ext uri="{BB962C8B-B14F-4D97-AF65-F5344CB8AC3E}">
        <p14:creationId xmlns:p14="http://schemas.microsoft.com/office/powerpoint/2010/main" val="2591227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934A-9000-45AD-87D3-25CF395EE647}"/>
              </a:ext>
            </a:extLst>
          </p:cNvPr>
          <p:cNvSpPr>
            <a:spLocks noGrp="1"/>
          </p:cNvSpPr>
          <p:nvPr>
            <p:ph type="title"/>
          </p:nvPr>
        </p:nvSpPr>
        <p:spPr/>
        <p:txBody>
          <a:bodyPr/>
          <a:lstStyle/>
          <a:p>
            <a:r>
              <a:rPr lang="en-US" b="1" dirty="0"/>
              <a:t>CFP Assurances</a:t>
            </a:r>
          </a:p>
        </p:txBody>
      </p:sp>
      <p:sp>
        <p:nvSpPr>
          <p:cNvPr id="3" name="Text Placeholder 2">
            <a:extLst>
              <a:ext uri="{FF2B5EF4-FFF2-40B4-BE49-F238E27FC236}">
                <a16:creationId xmlns:a16="http://schemas.microsoft.com/office/drawing/2014/main" id="{4229D118-F484-4BF1-A32F-5185F4684404}"/>
              </a:ext>
            </a:extLst>
          </p:cNvPr>
          <p:cNvSpPr>
            <a:spLocks noGrp="1"/>
          </p:cNvSpPr>
          <p:nvPr>
            <p:ph type="body" sz="quarter" idx="10"/>
          </p:nvPr>
        </p:nvSpPr>
        <p:spPr>
          <a:xfrm>
            <a:off x="711200" y="1600200"/>
            <a:ext cx="10871200" cy="4724400"/>
          </a:xfrm>
        </p:spPr>
        <p:txBody>
          <a:bodyPr/>
          <a:lstStyle/>
          <a:p>
            <a:r>
              <a:rPr lang="en-US" dirty="0"/>
              <a:t>Distribute a copy of the CFP assurances to all administrators in the LEA by September.</a:t>
            </a:r>
          </a:p>
          <a:p>
            <a:r>
              <a:rPr lang="en-US" dirty="0"/>
              <a:t>Remember it is your responsibility for knowing what you’ve committed to. </a:t>
            </a:r>
          </a:p>
          <a:p>
            <a:r>
              <a:rPr lang="en-US" dirty="0"/>
              <a:t>Make sure to keep all documentation that relates to the assurances.  You may be asked to provide this information during a CFP Onsite or Focus Monitoring.</a:t>
            </a:r>
          </a:p>
        </p:txBody>
      </p:sp>
    </p:spTree>
    <p:extLst>
      <p:ext uri="{BB962C8B-B14F-4D97-AF65-F5344CB8AC3E}">
        <p14:creationId xmlns:p14="http://schemas.microsoft.com/office/powerpoint/2010/main" val="1560567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6211-A7D9-4688-8B5B-39554112204E}"/>
              </a:ext>
            </a:extLst>
          </p:cNvPr>
          <p:cNvSpPr>
            <a:spLocks noGrp="1"/>
          </p:cNvSpPr>
          <p:nvPr>
            <p:ph type="title"/>
          </p:nvPr>
        </p:nvSpPr>
        <p:spPr/>
        <p:txBody>
          <a:bodyPr/>
          <a:lstStyle/>
          <a:p>
            <a:r>
              <a:rPr lang="en-US" b="1" dirty="0"/>
              <a:t>CFP Timeline</a:t>
            </a:r>
          </a:p>
        </p:txBody>
      </p:sp>
      <p:sp>
        <p:nvSpPr>
          <p:cNvPr id="3" name="Text Placeholder 2">
            <a:extLst>
              <a:ext uri="{FF2B5EF4-FFF2-40B4-BE49-F238E27FC236}">
                <a16:creationId xmlns:a16="http://schemas.microsoft.com/office/drawing/2014/main" id="{BE8F4F58-34E9-486D-B0D7-2950994B571D}"/>
              </a:ext>
            </a:extLst>
          </p:cNvPr>
          <p:cNvSpPr>
            <a:spLocks noGrp="1"/>
          </p:cNvSpPr>
          <p:nvPr>
            <p:ph type="body" sz="quarter" idx="10"/>
          </p:nvPr>
        </p:nvSpPr>
        <p:spPr/>
        <p:txBody>
          <a:bodyPr/>
          <a:lstStyle/>
          <a:p>
            <a:r>
              <a:rPr lang="en-US" dirty="0"/>
              <a:t>These are best case scenarios deadlines</a:t>
            </a:r>
          </a:p>
          <a:p>
            <a:r>
              <a:rPr lang="en-US" dirty="0"/>
              <a:t>The timeline includes 4 types of activities – Grants Management, Professional Development, Monitoring and Data Requests</a:t>
            </a:r>
          </a:p>
          <a:p>
            <a:r>
              <a:rPr lang="en-US" dirty="0"/>
              <a:t>In addition, it includes when you can expect information from us</a:t>
            </a:r>
          </a:p>
          <a:p>
            <a:r>
              <a:rPr lang="en-US" dirty="0"/>
              <a:t>A tool to help you plan for the upcoming year</a:t>
            </a:r>
          </a:p>
          <a:p>
            <a:endParaRPr lang="en-US" dirty="0"/>
          </a:p>
          <a:p>
            <a:endParaRPr lang="en-US" dirty="0"/>
          </a:p>
        </p:txBody>
      </p:sp>
    </p:spTree>
    <p:extLst>
      <p:ext uri="{BB962C8B-B14F-4D97-AF65-F5344CB8AC3E}">
        <p14:creationId xmlns:p14="http://schemas.microsoft.com/office/powerpoint/2010/main" val="750643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8B76A2-8052-4F58-9B66-6B04D83EFA6D}"/>
              </a:ext>
            </a:extLst>
          </p:cNvPr>
          <p:cNvSpPr>
            <a:spLocks noGrp="1"/>
          </p:cNvSpPr>
          <p:nvPr>
            <p:ph type="title"/>
          </p:nvPr>
        </p:nvSpPr>
        <p:spPr>
          <a:xfrm>
            <a:off x="609600" y="304800"/>
            <a:ext cx="10972800" cy="762000"/>
          </a:xfrm>
        </p:spPr>
        <p:txBody>
          <a:bodyPr>
            <a:normAutofit/>
          </a:bodyPr>
          <a:lstStyle/>
          <a:p>
            <a:r>
              <a:rPr lang="en-US" sz="3600" b="1" dirty="0"/>
              <a:t>CFP Timeline</a:t>
            </a:r>
          </a:p>
        </p:txBody>
      </p:sp>
      <p:pic>
        <p:nvPicPr>
          <p:cNvPr id="2" name="Picture 1" descr="CFP Timeline image">
            <a:extLst>
              <a:ext uri="{FF2B5EF4-FFF2-40B4-BE49-F238E27FC236}">
                <a16:creationId xmlns:a16="http://schemas.microsoft.com/office/drawing/2014/main" id="{FF0AF2BA-B797-48C6-91C6-94EBEC5A91E3}"/>
              </a:ext>
            </a:extLst>
          </p:cNvPr>
          <p:cNvPicPr>
            <a:picLocks noChangeAspect="1"/>
          </p:cNvPicPr>
          <p:nvPr/>
        </p:nvPicPr>
        <p:blipFill>
          <a:blip r:embed="rId3"/>
          <a:stretch>
            <a:fillRect/>
          </a:stretch>
        </p:blipFill>
        <p:spPr>
          <a:xfrm>
            <a:off x="838200" y="1143000"/>
            <a:ext cx="9164329" cy="5106113"/>
          </a:xfrm>
          <a:prstGeom prst="rect">
            <a:avLst/>
          </a:prstGeom>
        </p:spPr>
      </p:pic>
    </p:spTree>
    <p:extLst>
      <p:ext uri="{BB962C8B-B14F-4D97-AF65-F5344CB8AC3E}">
        <p14:creationId xmlns:p14="http://schemas.microsoft.com/office/powerpoint/2010/main" val="3963522874"/>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edu-aoe-power-point-presentation</Template>
  <TotalTime>8844</TotalTime>
  <Words>1934</Words>
  <Application>Microsoft Office PowerPoint</Application>
  <PresentationFormat>Widescreen</PresentationFormat>
  <Paragraphs>241</Paragraphs>
  <Slides>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Acumin Pro</vt:lpstr>
      <vt:lpstr>Arial</vt:lpstr>
      <vt:lpstr>Calibri</vt:lpstr>
      <vt:lpstr>Corbel</vt:lpstr>
      <vt:lpstr>Courier New</vt:lpstr>
      <vt:lpstr>Franklin Gothic Book</vt:lpstr>
      <vt:lpstr>Palatino Linotype</vt:lpstr>
      <vt:lpstr>Custom Design</vt:lpstr>
      <vt:lpstr>What is a CFP Team Leader?</vt:lpstr>
      <vt:lpstr>Agenda Overview</vt:lpstr>
      <vt:lpstr>Roles and Responsibilities</vt:lpstr>
      <vt:lpstr>Communication,  Coordination and Documentation are the keys to CFP success</vt:lpstr>
      <vt:lpstr>Communication is Key</vt:lpstr>
      <vt:lpstr>ESSA and Federal Guidance Documents</vt:lpstr>
      <vt:lpstr>CFP Assurances</vt:lpstr>
      <vt:lpstr>CFP Timeline</vt:lpstr>
      <vt:lpstr>CFP Timeline</vt:lpstr>
      <vt:lpstr>CFP Timeline</vt:lpstr>
      <vt:lpstr>Supplement Not Supplant</vt:lpstr>
      <vt:lpstr>Transfers</vt:lpstr>
      <vt:lpstr>Grant Awards and Amendments</vt:lpstr>
      <vt:lpstr>Monitoring</vt:lpstr>
      <vt:lpstr>Equitable Services</vt:lpstr>
      <vt:lpstr>Equitable Services</vt:lpstr>
      <vt:lpstr>Equitable Services</vt:lpstr>
      <vt:lpstr>Required Documentation</vt:lpstr>
      <vt:lpstr>LEA Control of Services</vt:lpstr>
      <vt:lpstr>Equitable Services Quiz</vt:lpstr>
      <vt:lpstr>Equitable Services Quiz</vt:lpstr>
      <vt:lpstr>Equitable Services Quiz</vt:lpstr>
      <vt:lpstr>Equitable Services Quiz</vt:lpstr>
      <vt:lpstr>Fiscal Considerations</vt:lpstr>
      <vt:lpstr>35% Flexibility</vt:lpstr>
      <vt:lpstr>Example 1 </vt:lpstr>
      <vt:lpstr>Example 2</vt:lpstr>
      <vt:lpstr>Subgrants</vt:lpstr>
      <vt:lpstr>Administration Caps for the Title Funds</vt:lpstr>
      <vt:lpstr>Indirect Costs on Amendments</vt:lpstr>
      <vt:lpstr>Who Should I Contact?</vt:lpstr>
      <vt:lpstr>CFP Application Contacts</vt:lpstr>
      <vt:lpstr>Questions and Answers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CFP Team Leader Presentation</dc:title>
  <dc:creator>Vermont Agency of Education</dc:creator>
  <cp:lastModifiedBy>Graves, Amber</cp:lastModifiedBy>
  <cp:revision>163</cp:revision>
  <cp:lastPrinted>2020-10-15T20:31:45Z</cp:lastPrinted>
  <dcterms:created xsi:type="dcterms:W3CDTF">2016-07-25T13:30:01Z</dcterms:created>
  <dcterms:modified xsi:type="dcterms:W3CDTF">2021-10-20T19:57:42Z</dcterms:modified>
</cp:coreProperties>
</file>