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4"/>
  </p:sldMasterIdLst>
  <p:notesMasterIdLst>
    <p:notesMasterId r:id="rId55"/>
  </p:notesMasterIdLst>
  <p:handoutMasterIdLst>
    <p:handoutMasterId r:id="rId56"/>
  </p:handoutMasterIdLst>
  <p:sldIdLst>
    <p:sldId id="258" r:id="rId5"/>
    <p:sldId id="277" r:id="rId6"/>
    <p:sldId id="299" r:id="rId7"/>
    <p:sldId id="260" r:id="rId8"/>
    <p:sldId id="278" r:id="rId9"/>
    <p:sldId id="291" r:id="rId10"/>
    <p:sldId id="295" r:id="rId11"/>
    <p:sldId id="293" r:id="rId12"/>
    <p:sldId id="296" r:id="rId13"/>
    <p:sldId id="303" r:id="rId14"/>
    <p:sldId id="286" r:id="rId15"/>
    <p:sldId id="304" r:id="rId16"/>
    <p:sldId id="279" r:id="rId17"/>
    <p:sldId id="308" r:id="rId18"/>
    <p:sldId id="261" r:id="rId19"/>
    <p:sldId id="297" r:id="rId20"/>
    <p:sldId id="276" r:id="rId21"/>
    <p:sldId id="263" r:id="rId22"/>
    <p:sldId id="264" r:id="rId23"/>
    <p:sldId id="265" r:id="rId24"/>
    <p:sldId id="266" r:id="rId25"/>
    <p:sldId id="267" r:id="rId26"/>
    <p:sldId id="268" r:id="rId27"/>
    <p:sldId id="269" r:id="rId28"/>
    <p:sldId id="306" r:id="rId29"/>
    <p:sldId id="270" r:id="rId30"/>
    <p:sldId id="307" r:id="rId31"/>
    <p:sldId id="305" r:id="rId32"/>
    <p:sldId id="280" r:id="rId33"/>
    <p:sldId id="271" r:id="rId34"/>
    <p:sldId id="302" r:id="rId35"/>
    <p:sldId id="272" r:id="rId36"/>
    <p:sldId id="309" r:id="rId37"/>
    <p:sldId id="310" r:id="rId38"/>
    <p:sldId id="311" r:id="rId39"/>
    <p:sldId id="273" r:id="rId40"/>
    <p:sldId id="312" r:id="rId41"/>
    <p:sldId id="314" r:id="rId42"/>
    <p:sldId id="275" r:id="rId43"/>
    <p:sldId id="274" r:id="rId44"/>
    <p:sldId id="281" r:id="rId45"/>
    <p:sldId id="282" r:id="rId46"/>
    <p:sldId id="283" r:id="rId47"/>
    <p:sldId id="284" r:id="rId48"/>
    <p:sldId id="287" r:id="rId49"/>
    <p:sldId id="300" r:id="rId50"/>
    <p:sldId id="301" r:id="rId51"/>
    <p:sldId id="289" r:id="rId52"/>
    <p:sldId id="315" r:id="rId53"/>
    <p:sldId id="316" r:id="rId54"/>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50F5A79-E566-840F-C498-B27FF644E56B}" name="BriggsCampbell, Jill" initials="BJ" userId="S::jill.briggscampbell@vermont.gov::5c1194cf-caf0-444a-a7b0-c13c5dce1500" providerId="AD"/>
  <p188:author id="{F29266DC-60F1-82F0-2E29-C80419B20B6E}" name="James, Brad" initials="JB" userId="S::brad.james@vermont.gov::fb8a45c5-f9c5-47bf-a4bc-ca9c9d5b85dc" providerId="AD"/>
  <p188:author id="{0D5B9FF5-B7FD-0862-1555-FE131043A72E}" name="Cousino, Sean" initials="CS" userId="S::sean.cousino@vermont.gov::a63b98ba-8ef5-45d5-ad4c-e7044fcd2d3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934"/>
    <a:srgbClr val="7823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74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presProps" Target="presProps.xml"/><Relationship Id="rId61"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3550"/>
          </a:xfrm>
          <a:prstGeom prst="rect">
            <a:avLst/>
          </a:prstGeom>
        </p:spPr>
        <p:txBody>
          <a:bodyPr vert="horz" lIns="91440" tIns="45720" rIns="91440" bIns="45720" rtlCol="0"/>
          <a:lstStyle>
            <a:lvl1pPr algn="r">
              <a:defRPr sz="1200"/>
            </a:lvl1pPr>
          </a:lstStyle>
          <a:p>
            <a:fld id="{34A579D5-FFEF-4F28-BEE1-35B331C986CF}" type="datetimeFigureOut">
              <a:rPr lang="en-US" smtClean="0"/>
              <a:t>7/14/2022</a:t>
            </a:fld>
            <a:endParaRPr lang="en-US"/>
          </a:p>
        </p:txBody>
      </p:sp>
      <p:sp>
        <p:nvSpPr>
          <p:cNvPr id="4" name="Footer Placeholder 3"/>
          <p:cNvSpPr>
            <a:spLocks noGrp="1"/>
          </p:cNvSpPr>
          <p:nvPr>
            <p:ph type="ftr" sz="quarter" idx="2"/>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3550"/>
          </a:xfrm>
          <a:prstGeom prst="rect">
            <a:avLst/>
          </a:prstGeom>
        </p:spPr>
        <p:txBody>
          <a:bodyPr vert="horz" lIns="91440" tIns="45720" rIns="91440" bIns="45720" rtlCol="0" anchor="b"/>
          <a:lstStyle>
            <a:lvl1pPr algn="r">
              <a:defRPr sz="1200"/>
            </a:lvl1pPr>
          </a:lstStyle>
          <a:p>
            <a:fld id="{00A2B8CE-B693-46C4-85D7-B68D4F50257D}" type="slidenum">
              <a:rPr lang="en-US" smtClean="0"/>
              <a:t>‹#›</a:t>
            </a:fld>
            <a:endParaRPr lang="en-US"/>
          </a:p>
        </p:txBody>
      </p:sp>
    </p:spTree>
    <p:extLst>
      <p:ext uri="{BB962C8B-B14F-4D97-AF65-F5344CB8AC3E}">
        <p14:creationId xmlns:p14="http://schemas.microsoft.com/office/powerpoint/2010/main" val="16787855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fontAlgn="auto">
              <a:spcBef>
                <a:spcPts val="0"/>
              </a:spcBef>
              <a:spcAft>
                <a:spcPts val="0"/>
              </a:spcAft>
              <a:defRPr sz="1200" smtClean="0">
                <a:latin typeface="+mn-lt"/>
                <a:cs typeface="+mn-cs"/>
              </a:defRPr>
            </a:lvl1pPr>
          </a:lstStyle>
          <a:p>
            <a:pPr>
              <a:defRPr/>
            </a:pPr>
            <a:fld id="{AC27C917-86D6-4083-BE96-E72DBE33C8E0}" type="datetimeFigureOut">
              <a:rPr lang="en-US"/>
              <a:pPr>
                <a:defRPr/>
              </a:pPr>
              <a:t>7/14/2022</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pPr lvl="0"/>
            <a:endParaRPr lang="en-US" noProof="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wrap="square" lIns="92492" tIns="46246" rIns="92492" bIns="46246" numCol="1" anchor="b" anchorCtr="0" compatLnSpc="1">
            <a:prstTxWarp prst="textNoShape">
              <a:avLst/>
            </a:prstTxWarp>
          </a:bodyPr>
          <a:lstStyle>
            <a:lvl1pPr algn="r">
              <a:defRPr sz="1200">
                <a:latin typeface="Calibri" panose="020F0502020204030204" pitchFamily="34" charset="0"/>
              </a:defRPr>
            </a:lvl1pPr>
          </a:lstStyle>
          <a:p>
            <a:fld id="{D9FBDE9E-A812-4663-9CB3-8F1B9102178D}" type="slidenum">
              <a:rPr lang="en-US" altLang="en-US"/>
              <a:pPr/>
              <a:t>‹#›</a:t>
            </a:fld>
            <a:endParaRPr lang="en-US" altLang="en-US"/>
          </a:p>
        </p:txBody>
      </p:sp>
    </p:spTree>
    <p:extLst>
      <p:ext uri="{BB962C8B-B14F-4D97-AF65-F5344CB8AC3E}">
        <p14:creationId xmlns:p14="http://schemas.microsoft.com/office/powerpoint/2010/main" val="36120298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543097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54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7C8D8-68BC-49A4-8E77-3AE5F233B967}"/>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A3F07BBB-445B-45A3-9F75-CC59D73806F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1922A0-42C1-4D33-99B6-FFF0606ECDE5}"/>
              </a:ext>
            </a:extLst>
          </p:cNvPr>
          <p:cNvSpPr>
            <a:spLocks noGrp="1"/>
          </p:cNvSpPr>
          <p:nvPr>
            <p:ph type="dt" sz="half" idx="10"/>
          </p:nvPr>
        </p:nvSpPr>
        <p:spPr/>
        <p:txBody>
          <a:bodyPr/>
          <a:lstStyle/>
          <a:p>
            <a:fld id="{8AE906FB-C245-43E8-9281-AC4C3B2C3025}" type="datetimeFigureOut">
              <a:rPr lang="en-US" smtClean="0"/>
              <a:t>7/14/2022</a:t>
            </a:fld>
            <a:endParaRPr lang="en-US"/>
          </a:p>
        </p:txBody>
      </p:sp>
      <p:sp>
        <p:nvSpPr>
          <p:cNvPr id="5" name="Footer Placeholder 4">
            <a:extLst>
              <a:ext uri="{FF2B5EF4-FFF2-40B4-BE49-F238E27FC236}">
                <a16:creationId xmlns:a16="http://schemas.microsoft.com/office/drawing/2014/main" id="{268A25FA-3E93-4495-9D6E-9064D21D49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2E56EF-7620-43CB-ACC7-5964490B9848}"/>
              </a:ext>
            </a:extLst>
          </p:cNvPr>
          <p:cNvSpPr>
            <a:spLocks noGrp="1"/>
          </p:cNvSpPr>
          <p:nvPr>
            <p:ph type="sldNum" sz="quarter" idx="12"/>
          </p:nvPr>
        </p:nvSpPr>
        <p:spPr/>
        <p:txBody>
          <a:bodyPr/>
          <a:lstStyle/>
          <a:p>
            <a:fld id="{F516060D-225A-419D-9F85-DD9DB8761E0E}" type="slidenum">
              <a:rPr lang="en-US" smtClean="0"/>
              <a:t>‹#›</a:t>
            </a:fld>
            <a:endParaRPr lang="en-US"/>
          </a:p>
        </p:txBody>
      </p:sp>
    </p:spTree>
    <p:extLst>
      <p:ext uri="{BB962C8B-B14F-4D97-AF65-F5344CB8AC3E}">
        <p14:creationId xmlns:p14="http://schemas.microsoft.com/office/powerpoint/2010/main" val="1202996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8A7CC-DFEF-40DC-B541-91CC79B5BE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C744B9-CF0D-4CF0-B65D-900F3338072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E75B0F-AAB9-4E45-A36D-11DD66A14C72}"/>
              </a:ext>
            </a:extLst>
          </p:cNvPr>
          <p:cNvSpPr>
            <a:spLocks noGrp="1"/>
          </p:cNvSpPr>
          <p:nvPr>
            <p:ph type="dt" sz="half" idx="10"/>
          </p:nvPr>
        </p:nvSpPr>
        <p:spPr/>
        <p:txBody>
          <a:bodyPr/>
          <a:lstStyle/>
          <a:p>
            <a:fld id="{8AE906FB-C245-43E8-9281-AC4C3B2C3025}" type="datetimeFigureOut">
              <a:rPr lang="en-US" smtClean="0"/>
              <a:t>7/14/2022</a:t>
            </a:fld>
            <a:endParaRPr lang="en-US"/>
          </a:p>
        </p:txBody>
      </p:sp>
      <p:sp>
        <p:nvSpPr>
          <p:cNvPr id="5" name="Footer Placeholder 4">
            <a:extLst>
              <a:ext uri="{FF2B5EF4-FFF2-40B4-BE49-F238E27FC236}">
                <a16:creationId xmlns:a16="http://schemas.microsoft.com/office/drawing/2014/main" id="{69A1D8AD-C715-4AF7-A3FF-631473D6D3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E6444D-B58C-4912-B10C-514B3BC60C61}"/>
              </a:ext>
            </a:extLst>
          </p:cNvPr>
          <p:cNvSpPr>
            <a:spLocks noGrp="1"/>
          </p:cNvSpPr>
          <p:nvPr>
            <p:ph type="sldNum" sz="quarter" idx="12"/>
          </p:nvPr>
        </p:nvSpPr>
        <p:spPr/>
        <p:txBody>
          <a:bodyPr/>
          <a:lstStyle/>
          <a:p>
            <a:fld id="{F516060D-225A-419D-9F85-DD9DB8761E0E}" type="slidenum">
              <a:rPr lang="en-US" smtClean="0"/>
              <a:t>‹#›</a:t>
            </a:fld>
            <a:endParaRPr lang="en-US"/>
          </a:p>
        </p:txBody>
      </p:sp>
    </p:spTree>
    <p:extLst>
      <p:ext uri="{BB962C8B-B14F-4D97-AF65-F5344CB8AC3E}">
        <p14:creationId xmlns:p14="http://schemas.microsoft.com/office/powerpoint/2010/main" val="10913566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22D3B-E54F-41B4-B63A-FE998408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DF1829-2288-45ED-AB4A-4000F6FD5AF9}"/>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FC23F40-ECC1-45D2-BFE8-283D4F36946F}"/>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C1B4B44-A9A8-49F0-B116-822078932D3B}"/>
              </a:ext>
            </a:extLst>
          </p:cNvPr>
          <p:cNvSpPr>
            <a:spLocks noGrp="1"/>
          </p:cNvSpPr>
          <p:nvPr>
            <p:ph type="dt" sz="half" idx="10"/>
          </p:nvPr>
        </p:nvSpPr>
        <p:spPr/>
        <p:txBody>
          <a:bodyPr/>
          <a:lstStyle/>
          <a:p>
            <a:fld id="{8AE906FB-C245-43E8-9281-AC4C3B2C3025}" type="datetimeFigureOut">
              <a:rPr lang="en-US" smtClean="0"/>
              <a:t>7/14/2022</a:t>
            </a:fld>
            <a:endParaRPr lang="en-US"/>
          </a:p>
        </p:txBody>
      </p:sp>
      <p:sp>
        <p:nvSpPr>
          <p:cNvPr id="6" name="Footer Placeholder 5">
            <a:extLst>
              <a:ext uri="{FF2B5EF4-FFF2-40B4-BE49-F238E27FC236}">
                <a16:creationId xmlns:a16="http://schemas.microsoft.com/office/drawing/2014/main" id="{38A5FD57-6173-4D4D-B424-21489BD1C9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25305F-C959-46DA-AE9F-4A47B9980F00}"/>
              </a:ext>
            </a:extLst>
          </p:cNvPr>
          <p:cNvSpPr>
            <a:spLocks noGrp="1"/>
          </p:cNvSpPr>
          <p:nvPr>
            <p:ph type="sldNum" sz="quarter" idx="12"/>
          </p:nvPr>
        </p:nvSpPr>
        <p:spPr/>
        <p:txBody>
          <a:bodyPr/>
          <a:lstStyle/>
          <a:p>
            <a:fld id="{F516060D-225A-419D-9F85-DD9DB8761E0E}" type="slidenum">
              <a:rPr lang="en-US" smtClean="0"/>
              <a:t>‹#›</a:t>
            </a:fld>
            <a:endParaRPr lang="en-US"/>
          </a:p>
        </p:txBody>
      </p:sp>
    </p:spTree>
    <p:extLst>
      <p:ext uri="{BB962C8B-B14F-4D97-AF65-F5344CB8AC3E}">
        <p14:creationId xmlns:p14="http://schemas.microsoft.com/office/powerpoint/2010/main" val="1725647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16175"/>
            <a:ext cx="8153400" cy="1470025"/>
          </a:xfrm>
        </p:spPr>
        <p:txBody>
          <a:bodyPr/>
          <a:lstStyle/>
          <a:p>
            <a:r>
              <a:rPr lang="en-US"/>
              <a:t>Click to edit Master title style</a:t>
            </a:r>
          </a:p>
        </p:txBody>
      </p:sp>
    </p:spTree>
    <p:extLst>
      <p:ext uri="{BB962C8B-B14F-4D97-AF65-F5344CB8AC3E}">
        <p14:creationId xmlns:p14="http://schemas.microsoft.com/office/powerpoint/2010/main" val="228839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atin typeface="Franklin Gothic Demi Cond" panose="020B0706030402020204" pitchFamily="34" charset="0"/>
              </a:defRPr>
            </a:lvl1pPr>
          </a:lstStyle>
          <a:p>
            <a:r>
              <a:rPr lang="en-US"/>
              <a:t>Click to edit Master title style</a:t>
            </a:r>
          </a:p>
        </p:txBody>
      </p:sp>
      <p:sp>
        <p:nvSpPr>
          <p:cNvPr id="11" name="Text Placeholder 10"/>
          <p:cNvSpPr>
            <a:spLocks noGrp="1"/>
          </p:cNvSpPr>
          <p:nvPr>
            <p:ph type="body" sz="quarter" idx="10"/>
          </p:nvPr>
        </p:nvSpPr>
        <p:spPr>
          <a:xfrm>
            <a:off x="533400" y="1600200"/>
            <a:ext cx="81534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0815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p>
        </p:txBody>
      </p:sp>
      <p:sp>
        <p:nvSpPr>
          <p:cNvPr id="5" name="Content Placeholder 4"/>
          <p:cNvSpPr>
            <a:spLocks noGrp="1"/>
          </p:cNvSpPr>
          <p:nvPr>
            <p:ph sz="quarter" idx="10"/>
          </p:nvPr>
        </p:nvSpPr>
        <p:spPr>
          <a:xfrm>
            <a:off x="457200" y="1600200"/>
            <a:ext cx="8229600" cy="44958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1463462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p>
        </p:txBody>
      </p:sp>
      <p:sp>
        <p:nvSpPr>
          <p:cNvPr id="5" name="Content Placeholder 4"/>
          <p:cNvSpPr>
            <a:spLocks noGrp="1"/>
          </p:cNvSpPr>
          <p:nvPr>
            <p:ph sz="quarter" idx="10"/>
          </p:nvPr>
        </p:nvSpPr>
        <p:spPr>
          <a:xfrm>
            <a:off x="457200" y="1600200"/>
            <a:ext cx="4038600" cy="4648200"/>
          </a:xfrm>
        </p:spPr>
        <p:txBody>
          <a:bodyPr/>
          <a:lstStyle>
            <a:lvl1pPr marL="0" indent="0">
              <a:buNone/>
              <a:defRPr/>
            </a:lvl1pPr>
          </a:lstStyle>
          <a:p>
            <a:pPr lvl="0"/>
            <a:r>
              <a:rPr lang="en-US"/>
              <a:t>Click to edit Master text styles</a:t>
            </a:r>
          </a:p>
        </p:txBody>
      </p:sp>
      <p:sp>
        <p:nvSpPr>
          <p:cNvPr id="6" name="Content Placeholder 4"/>
          <p:cNvSpPr>
            <a:spLocks noGrp="1"/>
          </p:cNvSpPr>
          <p:nvPr>
            <p:ph sz="quarter" idx="11"/>
          </p:nvPr>
        </p:nvSpPr>
        <p:spPr>
          <a:xfrm>
            <a:off x="4648200" y="1600200"/>
            <a:ext cx="4038600" cy="46482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551911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p>
        </p:txBody>
      </p:sp>
      <p:sp>
        <p:nvSpPr>
          <p:cNvPr id="6" name="Content Placeholder 4"/>
          <p:cNvSpPr>
            <a:spLocks noGrp="1"/>
          </p:cNvSpPr>
          <p:nvPr>
            <p:ph sz="quarter" idx="11"/>
          </p:nvPr>
        </p:nvSpPr>
        <p:spPr>
          <a:xfrm>
            <a:off x="4648200" y="1600200"/>
            <a:ext cx="4038600" cy="46482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533400" y="1600200"/>
            <a:ext cx="39624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244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4648200" y="381000"/>
            <a:ext cx="4038600" cy="58674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533400" y="381000"/>
            <a:ext cx="39624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0678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981200" y="685800"/>
            <a:ext cx="5105400" cy="3886200"/>
          </a:xfrm>
        </p:spPr>
        <p:txBody>
          <a:bodyPr rtlCol="0">
            <a:normAutofit/>
          </a:bodyPr>
          <a:lstStyle/>
          <a:p>
            <a:pPr lvl="0"/>
            <a:r>
              <a:rPr lang="en-US" noProof="0"/>
              <a:t>Click icon to add picture</a:t>
            </a:r>
          </a:p>
        </p:txBody>
      </p:sp>
      <p:sp>
        <p:nvSpPr>
          <p:cNvPr id="7" name="Text Placeholder 6"/>
          <p:cNvSpPr>
            <a:spLocks noGrp="1"/>
          </p:cNvSpPr>
          <p:nvPr>
            <p:ph type="body" sz="quarter" idx="11"/>
          </p:nvPr>
        </p:nvSpPr>
        <p:spPr>
          <a:xfrm>
            <a:off x="1981200" y="4648200"/>
            <a:ext cx="5105400" cy="106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4754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p>
        </p:txBody>
      </p:sp>
    </p:spTree>
    <p:extLst>
      <p:ext uri="{BB962C8B-B14F-4D97-AF65-F5344CB8AC3E}">
        <p14:creationId xmlns:p14="http://schemas.microsoft.com/office/powerpoint/2010/main" val="306095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457200" y="6172200"/>
            <a:ext cx="82296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a:p>
        </p:txBody>
      </p:sp>
      <p:pic>
        <p:nvPicPr>
          <p:cNvPr id="1029" name="Picture 9" descr="AOEd MOM Hor 2C.jp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7010400" y="6248400"/>
            <a:ext cx="15906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609600" y="6491288"/>
            <a:ext cx="6248400"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 id="2147484114" r:id="rId11"/>
    <p:sldLayoutId id="2147484115" r:id="rId12"/>
    <p:sldLayoutId id="2147484116" r:id="rId13"/>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anose="020B0503020102020204" pitchFamily="34" charset="0"/>
        </a:defRPr>
      </a:lvl2pPr>
      <a:lvl3pPr algn="ctr" rtl="0" eaLnBrk="1" fontAlgn="base" hangingPunct="1">
        <a:spcBef>
          <a:spcPct val="0"/>
        </a:spcBef>
        <a:spcAft>
          <a:spcPct val="0"/>
        </a:spcAft>
        <a:defRPr sz="4400">
          <a:solidFill>
            <a:schemeClr val="tx1"/>
          </a:solidFill>
          <a:latin typeface="Franklin Gothic Book" panose="020B0503020102020204" pitchFamily="34" charset="0"/>
        </a:defRPr>
      </a:lvl3pPr>
      <a:lvl4pPr algn="ctr" rtl="0" eaLnBrk="1" fontAlgn="base" hangingPunct="1">
        <a:spcBef>
          <a:spcPct val="0"/>
        </a:spcBef>
        <a:spcAft>
          <a:spcPct val="0"/>
        </a:spcAft>
        <a:defRPr sz="4400">
          <a:solidFill>
            <a:schemeClr val="tx1"/>
          </a:solidFill>
          <a:latin typeface="Franklin Gothic Book" panose="020B0503020102020204" pitchFamily="34" charset="0"/>
        </a:defRPr>
      </a:lvl4pPr>
      <a:lvl5pPr algn="ctr" rtl="0" eaLnBrk="1" fontAlgn="base" hangingPunct="1">
        <a:spcBef>
          <a:spcPct val="0"/>
        </a:spcBef>
        <a:spcAft>
          <a:spcPct val="0"/>
        </a:spcAft>
        <a:defRPr sz="4400">
          <a:solidFill>
            <a:schemeClr val="tx1"/>
          </a:solidFill>
          <a:latin typeface="Franklin Gothic Book" panose="020B0503020102020204" pitchFamily="34" charset="0"/>
        </a:defRPr>
      </a:lvl5pPr>
      <a:lvl6pPr marL="457200" algn="ctr" rtl="0" eaLnBrk="1" fontAlgn="base" hangingPunct="1">
        <a:spcBef>
          <a:spcPct val="0"/>
        </a:spcBef>
        <a:spcAft>
          <a:spcPct val="0"/>
        </a:spcAft>
        <a:defRPr sz="4400">
          <a:solidFill>
            <a:schemeClr val="tx1"/>
          </a:solidFill>
          <a:latin typeface="Franklin Gothic Book" panose="020B0503020102020204" pitchFamily="34" charset="0"/>
        </a:defRPr>
      </a:lvl6pPr>
      <a:lvl7pPr marL="914400" algn="ctr" rtl="0" eaLnBrk="1" fontAlgn="base" hangingPunct="1">
        <a:spcBef>
          <a:spcPct val="0"/>
        </a:spcBef>
        <a:spcAft>
          <a:spcPct val="0"/>
        </a:spcAft>
        <a:defRPr sz="4400">
          <a:solidFill>
            <a:schemeClr val="tx1"/>
          </a:solidFill>
          <a:latin typeface="Franklin Gothic Book" panose="020B0503020102020204" pitchFamily="34" charset="0"/>
        </a:defRPr>
      </a:lvl7pPr>
      <a:lvl8pPr marL="1371600" algn="ctr" rtl="0" eaLnBrk="1" fontAlgn="base" hangingPunct="1">
        <a:spcBef>
          <a:spcPct val="0"/>
        </a:spcBef>
        <a:spcAft>
          <a:spcPct val="0"/>
        </a:spcAft>
        <a:defRPr sz="4400">
          <a:solidFill>
            <a:schemeClr val="tx1"/>
          </a:solidFill>
          <a:latin typeface="Franklin Gothic Book" panose="020B0503020102020204" pitchFamily="34" charset="0"/>
        </a:defRPr>
      </a:lvl8pPr>
      <a:lvl9pPr marL="1828800" algn="ctr" rtl="0" eaLnBrk="1" fontAlgn="base" hangingPunct="1">
        <a:spcBef>
          <a:spcPct val="0"/>
        </a:spcBef>
        <a:spcAft>
          <a:spcPct val="0"/>
        </a:spcAft>
        <a:defRPr sz="4400">
          <a:solidFill>
            <a:schemeClr val="tx1"/>
          </a:solidFill>
          <a:latin typeface="Franklin Gothic Book" panose="020B050302010202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s://oese.ed.gov/files/2021/12/Maintenance-of-Equity-updated-FAQs_12.29.21_Final.pdf"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oese.ed.gov/files/2021/12/Maintenance-of-Equity-updated-FAQs_12.29.21_Final.pdf" TargetMode="Externa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oese.ed.gov/files/2021/12/Maintenance-of-Equity-updated-FAQs_12.29.21_Final.pdf" TargetMode="External"/><Relationship Id="rId2" Type="http://schemas.openxmlformats.org/officeDocument/2006/relationships/hyperlink" Target="https://www.federalregister.gov/documents/2022/06/08/2022-12296/final-requirements-american-rescue-plan-act-elementary-and-secondary-school-emergency-relief-fund" TargetMode="External"/><Relationship Id="rId1" Type="http://schemas.openxmlformats.org/officeDocument/2006/relationships/slideLayout" Target="../slideLayouts/slideLayout3.xml"/><Relationship Id="rId6" Type="http://schemas.openxmlformats.org/officeDocument/2006/relationships/hyperlink" Target="https://oese.ed.gov/files/2022/06/WEBINAR-6.9.22_NFR-Local-MOEQuity-Reporting.pdf" TargetMode="External"/><Relationship Id="rId5" Type="http://schemas.openxmlformats.org/officeDocument/2006/relationships/hyperlink" Target="https://oese.ed.gov/files/2022/06/060922-843399-DeptofEd-LEA.mp3" TargetMode="External"/><Relationship Id="rId4" Type="http://schemas.openxmlformats.org/officeDocument/2006/relationships/hyperlink" Target="https://oese.ed.gov/offices/education-stabilization-fund/elementary-secondary-school-emergency-relief-fund/maintenance-of-equity/"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hyperlink" Target="https://education.vermont.gov/data-and-reporting/vermont-education-dashboard/enrollment" TargetMode="Externa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hyperlink" Target="https://education.vermont.gov/documents/esser-apr-accounting-guide-fy21" TargetMode="Externa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hyperlink" Target="https://oese.ed.gov/files/2021/12/Maintenance-of-Equity-updated-FAQs_12.29.21_Final.pdf" TargetMode="Externa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hyperlink" Target="https://oese.ed.gov/files/2021/12/Maintenance-of-Equity-updated-FAQs_12.29.21_Final.pdf" TargetMode="Externa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hyperlink" Target="https://teams.microsoft.com/l/meetup-join/19%3ameeting_M2NjMjA5N2YtYzk5MS00ZDNkLTgxZDktZjBjMGQ3ZTcyYjcw%40thread.v2/0?context=%7b%22Tid%22%3a%2220b4933b-baad-433c-9c02-70edcc7559c6%22%2c%22Oid%22%3a%225c1194cf-caf0-444a-a7b0-c13c5dce1500%22%7d"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B6704-7832-47D9-9913-C2687676FC72}"/>
              </a:ext>
            </a:extLst>
          </p:cNvPr>
          <p:cNvSpPr>
            <a:spLocks noGrp="1"/>
          </p:cNvSpPr>
          <p:nvPr>
            <p:ph type="ctrTitle"/>
          </p:nvPr>
        </p:nvSpPr>
        <p:spPr/>
        <p:txBody>
          <a:bodyPr>
            <a:normAutofit/>
          </a:bodyPr>
          <a:lstStyle/>
          <a:p>
            <a:r>
              <a:rPr lang="en-US" dirty="0"/>
              <a:t>ARP ESSER Maintenance of Equity Requirements for LEAs</a:t>
            </a:r>
          </a:p>
        </p:txBody>
      </p:sp>
      <p:sp>
        <p:nvSpPr>
          <p:cNvPr id="3" name="Subtitle 2">
            <a:extLst>
              <a:ext uri="{FF2B5EF4-FFF2-40B4-BE49-F238E27FC236}">
                <a16:creationId xmlns:a16="http://schemas.microsoft.com/office/drawing/2014/main" id="{7105D335-C58A-44B6-84DB-7A3EEA4FE598}"/>
              </a:ext>
            </a:extLst>
          </p:cNvPr>
          <p:cNvSpPr>
            <a:spLocks noGrp="1"/>
          </p:cNvSpPr>
          <p:nvPr>
            <p:ph type="subTitle" idx="1"/>
          </p:nvPr>
        </p:nvSpPr>
        <p:spPr>
          <a:xfrm>
            <a:off x="1371600" y="3886200"/>
            <a:ext cx="6400800" cy="1706526"/>
          </a:xfrm>
        </p:spPr>
        <p:txBody>
          <a:bodyPr/>
          <a:lstStyle/>
          <a:p>
            <a:r>
              <a:rPr lang="en-US" dirty="0">
                <a:solidFill>
                  <a:schemeClr val="tx1"/>
                </a:solidFill>
              </a:rPr>
              <a:t>Summary and Technical Guide for Reporting and Calculating </a:t>
            </a:r>
            <a:r>
              <a:rPr lang="en-US" dirty="0" err="1">
                <a:solidFill>
                  <a:schemeClr val="tx1"/>
                </a:solidFill>
              </a:rPr>
              <a:t>MOEq</a:t>
            </a:r>
            <a:r>
              <a:rPr lang="en-US" dirty="0">
                <a:solidFill>
                  <a:schemeClr val="tx1"/>
                </a:solidFill>
              </a:rPr>
              <a:t> for Fiscal Year 2022</a:t>
            </a:r>
          </a:p>
        </p:txBody>
      </p:sp>
    </p:spTree>
    <p:extLst>
      <p:ext uri="{BB962C8B-B14F-4D97-AF65-F5344CB8AC3E}">
        <p14:creationId xmlns:p14="http://schemas.microsoft.com/office/powerpoint/2010/main" val="201565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45596-D77F-8E1E-FD3A-78E280ABC8DB}"/>
              </a:ext>
            </a:extLst>
          </p:cNvPr>
          <p:cNvSpPr>
            <a:spLocks noGrp="1"/>
          </p:cNvSpPr>
          <p:nvPr>
            <p:ph type="title"/>
          </p:nvPr>
        </p:nvSpPr>
        <p:spPr/>
        <p:txBody>
          <a:bodyPr/>
          <a:lstStyle/>
          <a:p>
            <a:r>
              <a:rPr lang="en-US"/>
              <a:t>How will AOE collect local </a:t>
            </a:r>
            <a:r>
              <a:rPr lang="en-US" err="1"/>
              <a:t>MOEq</a:t>
            </a:r>
            <a:r>
              <a:rPr lang="en-US"/>
              <a:t> data?</a:t>
            </a:r>
          </a:p>
        </p:txBody>
      </p:sp>
      <p:sp>
        <p:nvSpPr>
          <p:cNvPr id="3" name="Text Placeholder 2">
            <a:extLst>
              <a:ext uri="{FF2B5EF4-FFF2-40B4-BE49-F238E27FC236}">
                <a16:creationId xmlns:a16="http://schemas.microsoft.com/office/drawing/2014/main" id="{E64309CE-2751-6E99-87D5-38D57C9B40D1}"/>
              </a:ext>
            </a:extLst>
          </p:cNvPr>
          <p:cNvSpPr>
            <a:spLocks noGrp="1"/>
          </p:cNvSpPr>
          <p:nvPr>
            <p:ph type="body" sz="quarter" idx="10"/>
          </p:nvPr>
        </p:nvSpPr>
        <p:spPr>
          <a:xfrm>
            <a:off x="533400" y="1447800"/>
            <a:ext cx="8153400" cy="4495800"/>
          </a:xfrm>
        </p:spPr>
        <p:txBody>
          <a:bodyPr/>
          <a:lstStyle/>
          <a:p>
            <a:r>
              <a:rPr lang="en-US"/>
              <a:t>The AOE has developed a data collection in GMS.</a:t>
            </a:r>
          </a:p>
          <a:p>
            <a:pPr lvl="1"/>
            <a:r>
              <a:rPr lang="en-US"/>
              <a:t>ARP ESSER Maintenance of Equity is located under FY 23 Central Data Collections</a:t>
            </a:r>
          </a:p>
          <a:p>
            <a:pPr lvl="1"/>
            <a:r>
              <a:rPr lang="en-US"/>
              <a:t>Can be completed by anyone with ARP ESSER permissions, but </a:t>
            </a:r>
            <a:r>
              <a:rPr lang="en-US" b="1"/>
              <a:t>must be submitted by Superintendent</a:t>
            </a:r>
          </a:p>
          <a:p>
            <a:r>
              <a:rPr lang="en-US"/>
              <a:t>Due August 5, 2022</a:t>
            </a:r>
          </a:p>
        </p:txBody>
      </p:sp>
    </p:spTree>
    <p:extLst>
      <p:ext uri="{BB962C8B-B14F-4D97-AF65-F5344CB8AC3E}">
        <p14:creationId xmlns:p14="http://schemas.microsoft.com/office/powerpoint/2010/main" val="1750885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0067C-751A-45D3-AC56-BB362D2C16CF}"/>
              </a:ext>
            </a:extLst>
          </p:cNvPr>
          <p:cNvSpPr>
            <a:spLocks noGrp="1"/>
          </p:cNvSpPr>
          <p:nvPr>
            <p:ph type="title"/>
          </p:nvPr>
        </p:nvSpPr>
        <p:spPr/>
        <p:txBody>
          <a:bodyPr/>
          <a:lstStyle/>
          <a:p>
            <a:r>
              <a:rPr lang="en-US" sz="3200" b="1" dirty="0">
                <a:ea typeface="Calibri" panose="020F0502020204030204" pitchFamily="34" charset="0"/>
                <a:cs typeface="Arial" panose="020B0604020202020204" pitchFamily="34" charset="0"/>
              </a:rPr>
              <a:t>Are any LEAs exempt from the </a:t>
            </a:r>
            <a:r>
              <a:rPr lang="en-US" sz="3200" b="1" dirty="0" err="1">
                <a:ea typeface="Calibri" panose="020F0502020204030204" pitchFamily="34" charset="0"/>
                <a:cs typeface="Arial" panose="020B0604020202020204" pitchFamily="34" charset="0"/>
              </a:rPr>
              <a:t>MOEquity</a:t>
            </a:r>
            <a:r>
              <a:rPr lang="en-US" sz="3200" b="1" dirty="0">
                <a:ea typeface="Calibri" panose="020F0502020204030204" pitchFamily="34" charset="0"/>
                <a:cs typeface="Arial" panose="020B0604020202020204" pitchFamily="34" charset="0"/>
              </a:rPr>
              <a:t> requirements?</a:t>
            </a:r>
            <a:br>
              <a:rPr lang="en-US" sz="3200" dirty="0">
                <a:ea typeface="Calibri" panose="020F0502020204030204" pitchFamily="34" charset="0"/>
                <a:cs typeface="Arial" panose="020B0604020202020204" pitchFamily="34" charset="0"/>
              </a:rPr>
            </a:br>
            <a:endParaRPr lang="en-US" sz="3200" dirty="0"/>
          </a:p>
        </p:txBody>
      </p:sp>
      <p:sp>
        <p:nvSpPr>
          <p:cNvPr id="3" name="Content Placeholder 2">
            <a:extLst>
              <a:ext uri="{FF2B5EF4-FFF2-40B4-BE49-F238E27FC236}">
                <a16:creationId xmlns:a16="http://schemas.microsoft.com/office/drawing/2014/main" id="{95941993-D1F2-4112-A5F8-510311605488}"/>
              </a:ext>
            </a:extLst>
          </p:cNvPr>
          <p:cNvSpPr>
            <a:spLocks noGrp="1"/>
          </p:cNvSpPr>
          <p:nvPr>
            <p:ph idx="1"/>
          </p:nvPr>
        </p:nvSpPr>
        <p:spPr>
          <a:xfrm>
            <a:off x="457200" y="1180214"/>
            <a:ext cx="8229600" cy="4945949"/>
          </a:xfrm>
        </p:spPr>
        <p:txBody>
          <a:bodyPr/>
          <a:lstStyle/>
          <a:p>
            <a:pPr>
              <a:spcBef>
                <a:spcPts val="0"/>
              </a:spcBef>
              <a:spcAft>
                <a:spcPts val="0"/>
              </a:spcAft>
            </a:pPr>
            <a:r>
              <a:rPr lang="en-US" sz="2400">
                <a:latin typeface="Times New Roman" panose="02020603050405020304" pitchFamily="18" charset="0"/>
                <a:ea typeface="Calibri" panose="020F0502020204030204" pitchFamily="34" charset="0"/>
                <a:cs typeface="Arial" panose="020B0604020202020204" pitchFamily="34" charset="0"/>
              </a:rPr>
              <a:t>Yes. Under section 2004(c)(2) of the ARP Act, an LEA need not maintain equity if the LEA—</a:t>
            </a:r>
            <a:endParaRPr lang="en-US" sz="2400">
              <a:latin typeface="Calibri" panose="020F0502020204030204" pitchFamily="34" charset="0"/>
              <a:ea typeface="Calibri" panose="020F0502020204030204" pitchFamily="34" charset="0"/>
              <a:cs typeface="Arial" panose="020B0604020202020204" pitchFamily="34" charset="0"/>
            </a:endParaRPr>
          </a:p>
          <a:p>
            <a:pPr marL="857250" lvl="2" indent="-171450">
              <a:spcBef>
                <a:spcPts val="0"/>
              </a:spcBef>
              <a:spcAft>
                <a:spcPts val="0"/>
              </a:spcAft>
              <a:buFont typeface="+mj-lt"/>
              <a:buAutoNum type="arabicPeriod"/>
            </a:pPr>
            <a:r>
              <a:rPr lang="en-US" sz="2200">
                <a:latin typeface="Times New Roman" panose="02020603050405020304" pitchFamily="18" charset="0"/>
                <a:ea typeface="Calibri" panose="020F0502020204030204" pitchFamily="34" charset="0"/>
                <a:cs typeface="Arial" panose="020B0604020202020204" pitchFamily="34" charset="0"/>
              </a:rPr>
              <a:t> Has a total enrollment of less than 1,000 students;</a:t>
            </a:r>
            <a:endParaRPr lang="en-US" sz="2200">
              <a:latin typeface="Calibri" panose="020F0502020204030204" pitchFamily="34" charset="0"/>
              <a:ea typeface="Calibri" panose="020F0502020204030204" pitchFamily="34" charset="0"/>
              <a:cs typeface="Arial" panose="020B0604020202020204" pitchFamily="34" charset="0"/>
            </a:endParaRPr>
          </a:p>
          <a:p>
            <a:pPr marL="857250" lvl="2" indent="-171450">
              <a:spcBef>
                <a:spcPts val="0"/>
              </a:spcBef>
              <a:spcAft>
                <a:spcPts val="0"/>
              </a:spcAft>
              <a:buFont typeface="+mj-lt"/>
              <a:buAutoNum type="arabicPeriod"/>
            </a:pPr>
            <a:r>
              <a:rPr lang="en-US" sz="2200">
                <a:latin typeface="Times New Roman" panose="02020603050405020304" pitchFamily="18" charset="0"/>
                <a:ea typeface="Calibri" panose="020F0502020204030204" pitchFamily="34" charset="0"/>
                <a:cs typeface="Arial" panose="020B0604020202020204" pitchFamily="34" charset="0"/>
              </a:rPr>
              <a:t> Operates a single school;</a:t>
            </a:r>
            <a:endParaRPr lang="en-US" sz="2200">
              <a:latin typeface="Calibri" panose="020F0502020204030204" pitchFamily="34" charset="0"/>
              <a:ea typeface="Calibri" panose="020F0502020204030204" pitchFamily="34" charset="0"/>
              <a:cs typeface="Arial" panose="020B0604020202020204" pitchFamily="34" charset="0"/>
            </a:endParaRPr>
          </a:p>
          <a:p>
            <a:pPr marL="857250" lvl="2" indent="-171450">
              <a:spcBef>
                <a:spcPts val="0"/>
              </a:spcBef>
              <a:spcAft>
                <a:spcPts val="0"/>
              </a:spcAft>
              <a:buFont typeface="+mj-lt"/>
              <a:buAutoNum type="arabicPeriod"/>
            </a:pPr>
            <a:r>
              <a:rPr lang="en-US" sz="2200">
                <a:latin typeface="Times New Roman" panose="02020603050405020304" pitchFamily="18" charset="0"/>
                <a:ea typeface="Calibri" panose="020F0502020204030204" pitchFamily="34" charset="0"/>
                <a:cs typeface="Arial" panose="020B0604020202020204" pitchFamily="34" charset="0"/>
              </a:rPr>
              <a:t> Serves all students within </a:t>
            </a:r>
            <a:r>
              <a:rPr lang="en-US" sz="2200" b="1">
                <a:latin typeface="Times New Roman" panose="02020603050405020304" pitchFamily="18" charset="0"/>
                <a:ea typeface="Calibri" panose="020F0502020204030204" pitchFamily="34" charset="0"/>
                <a:cs typeface="Arial" panose="020B0604020202020204" pitchFamily="34" charset="0"/>
              </a:rPr>
              <a:t>each </a:t>
            </a:r>
            <a:r>
              <a:rPr lang="en-US" sz="2200">
                <a:latin typeface="Times New Roman" panose="02020603050405020304" pitchFamily="18" charset="0"/>
                <a:ea typeface="Calibri" panose="020F0502020204030204" pitchFamily="34" charset="0"/>
                <a:cs typeface="Arial" panose="020B0604020202020204" pitchFamily="34" charset="0"/>
              </a:rPr>
              <a:t>grade span with a single school; or</a:t>
            </a:r>
            <a:endParaRPr lang="en-US" sz="2200">
              <a:latin typeface="Calibri" panose="020F0502020204030204" pitchFamily="34" charset="0"/>
              <a:ea typeface="Calibri" panose="020F0502020204030204" pitchFamily="34" charset="0"/>
              <a:cs typeface="Arial" panose="020B0604020202020204" pitchFamily="34" charset="0"/>
            </a:endParaRPr>
          </a:p>
          <a:p>
            <a:pPr marL="857250" lvl="2" indent="-171450">
              <a:spcBef>
                <a:spcPts val="0"/>
              </a:spcBef>
              <a:spcAft>
                <a:spcPts val="0"/>
              </a:spcAft>
              <a:buFont typeface="+mj-lt"/>
              <a:buAutoNum type="arabicPeriod"/>
            </a:pPr>
            <a:r>
              <a:rPr lang="en-US" sz="2200">
                <a:latin typeface="Times New Roman" panose="02020603050405020304" pitchFamily="18" charset="0"/>
                <a:ea typeface="Calibri" panose="020F0502020204030204" pitchFamily="34" charset="0"/>
                <a:cs typeface="Arial" panose="020B0604020202020204" pitchFamily="34" charset="0"/>
              </a:rPr>
              <a:t> Demonstrates an exceptional or uncontrollable circumstance, such as unpredictable changes in student enrollment or a precipitous decline in the financial resources of the LEA as determined by the Secretary (more information on slides 47 and 48)</a:t>
            </a:r>
          </a:p>
          <a:p>
            <a:pPr marL="0" indent="0" algn="ctr">
              <a:spcBef>
                <a:spcPts val="0"/>
              </a:spcBef>
              <a:spcAft>
                <a:spcPts val="0"/>
              </a:spcAft>
              <a:buNone/>
            </a:pPr>
            <a:r>
              <a:rPr lang="en-US" sz="2800" b="1">
                <a:ea typeface="Calibri" panose="020F0502020204030204" pitchFamily="34" charset="0"/>
                <a:cs typeface="Arial" panose="020B0604020202020204" pitchFamily="34" charset="0"/>
              </a:rPr>
              <a:t>**LEAs must still complete the GMS Data Collection, even if they meet one of the above criteria.**</a:t>
            </a:r>
          </a:p>
        </p:txBody>
      </p:sp>
    </p:spTree>
    <p:extLst>
      <p:ext uri="{BB962C8B-B14F-4D97-AF65-F5344CB8AC3E}">
        <p14:creationId xmlns:p14="http://schemas.microsoft.com/office/powerpoint/2010/main" val="1510201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935A7-BB84-A2F4-DA96-867A8834FFF0}"/>
              </a:ext>
            </a:extLst>
          </p:cNvPr>
          <p:cNvSpPr>
            <a:spLocks noGrp="1"/>
          </p:cNvSpPr>
          <p:nvPr>
            <p:ph type="title"/>
          </p:nvPr>
        </p:nvSpPr>
        <p:spPr/>
        <p:txBody>
          <a:bodyPr>
            <a:normAutofit fontScale="90000"/>
          </a:bodyPr>
          <a:lstStyle/>
          <a:p>
            <a:r>
              <a:rPr lang="en-US"/>
              <a:t>What data does an LEA need to complete the </a:t>
            </a:r>
            <a:r>
              <a:rPr lang="en-US" err="1"/>
              <a:t>MOEq</a:t>
            </a:r>
            <a:r>
              <a:rPr lang="en-US"/>
              <a:t> Data Collection for FY 22?</a:t>
            </a:r>
          </a:p>
        </p:txBody>
      </p:sp>
      <p:sp>
        <p:nvSpPr>
          <p:cNvPr id="3" name="Text Placeholder 2">
            <a:extLst>
              <a:ext uri="{FF2B5EF4-FFF2-40B4-BE49-F238E27FC236}">
                <a16:creationId xmlns:a16="http://schemas.microsoft.com/office/drawing/2014/main" id="{9577A762-7C10-B2DE-D3EE-4EEE44C3C93D}"/>
              </a:ext>
            </a:extLst>
          </p:cNvPr>
          <p:cNvSpPr>
            <a:spLocks noGrp="1"/>
          </p:cNvSpPr>
          <p:nvPr>
            <p:ph type="body" sz="quarter" idx="10"/>
          </p:nvPr>
        </p:nvSpPr>
        <p:spPr/>
        <p:txBody>
          <a:bodyPr/>
          <a:lstStyle/>
          <a:p>
            <a:r>
              <a:rPr lang="en-US" sz="2600"/>
              <a:t>Student enrollment data for FY21 and FY22 for the entire LEA and for each school</a:t>
            </a:r>
          </a:p>
          <a:p>
            <a:r>
              <a:rPr lang="en-US" sz="2600"/>
              <a:t>Consolidated Federal Programs (CFP) School Ranking data for FY 21 and FY 22 (AOE recommended data set)</a:t>
            </a:r>
          </a:p>
          <a:p>
            <a:r>
              <a:rPr lang="en-US" sz="2600"/>
              <a:t>FTE data for FY21 and FY22 for every school in the LEA (see Slides 41-43 for Definitions on Staffing Equity)</a:t>
            </a:r>
          </a:p>
          <a:p>
            <a:r>
              <a:rPr lang="en-US" sz="2600"/>
              <a:t>FY21 and FY22 final, voter-approved budgets for the LEA and for each school in the LEA (recommended by AOE)</a:t>
            </a:r>
          </a:p>
          <a:p>
            <a:endParaRPr lang="en-US" sz="2600"/>
          </a:p>
        </p:txBody>
      </p:sp>
    </p:spTree>
    <p:extLst>
      <p:ext uri="{BB962C8B-B14F-4D97-AF65-F5344CB8AC3E}">
        <p14:creationId xmlns:p14="http://schemas.microsoft.com/office/powerpoint/2010/main" val="927430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3F2D7-A50A-4C61-8F72-03181B9C4821}"/>
              </a:ext>
            </a:extLst>
          </p:cNvPr>
          <p:cNvSpPr>
            <a:spLocks noGrp="1"/>
          </p:cNvSpPr>
          <p:nvPr>
            <p:ph type="title"/>
          </p:nvPr>
        </p:nvSpPr>
        <p:spPr>
          <a:xfrm>
            <a:off x="457200" y="762000"/>
            <a:ext cx="8229600" cy="655637"/>
          </a:xfrm>
        </p:spPr>
        <p:txBody>
          <a:bodyPr>
            <a:noAutofit/>
          </a:bodyPr>
          <a:lstStyle/>
          <a:p>
            <a:r>
              <a:rPr lang="en-US" sz="3600"/>
              <a:t>What does “fiscal year” mean when determining </a:t>
            </a:r>
            <a:r>
              <a:rPr lang="en-US" sz="3600" err="1"/>
              <a:t>MOEq</a:t>
            </a:r>
            <a:r>
              <a:rPr lang="en-US" sz="3600"/>
              <a:t>?</a:t>
            </a:r>
            <a:br>
              <a:rPr lang="en-US" sz="3600"/>
            </a:br>
            <a:endParaRPr lang="en-US" sz="3600"/>
          </a:p>
        </p:txBody>
      </p:sp>
      <p:sp>
        <p:nvSpPr>
          <p:cNvPr id="3" name="Content Placeholder 2">
            <a:extLst>
              <a:ext uri="{FF2B5EF4-FFF2-40B4-BE49-F238E27FC236}">
                <a16:creationId xmlns:a16="http://schemas.microsoft.com/office/drawing/2014/main" id="{CB56D0D6-286C-424D-8B61-A81097218402}"/>
              </a:ext>
            </a:extLst>
          </p:cNvPr>
          <p:cNvSpPr>
            <a:spLocks noGrp="1"/>
          </p:cNvSpPr>
          <p:nvPr>
            <p:ph idx="1"/>
          </p:nvPr>
        </p:nvSpPr>
        <p:spPr>
          <a:xfrm>
            <a:off x="457200" y="1600200"/>
            <a:ext cx="8229600" cy="1524001"/>
          </a:xfrm>
        </p:spPr>
        <p:txBody>
          <a:bodyPr/>
          <a:lstStyle/>
          <a:p>
            <a:pPr marL="0" indent="0">
              <a:spcBef>
                <a:spcPts val="0"/>
              </a:spcBef>
              <a:spcAft>
                <a:spcPts val="0"/>
              </a:spcAft>
              <a:buNone/>
            </a:pPr>
            <a:r>
              <a:rPr lang="en-US" sz="2800">
                <a:ea typeface="Calibri" panose="020F0502020204030204" pitchFamily="34" charset="0"/>
                <a:cs typeface="Arial" panose="020B0604020202020204" pitchFamily="34" charset="0"/>
              </a:rPr>
              <a:t>For purposes of determining </a:t>
            </a:r>
            <a:r>
              <a:rPr lang="en-US" sz="2800" err="1">
                <a:ea typeface="Calibri" panose="020F0502020204030204" pitchFamily="34" charset="0"/>
                <a:cs typeface="Arial" panose="020B0604020202020204" pitchFamily="34" charset="0"/>
              </a:rPr>
              <a:t>MOEq</a:t>
            </a:r>
            <a:r>
              <a:rPr lang="en-US" sz="2800">
                <a:ea typeface="Calibri" panose="020F0502020204030204" pitchFamily="34" charset="0"/>
                <a:cs typeface="Arial" panose="020B0604020202020204" pitchFamily="34" charset="0"/>
              </a:rPr>
              <a:t>, VT LEAs should use the state fiscal year when determining </a:t>
            </a:r>
            <a:r>
              <a:rPr lang="en-US" sz="2800" err="1">
                <a:ea typeface="Calibri" panose="020F0502020204030204" pitchFamily="34" charset="0"/>
                <a:cs typeface="Arial" panose="020B0604020202020204" pitchFamily="34" charset="0"/>
              </a:rPr>
              <a:t>MOEq</a:t>
            </a:r>
            <a:endParaRPr lang="en-US" sz="2800">
              <a:ea typeface="Calibri" panose="020F0502020204030204" pitchFamily="34" charset="0"/>
              <a:cs typeface="Arial" panose="020B0604020202020204" pitchFamily="34" charset="0"/>
            </a:endParaRPr>
          </a:p>
          <a:p>
            <a:pPr>
              <a:spcBef>
                <a:spcPts val="0"/>
              </a:spcBef>
              <a:spcAft>
                <a:spcPts val="0"/>
              </a:spcAft>
            </a:pPr>
            <a:endParaRPr lang="en-US" sz="2800">
              <a:ea typeface="Calibri" panose="020F0502020204030204" pitchFamily="34" charset="0"/>
              <a:cs typeface="Arial" panose="020B0604020202020204" pitchFamily="34" charset="0"/>
            </a:endParaRPr>
          </a:p>
          <a:p>
            <a:endParaRPr lang="en-US" sz="2800"/>
          </a:p>
        </p:txBody>
      </p:sp>
      <p:graphicFrame>
        <p:nvGraphicFramePr>
          <p:cNvPr id="6" name="Table 5">
            <a:extLst>
              <a:ext uri="{FF2B5EF4-FFF2-40B4-BE49-F238E27FC236}">
                <a16:creationId xmlns:a16="http://schemas.microsoft.com/office/drawing/2014/main" id="{40708C17-58DD-62AF-3CB1-1957DEE94E45}"/>
              </a:ext>
            </a:extLst>
          </p:cNvPr>
          <p:cNvGraphicFramePr>
            <a:graphicFrameLocks noGrp="1"/>
          </p:cNvGraphicFramePr>
          <p:nvPr>
            <p:extLst>
              <p:ext uri="{D42A27DB-BD31-4B8C-83A1-F6EECF244321}">
                <p14:modId xmlns:p14="http://schemas.microsoft.com/office/powerpoint/2010/main" val="604194041"/>
              </p:ext>
            </p:extLst>
          </p:nvPr>
        </p:nvGraphicFramePr>
        <p:xfrm>
          <a:off x="838200" y="3306764"/>
          <a:ext cx="7239000" cy="2279808"/>
        </p:xfrm>
        <a:graphic>
          <a:graphicData uri="http://schemas.openxmlformats.org/drawingml/2006/table">
            <a:tbl>
              <a:tblPr firstRow="1" firstCol="1" bandRow="1">
                <a:tableStyleId>{5C22544A-7EE6-4342-B048-85BDC9FD1C3A}</a:tableStyleId>
              </a:tblPr>
              <a:tblGrid>
                <a:gridCol w="1180714">
                  <a:extLst>
                    <a:ext uri="{9D8B030D-6E8A-4147-A177-3AD203B41FA5}">
                      <a16:colId xmlns:a16="http://schemas.microsoft.com/office/drawing/2014/main" val="3546379096"/>
                    </a:ext>
                  </a:extLst>
                </a:gridCol>
                <a:gridCol w="3812338">
                  <a:extLst>
                    <a:ext uri="{9D8B030D-6E8A-4147-A177-3AD203B41FA5}">
                      <a16:colId xmlns:a16="http://schemas.microsoft.com/office/drawing/2014/main" val="183747727"/>
                    </a:ext>
                  </a:extLst>
                </a:gridCol>
                <a:gridCol w="2245948">
                  <a:extLst>
                    <a:ext uri="{9D8B030D-6E8A-4147-A177-3AD203B41FA5}">
                      <a16:colId xmlns:a16="http://schemas.microsoft.com/office/drawing/2014/main" val="3997448112"/>
                    </a:ext>
                  </a:extLst>
                </a:gridCol>
              </a:tblGrid>
              <a:tr h="594372">
                <a:tc>
                  <a:txBody>
                    <a:bodyPr/>
                    <a:lstStyle/>
                    <a:p>
                      <a:pPr marL="0" marR="0" algn="l">
                        <a:lnSpc>
                          <a:spcPct val="107000"/>
                        </a:lnSpc>
                        <a:spcBef>
                          <a:spcPts val="0"/>
                        </a:spcBef>
                        <a:spcAft>
                          <a:spcPts val="0"/>
                        </a:spcAft>
                      </a:pPr>
                      <a:r>
                        <a:rPr lang="en-US" sz="20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dirty="0">
                          <a:effectLst/>
                        </a:rPr>
                        <a:t>State Fiscal Year (Example)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2000">
                          <a:effectLst/>
                        </a:rPr>
                        <a:t>School Year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03398588"/>
                  </a:ext>
                </a:extLst>
              </a:tr>
              <a:tr h="792496">
                <a:tc>
                  <a:txBody>
                    <a:bodyPr/>
                    <a:lstStyle/>
                    <a:p>
                      <a:pPr marL="0" marR="0" algn="ctr">
                        <a:lnSpc>
                          <a:spcPct val="107000"/>
                        </a:lnSpc>
                        <a:spcBef>
                          <a:spcPts val="0"/>
                        </a:spcBef>
                        <a:spcAft>
                          <a:spcPts val="0"/>
                        </a:spcAft>
                      </a:pPr>
                      <a:r>
                        <a:rPr lang="en-US" sz="1400">
                          <a:effectLst/>
                        </a:rPr>
                        <a:t>FY 2022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July 1, 2021-June 30, 2022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2021- 2022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47805769"/>
                  </a:ext>
                </a:extLst>
              </a:tr>
              <a:tr h="892940">
                <a:tc>
                  <a:txBody>
                    <a:bodyPr/>
                    <a:lstStyle/>
                    <a:p>
                      <a:pPr marL="0" marR="0" algn="ctr">
                        <a:lnSpc>
                          <a:spcPct val="107000"/>
                        </a:lnSpc>
                        <a:spcBef>
                          <a:spcPts val="0"/>
                        </a:spcBef>
                        <a:spcAft>
                          <a:spcPts val="0"/>
                        </a:spcAft>
                      </a:pPr>
                      <a:r>
                        <a:rPr lang="en-US" sz="1400">
                          <a:effectLst/>
                        </a:rPr>
                        <a:t>FY 2023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July 1, 2022-June 30, 2023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2022-2023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45650772"/>
                  </a:ext>
                </a:extLst>
              </a:tr>
            </a:tbl>
          </a:graphicData>
        </a:graphic>
      </p:graphicFrame>
    </p:spTree>
    <p:extLst>
      <p:ext uri="{BB962C8B-B14F-4D97-AF65-F5344CB8AC3E}">
        <p14:creationId xmlns:p14="http://schemas.microsoft.com/office/powerpoint/2010/main" val="2639371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6220A-8451-F11F-7B3C-06312453ECFB}"/>
              </a:ext>
            </a:extLst>
          </p:cNvPr>
          <p:cNvSpPr>
            <a:spLocks noGrp="1"/>
          </p:cNvSpPr>
          <p:nvPr>
            <p:ph type="title"/>
          </p:nvPr>
        </p:nvSpPr>
        <p:spPr/>
        <p:txBody>
          <a:bodyPr/>
          <a:lstStyle/>
          <a:p>
            <a:r>
              <a:rPr lang="en-US"/>
              <a:t>Exceptions Page in GMS</a:t>
            </a:r>
          </a:p>
        </p:txBody>
      </p:sp>
      <p:pic>
        <p:nvPicPr>
          <p:cNvPr id="5" name="Content Placeholder 4" descr="Exception page screenshot of GMS">
            <a:extLst>
              <a:ext uri="{FF2B5EF4-FFF2-40B4-BE49-F238E27FC236}">
                <a16:creationId xmlns:a16="http://schemas.microsoft.com/office/drawing/2014/main" id="{F14060A8-2DF0-F9B3-D540-B2E469FCBC32}"/>
              </a:ext>
            </a:extLst>
          </p:cNvPr>
          <p:cNvPicPr>
            <a:picLocks noGrp="1" noChangeAspect="1"/>
          </p:cNvPicPr>
          <p:nvPr>
            <p:ph sz="quarter" idx="10"/>
          </p:nvPr>
        </p:nvPicPr>
        <p:blipFill>
          <a:blip r:embed="rId2">
            <a:extLst>
              <a:ext uri="{28A0092B-C50C-407E-A947-70E740481C1C}">
                <a14:useLocalDpi xmlns:a14="http://schemas.microsoft.com/office/drawing/2010/main" val="0"/>
              </a:ext>
            </a:extLst>
          </a:blip>
          <a:stretch>
            <a:fillRect/>
          </a:stretch>
        </p:blipFill>
        <p:spPr>
          <a:xfrm>
            <a:off x="457200" y="2464007"/>
            <a:ext cx="8229600" cy="2768186"/>
          </a:xfrm>
        </p:spPr>
      </p:pic>
    </p:spTree>
    <p:extLst>
      <p:ext uri="{BB962C8B-B14F-4D97-AF65-F5344CB8AC3E}">
        <p14:creationId xmlns:p14="http://schemas.microsoft.com/office/powerpoint/2010/main" val="2745892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25D2A-827C-4A09-AD44-9633CA4B6B6A}"/>
              </a:ext>
            </a:extLst>
          </p:cNvPr>
          <p:cNvSpPr>
            <a:spLocks noGrp="1"/>
          </p:cNvSpPr>
          <p:nvPr>
            <p:ph type="title"/>
          </p:nvPr>
        </p:nvSpPr>
        <p:spPr>
          <a:xfrm>
            <a:off x="457200" y="731836"/>
            <a:ext cx="8229600" cy="1020764"/>
          </a:xfrm>
        </p:spPr>
        <p:txBody>
          <a:bodyPr>
            <a:normAutofit fontScale="90000"/>
          </a:bodyPr>
          <a:lstStyle/>
          <a:p>
            <a:r>
              <a:rPr lang="en-US" sz="3300" b="1">
                <a:ea typeface="Calibri" panose="020F0502020204030204" pitchFamily="34" charset="0"/>
                <a:cs typeface="Arial" panose="020B0604020202020204" pitchFamily="34" charset="0"/>
              </a:rPr>
              <a:t>At what point in a fiscal year does an SEA or LEA determine whether it maintained equity?</a:t>
            </a:r>
            <a:br>
              <a:rPr lang="en-US" sz="3300">
                <a:ea typeface="Calibri" panose="020F0502020204030204" pitchFamily="34" charset="0"/>
                <a:cs typeface="Arial" panose="020B0604020202020204" pitchFamily="34" charset="0"/>
              </a:rPr>
            </a:br>
            <a:endParaRPr lang="en-US"/>
          </a:p>
        </p:txBody>
      </p:sp>
      <p:sp>
        <p:nvSpPr>
          <p:cNvPr id="3" name="Content Placeholder 2">
            <a:extLst>
              <a:ext uri="{FF2B5EF4-FFF2-40B4-BE49-F238E27FC236}">
                <a16:creationId xmlns:a16="http://schemas.microsoft.com/office/drawing/2014/main" id="{91833174-6595-4F85-B813-06DD7F5BAE4D}"/>
              </a:ext>
            </a:extLst>
          </p:cNvPr>
          <p:cNvSpPr>
            <a:spLocks noGrp="1"/>
          </p:cNvSpPr>
          <p:nvPr>
            <p:ph idx="1"/>
          </p:nvPr>
        </p:nvSpPr>
        <p:spPr>
          <a:xfrm>
            <a:off x="457200" y="1524000"/>
            <a:ext cx="8229600" cy="4602163"/>
          </a:xfrm>
        </p:spPr>
        <p:txBody>
          <a:bodyPr>
            <a:noAutofit/>
          </a:bodyPr>
          <a:lstStyle/>
          <a:p>
            <a:pPr marL="0" indent="0" algn="r">
              <a:spcBef>
                <a:spcPts val="0"/>
              </a:spcBef>
              <a:spcAft>
                <a:spcPts val="0"/>
              </a:spcAft>
              <a:buNone/>
            </a:pPr>
            <a:r>
              <a:rPr lang="en-US" sz="2800" b="1">
                <a:ea typeface="Calibri" panose="020F0502020204030204" pitchFamily="34" charset="0"/>
                <a:cs typeface="Arial" panose="020B0604020202020204" pitchFamily="34" charset="0"/>
              </a:rPr>
              <a:t> </a:t>
            </a:r>
            <a:endParaRPr lang="en-US" sz="2800">
              <a:ea typeface="Calibri" panose="020F0502020204030204" pitchFamily="34" charset="0"/>
              <a:cs typeface="Arial" panose="020B0604020202020204" pitchFamily="34" charset="0"/>
            </a:endParaRPr>
          </a:p>
          <a:p>
            <a:pPr>
              <a:spcBef>
                <a:spcPts val="0"/>
              </a:spcBef>
              <a:spcAft>
                <a:spcPts val="0"/>
              </a:spcAft>
            </a:pPr>
            <a:r>
              <a:rPr lang="en-US" sz="2800">
                <a:ea typeface="Calibri" panose="020F0502020204030204" pitchFamily="34" charset="0"/>
                <a:cs typeface="Arial" panose="020B0604020202020204" pitchFamily="34" charset="0"/>
              </a:rPr>
              <a:t>Each SEA and LEA must officially determine whether it maintained equity once it has final appropriated and allocated amounts that are available for current expenditures for each LEA or school, respectively, for the applicable fiscal year. (See </a:t>
            </a:r>
            <a:r>
              <a:rPr lang="en-US" sz="2800">
                <a:ea typeface="Calibri" panose="020F0502020204030204" pitchFamily="34" charset="0"/>
                <a:cs typeface="Arial" panose="020B0604020202020204" pitchFamily="34" charset="0"/>
                <a:hlinkClick r:id="rId2"/>
              </a:rPr>
              <a:t>FAQ Questions 17 and 26</a:t>
            </a:r>
            <a:r>
              <a:rPr lang="en-US" sz="2800">
                <a:ea typeface="Calibri" panose="020F0502020204030204" pitchFamily="34" charset="0"/>
                <a:cs typeface="Arial" panose="020B0604020202020204" pitchFamily="34" charset="0"/>
              </a:rPr>
              <a:t>.) </a:t>
            </a:r>
          </a:p>
          <a:p>
            <a:pPr marL="0" indent="0">
              <a:spcBef>
                <a:spcPts val="0"/>
              </a:spcBef>
              <a:spcAft>
                <a:spcPts val="0"/>
              </a:spcAft>
              <a:buNone/>
            </a:pPr>
            <a:endParaRPr lang="en-US" sz="280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10744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F071C-2721-6EE5-27CC-C367E65AB0FE}"/>
              </a:ext>
            </a:extLst>
          </p:cNvPr>
          <p:cNvSpPr>
            <a:spLocks noGrp="1"/>
          </p:cNvSpPr>
          <p:nvPr>
            <p:ph type="title"/>
          </p:nvPr>
        </p:nvSpPr>
        <p:spPr/>
        <p:txBody>
          <a:bodyPr>
            <a:normAutofit/>
          </a:bodyPr>
          <a:lstStyle/>
          <a:p>
            <a:r>
              <a:rPr lang="en-US"/>
              <a:t>Demonstrating LEA-Level </a:t>
            </a:r>
            <a:r>
              <a:rPr lang="en-US" err="1"/>
              <a:t>MOEq</a:t>
            </a:r>
            <a:endParaRPr lang="en-US"/>
          </a:p>
        </p:txBody>
      </p:sp>
      <p:sp>
        <p:nvSpPr>
          <p:cNvPr id="3" name="Text Placeholder 2">
            <a:extLst>
              <a:ext uri="{FF2B5EF4-FFF2-40B4-BE49-F238E27FC236}">
                <a16:creationId xmlns:a16="http://schemas.microsoft.com/office/drawing/2014/main" id="{FCB95A1F-3C07-CF58-D0D5-B02276841254}"/>
              </a:ext>
            </a:extLst>
          </p:cNvPr>
          <p:cNvSpPr>
            <a:spLocks noGrp="1"/>
          </p:cNvSpPr>
          <p:nvPr>
            <p:ph type="body" sz="quarter" idx="10"/>
          </p:nvPr>
        </p:nvSpPr>
        <p:spPr>
          <a:xfrm>
            <a:off x="533400" y="1524000"/>
            <a:ext cx="8153400" cy="4419600"/>
          </a:xfrm>
        </p:spPr>
        <p:txBody>
          <a:bodyPr/>
          <a:lstStyle/>
          <a:p>
            <a:r>
              <a:rPr lang="en-US" sz="2600"/>
              <a:t>For the purpose of demonstrating compliance with the </a:t>
            </a:r>
            <a:r>
              <a:rPr lang="en-US" sz="2600" err="1"/>
              <a:t>MOEq</a:t>
            </a:r>
            <a:r>
              <a:rPr lang="en-US" sz="2600"/>
              <a:t> requirements, the AOE recommends that an LEA use:</a:t>
            </a:r>
          </a:p>
          <a:p>
            <a:pPr lvl="1"/>
            <a:r>
              <a:rPr lang="en-US" sz="2600"/>
              <a:t>allocations or budget data</a:t>
            </a:r>
            <a:r>
              <a:rPr lang="en-US" sz="2600">
                <a:sym typeface="Wingdings" panose="05000000000000000000" pitchFamily="2" charset="2"/>
              </a:rPr>
              <a:t> in this case, the AOE recommends using voter-approved budgets</a:t>
            </a:r>
          </a:p>
          <a:p>
            <a:pPr marL="0" indent="0">
              <a:buNone/>
            </a:pPr>
            <a:endParaRPr lang="en-US" sz="2000"/>
          </a:p>
          <a:p>
            <a:pPr marL="0" indent="0">
              <a:buNone/>
            </a:pPr>
            <a:r>
              <a:rPr lang="en-US" sz="2000"/>
              <a:t>* Please Note: an LEA may choose to use actual expenditure, rather than budget data to calculate </a:t>
            </a:r>
            <a:r>
              <a:rPr lang="en-US" sz="2000" err="1"/>
              <a:t>MOEq</a:t>
            </a:r>
            <a:r>
              <a:rPr lang="en-US" sz="2000"/>
              <a:t>. The US Department of ED acknowledges that LEAs using per-pupil expenditures will not know whether they maintained equity until after the school year ends and, thus, will not be able to remedy a maintenance of equity violation for that school year. </a:t>
            </a:r>
          </a:p>
          <a:p>
            <a:pPr marL="0" indent="0">
              <a:buNone/>
            </a:pPr>
            <a:endParaRPr lang="en-US" sz="2000"/>
          </a:p>
        </p:txBody>
      </p:sp>
    </p:spTree>
    <p:extLst>
      <p:ext uri="{BB962C8B-B14F-4D97-AF65-F5344CB8AC3E}">
        <p14:creationId xmlns:p14="http://schemas.microsoft.com/office/powerpoint/2010/main" val="387252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D138A-4D67-4B18-A2D4-BF4FD35B9CF6}"/>
              </a:ext>
            </a:extLst>
          </p:cNvPr>
          <p:cNvSpPr>
            <a:spLocks noGrp="1"/>
          </p:cNvSpPr>
          <p:nvPr>
            <p:ph type="ctrTitle"/>
          </p:nvPr>
        </p:nvSpPr>
        <p:spPr/>
        <p:txBody>
          <a:bodyPr/>
          <a:lstStyle/>
          <a:p>
            <a:r>
              <a:rPr lang="en-US"/>
              <a:t>Identifying High-Poverty Schools:</a:t>
            </a:r>
            <a:br>
              <a:rPr lang="en-US"/>
            </a:br>
            <a:r>
              <a:rPr lang="en-US"/>
              <a:t>Technical Guidance</a:t>
            </a:r>
          </a:p>
        </p:txBody>
      </p:sp>
    </p:spTree>
    <p:extLst>
      <p:ext uri="{BB962C8B-B14F-4D97-AF65-F5344CB8AC3E}">
        <p14:creationId xmlns:p14="http://schemas.microsoft.com/office/powerpoint/2010/main" val="121736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629CA-5D36-4B79-863E-A42B4F3B6CDC}"/>
              </a:ext>
            </a:extLst>
          </p:cNvPr>
          <p:cNvSpPr>
            <a:spLocks noGrp="1"/>
          </p:cNvSpPr>
          <p:nvPr>
            <p:ph type="title"/>
          </p:nvPr>
        </p:nvSpPr>
        <p:spPr/>
        <p:txBody>
          <a:bodyPr/>
          <a:lstStyle/>
          <a:p>
            <a:r>
              <a:rPr lang="en-US" sz="3600" b="1">
                <a:ea typeface="Calibri" panose="020F0502020204030204" pitchFamily="34" charset="0"/>
                <a:cs typeface="Arial" panose="020B0604020202020204" pitchFamily="34" charset="0"/>
              </a:rPr>
              <a:t>What is a high-poverty school?</a:t>
            </a:r>
            <a:br>
              <a:rPr lang="en-US" sz="3600">
                <a:ea typeface="Calibri" panose="020F0502020204030204" pitchFamily="34" charset="0"/>
                <a:cs typeface="Arial" panose="020B0604020202020204" pitchFamily="34" charset="0"/>
              </a:rPr>
            </a:br>
            <a:endParaRPr lang="en-US" sz="3600"/>
          </a:p>
        </p:txBody>
      </p:sp>
      <p:sp>
        <p:nvSpPr>
          <p:cNvPr id="3" name="Content Placeholder 2">
            <a:extLst>
              <a:ext uri="{FF2B5EF4-FFF2-40B4-BE49-F238E27FC236}">
                <a16:creationId xmlns:a16="http://schemas.microsoft.com/office/drawing/2014/main" id="{67E9299F-5BAA-4FFE-B403-D38FEDA7ACF9}"/>
              </a:ext>
            </a:extLst>
          </p:cNvPr>
          <p:cNvSpPr>
            <a:spLocks noGrp="1"/>
          </p:cNvSpPr>
          <p:nvPr>
            <p:ph idx="1"/>
          </p:nvPr>
        </p:nvSpPr>
        <p:spPr/>
        <p:txBody>
          <a:bodyPr/>
          <a:lstStyle/>
          <a:p>
            <a:pPr marL="500063" indent="-457200">
              <a:spcBef>
                <a:spcPts val="0"/>
              </a:spcBef>
              <a:spcAft>
                <a:spcPts val="0"/>
              </a:spcAft>
            </a:pPr>
            <a:r>
              <a:rPr lang="en-US" sz="2800">
                <a:ea typeface="Calibri" panose="020F0502020204030204" pitchFamily="34" charset="0"/>
                <a:cs typeface="Arial" panose="020B0604020202020204" pitchFamily="34" charset="0"/>
              </a:rPr>
              <a:t>A “high-poverty school” is, with respect to a school served by an LEA, a school that is in the highest quartile of schools served by the LEA based on the percentage of economically disadvantaged students in the school. </a:t>
            </a:r>
          </a:p>
          <a:p>
            <a:pPr marL="500063" indent="-457200">
              <a:spcBef>
                <a:spcPts val="0"/>
              </a:spcBef>
              <a:spcAft>
                <a:spcPts val="0"/>
              </a:spcAft>
            </a:pPr>
            <a:r>
              <a:rPr lang="en-US" sz="2800"/>
              <a:t> An LEA may determine its high-poverty schools on a district-wide basis or by grade span. See </a:t>
            </a:r>
            <a:r>
              <a:rPr lang="en-US" sz="2800">
                <a:hlinkClick r:id="rId2"/>
              </a:rPr>
              <a:t>FAQ 25</a:t>
            </a:r>
            <a:endParaRPr lang="en-US" sz="2800"/>
          </a:p>
          <a:p>
            <a:pPr marL="42863" indent="0">
              <a:spcBef>
                <a:spcPts val="0"/>
              </a:spcBef>
              <a:spcAft>
                <a:spcPts val="0"/>
              </a:spcAft>
              <a:buNone/>
            </a:pPr>
            <a:endParaRPr lang="en-US" sz="2800"/>
          </a:p>
        </p:txBody>
      </p:sp>
    </p:spTree>
    <p:extLst>
      <p:ext uri="{BB962C8B-B14F-4D97-AF65-F5344CB8AC3E}">
        <p14:creationId xmlns:p14="http://schemas.microsoft.com/office/powerpoint/2010/main" val="3910474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480D-37CF-4DB7-9A9E-1EAADEFD1EA6}"/>
              </a:ext>
            </a:extLst>
          </p:cNvPr>
          <p:cNvSpPr>
            <a:spLocks noGrp="1"/>
          </p:cNvSpPr>
          <p:nvPr>
            <p:ph type="title"/>
          </p:nvPr>
        </p:nvSpPr>
        <p:spPr>
          <a:xfrm>
            <a:off x="457200" y="731836"/>
            <a:ext cx="8229600" cy="685801"/>
          </a:xfrm>
        </p:spPr>
        <p:txBody>
          <a:bodyPr>
            <a:normAutofit fontScale="90000"/>
          </a:bodyPr>
          <a:lstStyle/>
          <a:p>
            <a:r>
              <a:rPr lang="en-US" sz="3300" b="1">
                <a:ea typeface="Calibri" panose="020F0502020204030204" pitchFamily="34" charset="0"/>
                <a:cs typeface="Arial" panose="020B0604020202020204" pitchFamily="34" charset="0"/>
              </a:rPr>
              <a:t>What measures must be used to determine whether a school is high-poverty?</a:t>
            </a:r>
            <a:br>
              <a:rPr lang="en-US" sz="3300">
                <a:ea typeface="Calibri" panose="020F0502020204030204" pitchFamily="34" charset="0"/>
                <a:cs typeface="Arial" panose="020B0604020202020204" pitchFamily="34" charset="0"/>
              </a:rPr>
            </a:br>
            <a:endParaRPr lang="en-US"/>
          </a:p>
        </p:txBody>
      </p:sp>
      <p:sp>
        <p:nvSpPr>
          <p:cNvPr id="3" name="Content Placeholder 2">
            <a:extLst>
              <a:ext uri="{FF2B5EF4-FFF2-40B4-BE49-F238E27FC236}">
                <a16:creationId xmlns:a16="http://schemas.microsoft.com/office/drawing/2014/main" id="{77122305-8A0A-4E47-A34F-3D73FE4C69D3}"/>
              </a:ext>
            </a:extLst>
          </p:cNvPr>
          <p:cNvSpPr>
            <a:spLocks noGrp="1"/>
          </p:cNvSpPr>
          <p:nvPr>
            <p:ph idx="1"/>
          </p:nvPr>
        </p:nvSpPr>
        <p:spPr>
          <a:xfrm>
            <a:off x="457200" y="1295400"/>
            <a:ext cx="8229600" cy="4953000"/>
          </a:xfrm>
        </p:spPr>
        <p:txBody>
          <a:bodyPr/>
          <a:lstStyle/>
          <a:p>
            <a:r>
              <a:rPr lang="en-US" sz="2000">
                <a:ea typeface="Calibri" panose="020F0502020204030204" pitchFamily="34" charset="0"/>
                <a:cs typeface="Arial" panose="020B0604020202020204" pitchFamily="34" charset="0"/>
              </a:rPr>
              <a:t>AOE recommends that LEAs use their FY 21 and FY 22 Consolidated Federal Programs (CFP) Targeting and Ranking data when calculating their high-poverty schools</a:t>
            </a:r>
          </a:p>
          <a:p>
            <a:pPr marL="0" indent="0">
              <a:buNone/>
            </a:pPr>
            <a:endParaRPr lang="en-US" sz="2000">
              <a:ea typeface="Calibri" panose="020F0502020204030204" pitchFamily="34" charset="0"/>
              <a:cs typeface="Arial" panose="020B0604020202020204" pitchFamily="34" charset="0"/>
            </a:endParaRPr>
          </a:p>
          <a:p>
            <a:r>
              <a:rPr lang="en-US" sz="2000">
                <a:ea typeface="Calibri" panose="020F0502020204030204" pitchFamily="34" charset="0"/>
                <a:cs typeface="Arial" panose="020B0604020202020204" pitchFamily="34" charset="0"/>
              </a:rPr>
              <a:t>Under ESEA Section 1113(a)(5), LEAs must select one of five measures of poverty to determine relative percentages of children from low-income families residing in their attendance areas. Those five measures are:</a:t>
            </a:r>
          </a:p>
          <a:p>
            <a:pPr marL="457200" lvl="1" indent="0">
              <a:buNone/>
            </a:pPr>
            <a:r>
              <a:rPr lang="en-US" sz="1800">
                <a:ea typeface="Calibri" panose="020F0502020204030204" pitchFamily="34" charset="0"/>
                <a:cs typeface="Arial" panose="020B0604020202020204" pitchFamily="34" charset="0"/>
              </a:rPr>
              <a:t>1. Census counts of children from families below the poverty level (this is the same data used by the federal government to allocate Title I funds to districts).</a:t>
            </a:r>
          </a:p>
          <a:p>
            <a:pPr marL="457200" lvl="1" indent="0">
              <a:buNone/>
            </a:pPr>
            <a:r>
              <a:rPr lang="en-US" sz="1800">
                <a:ea typeface="Calibri" panose="020F0502020204030204" pitchFamily="34" charset="0"/>
                <a:cs typeface="Arial" panose="020B0604020202020204" pitchFamily="34" charset="0"/>
              </a:rPr>
              <a:t>2. Counts of children eligible for free and reduced-price school meals.</a:t>
            </a:r>
          </a:p>
          <a:p>
            <a:pPr marL="457200" lvl="1" indent="0">
              <a:buNone/>
            </a:pPr>
            <a:r>
              <a:rPr lang="en-US" sz="1800">
                <a:ea typeface="Calibri" panose="020F0502020204030204" pitchFamily="34" charset="0"/>
                <a:cs typeface="Arial" panose="020B0604020202020204" pitchFamily="34" charset="0"/>
              </a:rPr>
              <a:t>3. Counts of children whose families receive assistance under the federal welfare program Temporary Assistance for Needy Families.</a:t>
            </a:r>
          </a:p>
          <a:p>
            <a:pPr marL="457200" lvl="1" indent="0">
              <a:buNone/>
            </a:pPr>
            <a:r>
              <a:rPr lang="en-US" sz="1800">
                <a:ea typeface="Calibri" panose="020F0502020204030204" pitchFamily="34" charset="0"/>
                <a:cs typeface="Arial" panose="020B0604020202020204" pitchFamily="34" charset="0"/>
              </a:rPr>
              <a:t>4. Counts of children eligible for Medicaid. </a:t>
            </a:r>
          </a:p>
          <a:p>
            <a:pPr marL="457200" lvl="1" indent="0">
              <a:buNone/>
            </a:pPr>
            <a:r>
              <a:rPr lang="en-US" sz="1800">
                <a:ea typeface="Calibri" panose="020F0502020204030204" pitchFamily="34" charset="0"/>
                <a:cs typeface="Arial" panose="020B0604020202020204" pitchFamily="34" charset="0"/>
              </a:rPr>
              <a:t>5. A combination of two or more of these data sources</a:t>
            </a:r>
          </a:p>
        </p:txBody>
      </p:sp>
    </p:spTree>
    <p:extLst>
      <p:ext uri="{BB962C8B-B14F-4D97-AF65-F5344CB8AC3E}">
        <p14:creationId xmlns:p14="http://schemas.microsoft.com/office/powerpoint/2010/main" val="1355528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57BFF-350F-4F89-9DFE-1B6AB255146D}"/>
              </a:ext>
            </a:extLst>
          </p:cNvPr>
          <p:cNvSpPr>
            <a:spLocks noGrp="1"/>
          </p:cNvSpPr>
          <p:nvPr>
            <p:ph type="ctrTitle"/>
          </p:nvPr>
        </p:nvSpPr>
        <p:spPr/>
        <p:txBody>
          <a:bodyPr/>
          <a:lstStyle/>
          <a:p>
            <a:r>
              <a:rPr lang="en-US"/>
              <a:t>Definitions and Requirements</a:t>
            </a:r>
          </a:p>
        </p:txBody>
      </p:sp>
    </p:spTree>
    <p:extLst>
      <p:ext uri="{BB962C8B-B14F-4D97-AF65-F5344CB8AC3E}">
        <p14:creationId xmlns:p14="http://schemas.microsoft.com/office/powerpoint/2010/main" val="25255202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E8546-136B-4531-8362-811A88B08CFD}"/>
              </a:ext>
            </a:extLst>
          </p:cNvPr>
          <p:cNvSpPr>
            <a:spLocks noGrp="1"/>
          </p:cNvSpPr>
          <p:nvPr>
            <p:ph type="title"/>
          </p:nvPr>
        </p:nvSpPr>
        <p:spPr>
          <a:xfrm>
            <a:off x="457200" y="274638"/>
            <a:ext cx="8229600" cy="868362"/>
          </a:xfrm>
        </p:spPr>
        <p:txBody>
          <a:bodyPr/>
          <a:lstStyle/>
          <a:p>
            <a:r>
              <a:rPr lang="en-US" sz="2800" b="1">
                <a:ea typeface="Calibri" panose="020F0502020204030204" pitchFamily="34" charset="0"/>
                <a:cs typeface="Arial" panose="020B0604020202020204" pitchFamily="34" charset="0"/>
              </a:rPr>
              <a:t>How does an LEA identify its high-poverty schools? </a:t>
            </a:r>
            <a:br>
              <a:rPr lang="en-US" sz="2800">
                <a:ea typeface="Calibri" panose="020F0502020204030204" pitchFamily="34" charset="0"/>
                <a:cs typeface="Arial" panose="020B0604020202020204" pitchFamily="34" charset="0"/>
              </a:rPr>
            </a:br>
            <a:endParaRPr lang="en-US" sz="2800"/>
          </a:p>
        </p:txBody>
      </p:sp>
      <p:sp>
        <p:nvSpPr>
          <p:cNvPr id="3" name="Content Placeholder 2">
            <a:extLst>
              <a:ext uri="{FF2B5EF4-FFF2-40B4-BE49-F238E27FC236}">
                <a16:creationId xmlns:a16="http://schemas.microsoft.com/office/drawing/2014/main" id="{00E0A887-A752-4056-9F65-2BCFFAD1FC93}"/>
              </a:ext>
            </a:extLst>
          </p:cNvPr>
          <p:cNvSpPr>
            <a:spLocks noGrp="1"/>
          </p:cNvSpPr>
          <p:nvPr>
            <p:ph idx="1"/>
          </p:nvPr>
        </p:nvSpPr>
        <p:spPr>
          <a:xfrm>
            <a:off x="457200" y="1066800"/>
            <a:ext cx="8229600" cy="5059363"/>
          </a:xfrm>
        </p:spPr>
        <p:txBody>
          <a:bodyPr/>
          <a:lstStyle/>
          <a:p>
            <a:pPr>
              <a:spcBef>
                <a:spcPts val="0"/>
              </a:spcBef>
              <a:spcAft>
                <a:spcPts val="0"/>
              </a:spcAft>
            </a:pPr>
            <a:r>
              <a:rPr lang="en-US" sz="2200">
                <a:latin typeface="Times New Roman" panose="02020603050405020304" pitchFamily="18" charset="0"/>
                <a:ea typeface="Times New Roman" panose="02020603050405020304" pitchFamily="18" charset="0"/>
                <a:cs typeface="Arial" panose="020B0604020202020204" pitchFamily="34" charset="0"/>
              </a:rPr>
              <a:t>An LEA determines its high-poverty schools using the following procedures. An LEA may elect, consistent with the statute and as shown in the following examples, to make the determination on a </a:t>
            </a:r>
            <a:r>
              <a:rPr lang="en-US" sz="2200" b="1">
                <a:latin typeface="Times New Roman" panose="02020603050405020304" pitchFamily="18" charset="0"/>
                <a:ea typeface="Times New Roman" panose="02020603050405020304" pitchFamily="18" charset="0"/>
                <a:cs typeface="Arial" panose="020B0604020202020204" pitchFamily="34" charset="0"/>
              </a:rPr>
              <a:t>districtwide basis </a:t>
            </a:r>
            <a:r>
              <a:rPr lang="en-US" sz="2200">
                <a:latin typeface="Times New Roman" panose="02020603050405020304" pitchFamily="18" charset="0"/>
                <a:ea typeface="Times New Roman" panose="02020603050405020304" pitchFamily="18" charset="0"/>
                <a:cs typeface="Arial" panose="020B0604020202020204" pitchFamily="34" charset="0"/>
              </a:rPr>
              <a:t>or by </a:t>
            </a:r>
            <a:r>
              <a:rPr lang="en-US" sz="2200" b="1">
                <a:latin typeface="Times New Roman" panose="02020603050405020304" pitchFamily="18" charset="0"/>
                <a:ea typeface="Times New Roman" panose="02020603050405020304" pitchFamily="18" charset="0"/>
                <a:cs typeface="Arial" panose="020B0604020202020204" pitchFamily="34" charset="0"/>
              </a:rPr>
              <a:t>grade span</a:t>
            </a:r>
            <a:r>
              <a:rPr lang="en-US" sz="2200">
                <a:latin typeface="Times New Roman" panose="02020603050405020304" pitchFamily="18" charset="0"/>
                <a:ea typeface="Times New Roman" panose="02020603050405020304" pitchFamily="18" charset="0"/>
                <a:cs typeface="Arial" panose="020B0604020202020204" pitchFamily="34" charset="0"/>
              </a:rPr>
              <a:t>. (See sections 2004(c)(1)(A) and (c)(2)(C) of the ARP Act.)  </a:t>
            </a:r>
          </a:p>
          <a:p>
            <a:pPr>
              <a:spcBef>
                <a:spcPts val="0"/>
              </a:spcBef>
              <a:spcAft>
                <a:spcPts val="0"/>
              </a:spcAft>
            </a:pPr>
            <a:r>
              <a:rPr lang="en-US" sz="2200">
                <a:latin typeface="Times New Roman" panose="02020603050405020304" pitchFamily="18" charset="0"/>
                <a:ea typeface="Times New Roman" panose="02020603050405020304" pitchFamily="18" charset="0"/>
                <a:cs typeface="Arial" panose="020B0604020202020204" pitchFamily="34" charset="0"/>
              </a:rPr>
              <a:t>In deciding which option to use to identify its high-poverty schools, an LEA might consider factors such as the </a:t>
            </a:r>
            <a:r>
              <a:rPr lang="en-US" sz="2200">
                <a:latin typeface="Times New Roman" panose="02020603050405020304" pitchFamily="18" charset="0"/>
                <a:ea typeface="Calibri" panose="020F0502020204030204" pitchFamily="34" charset="0"/>
                <a:cs typeface="Arial" panose="020B0604020202020204" pitchFamily="34" charset="0"/>
              </a:rPr>
              <a:t>total number of high-poverty students impacted, relative concentrations of poverty in schools that would be identified compared to those that would not, and whether using grade spans would capture high schools if they would not otherwise be captured.</a:t>
            </a:r>
            <a:r>
              <a:rPr lang="en-US" sz="2200">
                <a:latin typeface="Times New Roman" panose="02020603050405020304" pitchFamily="18" charset="0"/>
                <a:ea typeface="Times New Roman" panose="02020603050405020304" pitchFamily="18" charset="0"/>
                <a:cs typeface="Arial" panose="020B0604020202020204" pitchFamily="34" charset="0"/>
              </a:rPr>
              <a:t>  </a:t>
            </a:r>
            <a:endParaRPr lang="en-US" sz="2200">
              <a:latin typeface="Calibri" panose="020F0502020204030204" pitchFamily="34" charset="0"/>
              <a:ea typeface="Calibri" panose="020F0502020204030204" pitchFamily="34" charset="0"/>
              <a:cs typeface="Arial" panose="020B0604020202020204" pitchFamily="34" charset="0"/>
            </a:endParaRPr>
          </a:p>
          <a:p>
            <a:pPr marL="171450">
              <a:spcBef>
                <a:spcPts val="0"/>
              </a:spcBef>
              <a:spcAft>
                <a:spcPts val="0"/>
              </a:spcAft>
            </a:pPr>
            <a:r>
              <a:rPr lang="en-US" sz="2200">
                <a:latin typeface="Times New Roman" panose="02020603050405020304" pitchFamily="18" charset="0"/>
                <a:ea typeface="Calibri" panose="020F0502020204030204" pitchFamily="34" charset="0"/>
                <a:cs typeface="Arial" panose="020B0604020202020204" pitchFamily="34" charset="0"/>
              </a:rPr>
              <a:t>An LEA may choose grade span to account for varying per-pupil allocations or FTEs per-pupil by grade span (e.g., elementary schools vs high schools) that aggregate (district-wide) per-pupil allocations or FTEs across all schools might not reflect</a:t>
            </a:r>
            <a:r>
              <a:rPr lang="en-US" sz="2000">
                <a:latin typeface="Times New Roman" panose="02020603050405020304" pitchFamily="18" charset="0"/>
                <a:ea typeface="Calibri" panose="020F0502020204030204" pitchFamily="34" charset="0"/>
                <a:cs typeface="Arial" panose="020B0604020202020204" pitchFamily="34" charset="0"/>
              </a:rPr>
              <a:t>.</a:t>
            </a:r>
            <a:endParaRPr lang="en-US" sz="2000">
              <a:latin typeface="Calibri" panose="020F0502020204030204" pitchFamily="34" charset="0"/>
              <a:ea typeface="Calibri" panose="020F0502020204030204" pitchFamily="34" charset="0"/>
              <a:cs typeface="Arial" panose="020B0604020202020204" pitchFamily="34" charset="0"/>
            </a:endParaRPr>
          </a:p>
          <a:p>
            <a:endParaRPr lang="en-US" sz="2000"/>
          </a:p>
        </p:txBody>
      </p:sp>
    </p:spTree>
    <p:extLst>
      <p:ext uri="{BB962C8B-B14F-4D97-AF65-F5344CB8AC3E}">
        <p14:creationId xmlns:p14="http://schemas.microsoft.com/office/powerpoint/2010/main" val="2090740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BB4E1-7812-4518-A9C4-53DBA0244828}"/>
              </a:ext>
            </a:extLst>
          </p:cNvPr>
          <p:cNvSpPr>
            <a:spLocks noGrp="1"/>
          </p:cNvSpPr>
          <p:nvPr>
            <p:ph type="title"/>
          </p:nvPr>
        </p:nvSpPr>
        <p:spPr/>
        <p:txBody>
          <a:bodyPr/>
          <a:lstStyle/>
          <a:p>
            <a:r>
              <a:rPr lang="en-US" sz="3600" b="1">
                <a:ea typeface="Calibri" panose="020F0502020204030204" pitchFamily="34" charset="0"/>
                <a:cs typeface="Arial" panose="020B0604020202020204" pitchFamily="34" charset="0"/>
              </a:rPr>
              <a:t>Identifying high-poverty schools: Step 1</a:t>
            </a:r>
            <a:endParaRPr lang="en-US" sz="3600"/>
          </a:p>
        </p:txBody>
      </p:sp>
      <p:sp>
        <p:nvSpPr>
          <p:cNvPr id="3" name="Content Placeholder 2">
            <a:extLst>
              <a:ext uri="{FF2B5EF4-FFF2-40B4-BE49-F238E27FC236}">
                <a16:creationId xmlns:a16="http://schemas.microsoft.com/office/drawing/2014/main" id="{5370AE36-FA53-4C8F-8CCF-662AFE01AD2E}"/>
              </a:ext>
            </a:extLst>
          </p:cNvPr>
          <p:cNvSpPr>
            <a:spLocks noGrp="1"/>
          </p:cNvSpPr>
          <p:nvPr>
            <p:ph idx="1"/>
          </p:nvPr>
        </p:nvSpPr>
        <p:spPr/>
        <p:txBody>
          <a:bodyPr/>
          <a:lstStyle/>
          <a:p>
            <a:r>
              <a:rPr lang="en-US" sz="2800">
                <a:ea typeface="Times New Roman" panose="02020603050405020304" pitchFamily="18" charset="0"/>
                <a:cs typeface="Arial" panose="020B0604020202020204" pitchFamily="34" charset="0"/>
              </a:rPr>
              <a:t>Rank each school in the LEA by its percentage of economically disadvantaged students, from highest percentage to lowest percentage, in each fiscal year. An LEA may rank its schools within the LEA as a whole or within each grade span — e.g., K-5, 6-8, 9-12. </a:t>
            </a:r>
          </a:p>
          <a:p>
            <a:r>
              <a:rPr lang="en-US" sz="2800">
                <a:ea typeface="Calibri" panose="020F0502020204030204" pitchFamily="34" charset="0"/>
                <a:cs typeface="Arial" panose="020B0604020202020204" pitchFamily="34" charset="0"/>
              </a:rPr>
              <a:t>See Slide 24 for an example of how an LEA might rank all schools in the LEA as a whole and Slide 26 for an example of how an LEA might rank its schools by grade span.</a:t>
            </a:r>
          </a:p>
          <a:p>
            <a:endParaRPr lang="en-US" sz="2800"/>
          </a:p>
        </p:txBody>
      </p:sp>
    </p:spTree>
    <p:extLst>
      <p:ext uri="{BB962C8B-B14F-4D97-AF65-F5344CB8AC3E}">
        <p14:creationId xmlns:p14="http://schemas.microsoft.com/office/powerpoint/2010/main" val="34918788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8AAAA-C8F5-482A-A80B-4094F015CFFB}"/>
              </a:ext>
            </a:extLst>
          </p:cNvPr>
          <p:cNvSpPr>
            <a:spLocks noGrp="1"/>
          </p:cNvSpPr>
          <p:nvPr>
            <p:ph type="title"/>
          </p:nvPr>
        </p:nvSpPr>
        <p:spPr/>
        <p:txBody>
          <a:bodyPr/>
          <a:lstStyle/>
          <a:p>
            <a:r>
              <a:rPr lang="en-US" sz="3200" b="1">
                <a:ea typeface="Calibri" panose="020F0502020204030204" pitchFamily="34" charset="0"/>
                <a:cs typeface="Arial" panose="020B0604020202020204" pitchFamily="34" charset="0"/>
              </a:rPr>
              <a:t>Identifying high-poverty schools: Step 2</a:t>
            </a:r>
            <a:endParaRPr lang="en-US" sz="3200"/>
          </a:p>
        </p:txBody>
      </p:sp>
      <p:sp>
        <p:nvSpPr>
          <p:cNvPr id="3" name="Content Placeholder 2">
            <a:extLst>
              <a:ext uri="{FF2B5EF4-FFF2-40B4-BE49-F238E27FC236}">
                <a16:creationId xmlns:a16="http://schemas.microsoft.com/office/drawing/2014/main" id="{0541C8BB-5EC2-496B-B9F2-88320A68632F}"/>
              </a:ext>
            </a:extLst>
          </p:cNvPr>
          <p:cNvSpPr>
            <a:spLocks noGrp="1"/>
          </p:cNvSpPr>
          <p:nvPr>
            <p:ph idx="1"/>
          </p:nvPr>
        </p:nvSpPr>
        <p:spPr/>
        <p:txBody>
          <a:bodyPr/>
          <a:lstStyle/>
          <a:p>
            <a:r>
              <a:rPr lang="en-US" sz="2800">
                <a:ea typeface="Times New Roman" panose="02020603050405020304" pitchFamily="18" charset="0"/>
                <a:cs typeface="Arial" panose="020B0604020202020204" pitchFamily="34" charset="0"/>
              </a:rPr>
              <a:t>Divide the total number of schools in the LEA by 4 to determine the number of schools in the highest quartile. If the result of the division is not a whole number, always round up to the nearest whole number (e.g., in Slide 24 table, 9 schools divided by 4 equals 2.25 schools, so 2.25 is rounded up to 3 schools). This is the number of schools the LEA must identify as high-poverty schools.  </a:t>
            </a:r>
            <a:endParaRPr lang="en-US" sz="2800">
              <a:ea typeface="Calibri" panose="020F0502020204030204" pitchFamily="34" charset="0"/>
              <a:cs typeface="Arial" panose="020B0604020202020204" pitchFamily="34" charset="0"/>
            </a:endParaRPr>
          </a:p>
          <a:p>
            <a:endParaRPr lang="en-US" sz="2800"/>
          </a:p>
        </p:txBody>
      </p:sp>
    </p:spTree>
    <p:extLst>
      <p:ext uri="{BB962C8B-B14F-4D97-AF65-F5344CB8AC3E}">
        <p14:creationId xmlns:p14="http://schemas.microsoft.com/office/powerpoint/2010/main" val="11754049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651B9-9743-438B-A268-1DAC6E0F2C69}"/>
              </a:ext>
            </a:extLst>
          </p:cNvPr>
          <p:cNvSpPr>
            <a:spLocks noGrp="1"/>
          </p:cNvSpPr>
          <p:nvPr>
            <p:ph type="title"/>
          </p:nvPr>
        </p:nvSpPr>
        <p:spPr/>
        <p:txBody>
          <a:bodyPr/>
          <a:lstStyle/>
          <a:p>
            <a:r>
              <a:rPr lang="en-US" sz="3200" b="1">
                <a:ea typeface="Calibri" panose="020F0502020204030204" pitchFamily="34" charset="0"/>
                <a:cs typeface="Arial" panose="020B0604020202020204" pitchFamily="34" charset="0"/>
              </a:rPr>
              <a:t>Identifying high-poverty schools: Step 3</a:t>
            </a:r>
            <a:endParaRPr lang="en-US" sz="3200"/>
          </a:p>
        </p:txBody>
      </p:sp>
      <p:sp>
        <p:nvSpPr>
          <p:cNvPr id="3" name="Content Placeholder 2">
            <a:extLst>
              <a:ext uri="{FF2B5EF4-FFF2-40B4-BE49-F238E27FC236}">
                <a16:creationId xmlns:a16="http://schemas.microsoft.com/office/drawing/2014/main" id="{759EF761-780E-4DAC-87C9-B9819E8935AB}"/>
              </a:ext>
            </a:extLst>
          </p:cNvPr>
          <p:cNvSpPr>
            <a:spLocks noGrp="1"/>
          </p:cNvSpPr>
          <p:nvPr>
            <p:ph idx="1"/>
          </p:nvPr>
        </p:nvSpPr>
        <p:spPr>
          <a:xfrm>
            <a:off x="457200" y="1190848"/>
            <a:ext cx="8229600" cy="4935316"/>
          </a:xfrm>
        </p:spPr>
        <p:txBody>
          <a:bodyPr/>
          <a:lstStyle/>
          <a:p>
            <a:r>
              <a:rPr lang="en-US" sz="2400">
                <a:ea typeface="Times New Roman" panose="02020603050405020304" pitchFamily="18" charset="0"/>
                <a:cs typeface="Arial" panose="020B0604020202020204" pitchFamily="34" charset="0"/>
              </a:rPr>
              <a:t>Identify the highest-poverty quartile of schools (the number of schools identified in step 2) in the LEA as high-poverty schools. </a:t>
            </a:r>
          </a:p>
          <a:p>
            <a:r>
              <a:rPr lang="en-US" sz="2400">
                <a:ea typeface="Times New Roman" panose="02020603050405020304" pitchFamily="18" charset="0"/>
                <a:cs typeface="Arial" panose="020B0604020202020204" pitchFamily="34" charset="0"/>
              </a:rPr>
              <a:t>If the LEA ranks by grade span, an LEA may first select the high-poverty school in rank order from each grade span. LEAs may determine their grade span and may use the same grade spans as for Title I Comparability. (See Slide 26)</a:t>
            </a:r>
          </a:p>
          <a:p>
            <a:pPr lvl="1"/>
            <a:r>
              <a:rPr lang="en-US" sz="2000">
                <a:ea typeface="Times New Roman" panose="02020603050405020304" pitchFamily="18" charset="0"/>
                <a:cs typeface="Arial" panose="020B0604020202020204" pitchFamily="34" charset="0"/>
              </a:rPr>
              <a:t>If they select the grade span option, LEAs must ensure that their highest quartile for each grade span is captured. For example, if an LEA has 9 schools, then 3 schools must be identified as highest poverty.      </a:t>
            </a:r>
            <a:endParaRPr lang="en-US" sz="2000">
              <a:ea typeface="Calibri" panose="020F0502020204030204" pitchFamily="34" charset="0"/>
              <a:cs typeface="Arial" panose="020B0604020202020204" pitchFamily="34" charset="0"/>
            </a:endParaRPr>
          </a:p>
          <a:p>
            <a:endParaRPr lang="en-US" sz="2400"/>
          </a:p>
        </p:txBody>
      </p:sp>
    </p:spTree>
    <p:extLst>
      <p:ext uri="{BB962C8B-B14F-4D97-AF65-F5344CB8AC3E}">
        <p14:creationId xmlns:p14="http://schemas.microsoft.com/office/powerpoint/2010/main" val="978980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A3E3C-70E3-4098-B42B-7AD0CC22745B}"/>
              </a:ext>
            </a:extLst>
          </p:cNvPr>
          <p:cNvSpPr>
            <a:spLocks noGrp="1"/>
          </p:cNvSpPr>
          <p:nvPr>
            <p:ph type="title"/>
          </p:nvPr>
        </p:nvSpPr>
        <p:spPr/>
        <p:txBody>
          <a:bodyPr>
            <a:noAutofit/>
          </a:bodyPr>
          <a:lstStyle/>
          <a:p>
            <a:r>
              <a:rPr lang="en-US" sz="2800" b="1">
                <a:ea typeface="Calibri" panose="020F0502020204030204" pitchFamily="34" charset="0"/>
                <a:cs typeface="Arial" panose="020B0604020202020204" pitchFamily="34" charset="0"/>
              </a:rPr>
              <a:t>Identifying high-poverty schools (District-wide): </a:t>
            </a:r>
            <a:br>
              <a:rPr lang="en-US" sz="2800" b="1">
                <a:ea typeface="Calibri" panose="020F0502020204030204" pitchFamily="34" charset="0"/>
                <a:cs typeface="Arial" panose="020B0604020202020204" pitchFamily="34" charset="0"/>
              </a:rPr>
            </a:br>
            <a:r>
              <a:rPr lang="en-US" sz="1800" b="1">
                <a:ea typeface="Times New Roman" panose="02020603050405020304" pitchFamily="18" charset="0"/>
              </a:rPr>
              <a:t>Identifying high-poverty schools in an LEA as a whole (in a sample LEA with nine schools)</a:t>
            </a:r>
            <a:endParaRPr lang="en-US" sz="1800"/>
          </a:p>
        </p:txBody>
      </p:sp>
      <p:pic>
        <p:nvPicPr>
          <p:cNvPr id="3" name="Picture 2" descr="Identifying high poverty schools within LEA. Chart showing percentages of economically disadvantaged students">
            <a:extLst>
              <a:ext uri="{FF2B5EF4-FFF2-40B4-BE49-F238E27FC236}">
                <a16:creationId xmlns:a16="http://schemas.microsoft.com/office/drawing/2014/main" id="{06702AFF-BF93-4975-828E-F7E17DBEFA61}"/>
              </a:ext>
            </a:extLst>
          </p:cNvPr>
          <p:cNvPicPr>
            <a:picLocks noChangeAspect="1"/>
          </p:cNvPicPr>
          <p:nvPr/>
        </p:nvPicPr>
        <p:blipFill>
          <a:blip r:embed="rId2"/>
          <a:stretch>
            <a:fillRect/>
          </a:stretch>
        </p:blipFill>
        <p:spPr>
          <a:xfrm>
            <a:off x="533650" y="2430590"/>
            <a:ext cx="7981700" cy="3098673"/>
          </a:xfrm>
          <a:prstGeom prst="rect">
            <a:avLst/>
          </a:prstGeom>
        </p:spPr>
      </p:pic>
    </p:spTree>
    <p:extLst>
      <p:ext uri="{BB962C8B-B14F-4D97-AF65-F5344CB8AC3E}">
        <p14:creationId xmlns:p14="http://schemas.microsoft.com/office/powerpoint/2010/main" val="10662727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F0C94-37D5-E59A-0497-6C50792C407C}"/>
              </a:ext>
            </a:extLst>
          </p:cNvPr>
          <p:cNvSpPr>
            <a:spLocks noGrp="1"/>
          </p:cNvSpPr>
          <p:nvPr>
            <p:ph type="title"/>
          </p:nvPr>
        </p:nvSpPr>
        <p:spPr/>
        <p:txBody>
          <a:bodyPr/>
          <a:lstStyle/>
          <a:p>
            <a:r>
              <a:rPr lang="en-US"/>
              <a:t>High Poverty (District-Wide Option)</a:t>
            </a:r>
          </a:p>
        </p:txBody>
      </p:sp>
      <p:pic>
        <p:nvPicPr>
          <p:cNvPr id="5" name="Content Placeholder 4" descr="High Poverty Schools screenshot GMS">
            <a:extLst>
              <a:ext uri="{FF2B5EF4-FFF2-40B4-BE49-F238E27FC236}">
                <a16:creationId xmlns:a16="http://schemas.microsoft.com/office/drawing/2014/main" id="{D1ECBF34-FCBE-F181-08E6-E8D468FA1EE0}"/>
              </a:ext>
            </a:extLst>
          </p:cNvPr>
          <p:cNvPicPr>
            <a:picLocks noGrp="1" noChangeAspect="1"/>
          </p:cNvPicPr>
          <p:nvPr>
            <p:ph sz="quarter" idx="10"/>
          </p:nvPr>
        </p:nvPicPr>
        <p:blipFill>
          <a:blip r:embed="rId2">
            <a:extLst>
              <a:ext uri="{28A0092B-C50C-407E-A947-70E740481C1C}">
                <a14:useLocalDpi xmlns:a14="http://schemas.microsoft.com/office/drawing/2010/main" val="0"/>
              </a:ext>
            </a:extLst>
          </a:blip>
          <a:stretch>
            <a:fillRect/>
          </a:stretch>
        </p:blipFill>
        <p:spPr>
          <a:xfrm>
            <a:off x="457200" y="1894389"/>
            <a:ext cx="8229600" cy="3907422"/>
          </a:xfrm>
          <a:ln>
            <a:solidFill>
              <a:schemeClr val="accent1"/>
            </a:solidFill>
          </a:ln>
        </p:spPr>
      </p:pic>
    </p:spTree>
    <p:extLst>
      <p:ext uri="{BB962C8B-B14F-4D97-AF65-F5344CB8AC3E}">
        <p14:creationId xmlns:p14="http://schemas.microsoft.com/office/powerpoint/2010/main" val="19431749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C88F0-1AC1-4B13-8738-F88E5859D65E}"/>
              </a:ext>
            </a:extLst>
          </p:cNvPr>
          <p:cNvSpPr>
            <a:spLocks noGrp="1"/>
          </p:cNvSpPr>
          <p:nvPr>
            <p:ph type="title"/>
          </p:nvPr>
        </p:nvSpPr>
        <p:spPr/>
        <p:txBody>
          <a:bodyPr>
            <a:noAutofit/>
          </a:bodyPr>
          <a:lstStyle/>
          <a:p>
            <a:r>
              <a:rPr lang="en-US" sz="2800" b="1">
                <a:ea typeface="Tahoma" panose="020B0604030504040204" pitchFamily="34" charset="0"/>
                <a:cs typeface="Tahoma" panose="020B0604030504040204" pitchFamily="34" charset="0"/>
              </a:rPr>
              <a:t>Identifying high-poverty schools (Grade Span): </a:t>
            </a:r>
            <a:br>
              <a:rPr lang="en-US" sz="2800" b="1">
                <a:ea typeface="Tahoma" panose="020B0604030504040204" pitchFamily="34" charset="0"/>
                <a:cs typeface="Tahoma" panose="020B0604030504040204" pitchFamily="34" charset="0"/>
              </a:rPr>
            </a:br>
            <a:r>
              <a:rPr lang="en-US" sz="2000" b="1">
                <a:ea typeface="Tahoma" panose="020B0604030504040204" pitchFamily="34" charset="0"/>
                <a:cs typeface="Tahoma" panose="020B0604030504040204" pitchFamily="34" charset="0"/>
              </a:rPr>
              <a:t>Identifying high-poverty schools by grade span in an LEA </a:t>
            </a:r>
            <a:endParaRPr lang="en-US" sz="2000">
              <a:ea typeface="Tahoma" panose="020B0604030504040204" pitchFamily="34" charset="0"/>
              <a:cs typeface="Tahoma" panose="020B0604030504040204" pitchFamily="34" charset="0"/>
            </a:endParaRPr>
          </a:p>
        </p:txBody>
      </p:sp>
      <p:pic>
        <p:nvPicPr>
          <p:cNvPr id="3" name="Picture 2" descr="Identifying high poverty schools by grade span within LEA. ">
            <a:extLst>
              <a:ext uri="{FF2B5EF4-FFF2-40B4-BE49-F238E27FC236}">
                <a16:creationId xmlns:a16="http://schemas.microsoft.com/office/drawing/2014/main" id="{0496DB1E-3EE1-438A-A11E-754173EEC290}"/>
              </a:ext>
            </a:extLst>
          </p:cNvPr>
          <p:cNvPicPr>
            <a:picLocks noChangeAspect="1"/>
          </p:cNvPicPr>
          <p:nvPr/>
        </p:nvPicPr>
        <p:blipFill>
          <a:blip r:embed="rId2"/>
          <a:stretch>
            <a:fillRect/>
          </a:stretch>
        </p:blipFill>
        <p:spPr>
          <a:xfrm>
            <a:off x="304800" y="1905000"/>
            <a:ext cx="8686800" cy="3594354"/>
          </a:xfrm>
          <a:prstGeom prst="rect">
            <a:avLst/>
          </a:prstGeom>
        </p:spPr>
      </p:pic>
    </p:spTree>
    <p:extLst>
      <p:ext uri="{BB962C8B-B14F-4D97-AF65-F5344CB8AC3E}">
        <p14:creationId xmlns:p14="http://schemas.microsoft.com/office/powerpoint/2010/main" val="24126905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3DC04-DA97-401F-511C-4E1143B2BC70}"/>
              </a:ext>
            </a:extLst>
          </p:cNvPr>
          <p:cNvSpPr>
            <a:spLocks noGrp="1"/>
          </p:cNvSpPr>
          <p:nvPr>
            <p:ph type="title"/>
          </p:nvPr>
        </p:nvSpPr>
        <p:spPr/>
        <p:txBody>
          <a:bodyPr>
            <a:normAutofit fontScale="90000"/>
          </a:bodyPr>
          <a:lstStyle/>
          <a:p>
            <a:r>
              <a:rPr lang="en-US"/>
              <a:t>High Poverty Schools (Grade Span Option)</a:t>
            </a:r>
          </a:p>
        </p:txBody>
      </p:sp>
      <p:pic>
        <p:nvPicPr>
          <p:cNvPr id="5" name="Content Placeholder 4" descr="High Poverty schools grade span option screenshot of GMS">
            <a:extLst>
              <a:ext uri="{FF2B5EF4-FFF2-40B4-BE49-F238E27FC236}">
                <a16:creationId xmlns:a16="http://schemas.microsoft.com/office/drawing/2014/main" id="{8036DFD8-D847-AC11-3936-D35DC6EE28DA}"/>
              </a:ext>
            </a:extLst>
          </p:cNvPr>
          <p:cNvPicPr>
            <a:picLocks noGrp="1" noChangeAspect="1"/>
          </p:cNvPicPr>
          <p:nvPr>
            <p:ph sz="quarter" idx="10"/>
          </p:nvPr>
        </p:nvPicPr>
        <p:blipFill>
          <a:blip r:embed="rId2">
            <a:extLst>
              <a:ext uri="{28A0092B-C50C-407E-A947-70E740481C1C}">
                <a14:useLocalDpi xmlns:a14="http://schemas.microsoft.com/office/drawing/2010/main" val="0"/>
              </a:ext>
            </a:extLst>
          </a:blip>
          <a:stretch>
            <a:fillRect/>
          </a:stretch>
        </p:blipFill>
        <p:spPr>
          <a:xfrm>
            <a:off x="457200" y="1835593"/>
            <a:ext cx="8229600" cy="4025014"/>
          </a:xfrm>
          <a:ln>
            <a:solidFill>
              <a:schemeClr val="accent1"/>
            </a:solidFill>
          </a:ln>
        </p:spPr>
      </p:pic>
    </p:spTree>
    <p:extLst>
      <p:ext uri="{BB962C8B-B14F-4D97-AF65-F5344CB8AC3E}">
        <p14:creationId xmlns:p14="http://schemas.microsoft.com/office/powerpoint/2010/main" val="11012769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29963-9D08-F371-041B-AE730CCAB236}"/>
              </a:ext>
            </a:extLst>
          </p:cNvPr>
          <p:cNvSpPr>
            <a:spLocks noGrp="1"/>
          </p:cNvSpPr>
          <p:nvPr>
            <p:ph type="title"/>
          </p:nvPr>
        </p:nvSpPr>
        <p:spPr/>
        <p:txBody>
          <a:bodyPr>
            <a:normAutofit fontScale="90000"/>
          </a:bodyPr>
          <a:lstStyle/>
          <a:p>
            <a:r>
              <a:rPr lang="en-US"/>
              <a:t>Note on </a:t>
            </a:r>
            <a:r>
              <a:rPr lang="en-US" err="1"/>
              <a:t>MOEq</a:t>
            </a:r>
            <a:r>
              <a:rPr lang="en-US"/>
              <a:t> for districts with only one school serving a grade span</a:t>
            </a:r>
          </a:p>
        </p:txBody>
      </p:sp>
      <p:sp>
        <p:nvSpPr>
          <p:cNvPr id="3" name="Text Placeholder 2">
            <a:extLst>
              <a:ext uri="{FF2B5EF4-FFF2-40B4-BE49-F238E27FC236}">
                <a16:creationId xmlns:a16="http://schemas.microsoft.com/office/drawing/2014/main" id="{637D4BCE-0537-F4C4-384A-FF5DE14BE61F}"/>
              </a:ext>
            </a:extLst>
          </p:cNvPr>
          <p:cNvSpPr>
            <a:spLocks noGrp="1"/>
          </p:cNvSpPr>
          <p:nvPr>
            <p:ph type="body" sz="quarter" idx="10"/>
          </p:nvPr>
        </p:nvSpPr>
        <p:spPr/>
        <p:txBody>
          <a:bodyPr/>
          <a:lstStyle/>
          <a:p>
            <a:r>
              <a:rPr lang="en-US"/>
              <a:t>Example: your LEA has only one high-school</a:t>
            </a:r>
          </a:p>
          <a:p>
            <a:pPr lvl="1"/>
            <a:r>
              <a:rPr lang="en-US"/>
              <a:t>That school is automatically your high-poverty school for that grade span</a:t>
            </a:r>
          </a:p>
          <a:p>
            <a:pPr lvl="1"/>
            <a:r>
              <a:rPr lang="en-US"/>
              <a:t>That grade span automatically passes the </a:t>
            </a:r>
            <a:r>
              <a:rPr lang="en-US" err="1"/>
              <a:t>MOEq</a:t>
            </a:r>
            <a:r>
              <a:rPr lang="en-US"/>
              <a:t> fiscal and staffing equity test for that grade span (you will compare that school to itself)</a:t>
            </a:r>
          </a:p>
          <a:p>
            <a:pPr lvl="1"/>
            <a:r>
              <a:rPr lang="en-US"/>
              <a:t>*you may still fail the </a:t>
            </a:r>
            <a:r>
              <a:rPr lang="en-US" err="1"/>
              <a:t>MOEq</a:t>
            </a:r>
            <a:r>
              <a:rPr lang="en-US"/>
              <a:t> test in other grade spans</a:t>
            </a:r>
          </a:p>
        </p:txBody>
      </p:sp>
    </p:spTree>
    <p:extLst>
      <p:ext uri="{BB962C8B-B14F-4D97-AF65-F5344CB8AC3E}">
        <p14:creationId xmlns:p14="http://schemas.microsoft.com/office/powerpoint/2010/main" val="3822838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80F79-41ED-4615-BE22-95000C6FD365}"/>
              </a:ext>
            </a:extLst>
          </p:cNvPr>
          <p:cNvSpPr>
            <a:spLocks noGrp="1"/>
          </p:cNvSpPr>
          <p:nvPr>
            <p:ph type="ctrTitle"/>
          </p:nvPr>
        </p:nvSpPr>
        <p:spPr/>
        <p:txBody>
          <a:bodyPr/>
          <a:lstStyle/>
          <a:p>
            <a:r>
              <a:rPr lang="en-US"/>
              <a:t>Determination of Fiscal Equity</a:t>
            </a:r>
          </a:p>
        </p:txBody>
      </p:sp>
    </p:spTree>
    <p:extLst>
      <p:ext uri="{BB962C8B-B14F-4D97-AF65-F5344CB8AC3E}">
        <p14:creationId xmlns:p14="http://schemas.microsoft.com/office/powerpoint/2010/main" val="1233525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A6678-83B0-BB86-5A2A-AA3EE1C870FF}"/>
              </a:ext>
            </a:extLst>
          </p:cNvPr>
          <p:cNvSpPr>
            <a:spLocks noGrp="1"/>
          </p:cNvSpPr>
          <p:nvPr>
            <p:ph type="title"/>
          </p:nvPr>
        </p:nvSpPr>
        <p:spPr/>
        <p:txBody>
          <a:bodyPr/>
          <a:lstStyle/>
          <a:p>
            <a:r>
              <a:rPr lang="en-US"/>
              <a:t>US Department of Education Guidance</a:t>
            </a:r>
          </a:p>
        </p:txBody>
      </p:sp>
      <p:sp>
        <p:nvSpPr>
          <p:cNvPr id="3" name="Text Placeholder 2">
            <a:extLst>
              <a:ext uri="{FF2B5EF4-FFF2-40B4-BE49-F238E27FC236}">
                <a16:creationId xmlns:a16="http://schemas.microsoft.com/office/drawing/2014/main" id="{85DB2E0D-4924-C712-8ACE-50B396205C7E}"/>
              </a:ext>
            </a:extLst>
          </p:cNvPr>
          <p:cNvSpPr>
            <a:spLocks noGrp="1"/>
          </p:cNvSpPr>
          <p:nvPr>
            <p:ph type="body" sz="quarter" idx="10"/>
          </p:nvPr>
        </p:nvSpPr>
        <p:spPr/>
        <p:txBody>
          <a:bodyPr/>
          <a:lstStyle/>
          <a:p>
            <a:r>
              <a:rPr lang="en-US" dirty="0">
                <a:hlinkClick r:id="rId2"/>
              </a:rPr>
              <a:t>Federal Register :: Final Requirements-American Rescue Plan Act Elementary and Secondary School Emergency Relief Fund</a:t>
            </a:r>
            <a:r>
              <a:rPr lang="en-US" dirty="0"/>
              <a:t> (June 9, 2022)</a:t>
            </a:r>
          </a:p>
          <a:p>
            <a:r>
              <a:rPr lang="en-US" dirty="0" err="1">
                <a:hlinkClick r:id="rId3"/>
              </a:rPr>
              <a:t>MOEq</a:t>
            </a:r>
            <a:r>
              <a:rPr lang="en-US" dirty="0">
                <a:hlinkClick r:id="rId3"/>
              </a:rPr>
              <a:t> FAQs</a:t>
            </a:r>
            <a:endParaRPr lang="en-US" dirty="0"/>
          </a:p>
          <a:p>
            <a:r>
              <a:rPr lang="en-US" dirty="0">
                <a:hlinkClick r:id="rId4"/>
              </a:rPr>
              <a:t>USED </a:t>
            </a:r>
            <a:r>
              <a:rPr lang="en-US" dirty="0" err="1">
                <a:hlinkClick r:id="rId4"/>
              </a:rPr>
              <a:t>MOEq</a:t>
            </a:r>
            <a:r>
              <a:rPr lang="en-US" dirty="0">
                <a:hlinkClick r:id="rId4"/>
              </a:rPr>
              <a:t> </a:t>
            </a:r>
            <a:r>
              <a:rPr lang="en-US" dirty="0">
                <a:hlinkClick r:id="rId4"/>
              </a:rPr>
              <a:t>website</a:t>
            </a:r>
            <a:endParaRPr lang="en-US" dirty="0"/>
          </a:p>
          <a:p>
            <a:r>
              <a:rPr lang="en-US" dirty="0">
                <a:hlinkClick r:id="rId5"/>
              </a:rPr>
              <a:t>USED </a:t>
            </a:r>
            <a:r>
              <a:rPr lang="en-US" dirty="0" err="1">
                <a:hlinkClick r:id="rId5"/>
              </a:rPr>
              <a:t>MOEq</a:t>
            </a:r>
            <a:r>
              <a:rPr lang="en-US" dirty="0">
                <a:hlinkClick r:id="rId5"/>
              </a:rPr>
              <a:t> </a:t>
            </a:r>
            <a:r>
              <a:rPr lang="en-US" dirty="0">
                <a:hlinkClick r:id="rId5"/>
              </a:rPr>
              <a:t>webinar</a:t>
            </a:r>
            <a:r>
              <a:rPr lang="en-US" dirty="0"/>
              <a:t> and </a:t>
            </a:r>
            <a:r>
              <a:rPr lang="en-US" dirty="0">
                <a:hlinkClick r:id="rId6"/>
              </a:rPr>
              <a:t>slide deck </a:t>
            </a:r>
            <a:r>
              <a:rPr lang="en-US" dirty="0"/>
              <a:t>(June 9, 2022)</a:t>
            </a:r>
          </a:p>
        </p:txBody>
      </p:sp>
    </p:spTree>
    <p:extLst>
      <p:ext uri="{BB962C8B-B14F-4D97-AF65-F5344CB8AC3E}">
        <p14:creationId xmlns:p14="http://schemas.microsoft.com/office/powerpoint/2010/main" val="6174036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8809C-65CC-4DCC-9348-89FE4539F52C}"/>
              </a:ext>
            </a:extLst>
          </p:cNvPr>
          <p:cNvSpPr>
            <a:spLocks noGrp="1"/>
          </p:cNvSpPr>
          <p:nvPr>
            <p:ph type="title"/>
          </p:nvPr>
        </p:nvSpPr>
        <p:spPr/>
        <p:txBody>
          <a:bodyPr/>
          <a:lstStyle/>
          <a:p>
            <a:r>
              <a:rPr lang="en-US" sz="2400" b="1">
                <a:ea typeface="Calibri" panose="020F0502020204030204" pitchFamily="34" charset="0"/>
                <a:cs typeface="Arial" panose="020B0604020202020204" pitchFamily="34" charset="0"/>
              </a:rPr>
              <a:t>Which funding sources must an LEA include when determining its per-pupil funding for the purposes of maintaining fiscal equity?</a:t>
            </a:r>
            <a:br>
              <a:rPr lang="en-US" sz="2400">
                <a:ea typeface="Calibri" panose="020F0502020204030204" pitchFamily="34" charset="0"/>
                <a:cs typeface="Arial" panose="020B0604020202020204" pitchFamily="34" charset="0"/>
              </a:rPr>
            </a:br>
            <a:endParaRPr lang="en-US" sz="2400"/>
          </a:p>
        </p:txBody>
      </p:sp>
      <p:sp>
        <p:nvSpPr>
          <p:cNvPr id="3" name="Content Placeholder 2">
            <a:extLst>
              <a:ext uri="{FF2B5EF4-FFF2-40B4-BE49-F238E27FC236}">
                <a16:creationId xmlns:a16="http://schemas.microsoft.com/office/drawing/2014/main" id="{50E51D81-6E54-474A-83C5-1F888958D5D8}"/>
              </a:ext>
            </a:extLst>
          </p:cNvPr>
          <p:cNvSpPr>
            <a:spLocks noGrp="1"/>
          </p:cNvSpPr>
          <p:nvPr>
            <p:ph idx="1"/>
          </p:nvPr>
        </p:nvSpPr>
        <p:spPr>
          <a:xfrm>
            <a:off x="457200" y="1524000"/>
            <a:ext cx="8229600" cy="4602163"/>
          </a:xfrm>
        </p:spPr>
        <p:txBody>
          <a:bodyPr/>
          <a:lstStyle/>
          <a:p>
            <a:pPr>
              <a:spcBef>
                <a:spcPts val="0"/>
              </a:spcBef>
              <a:spcAft>
                <a:spcPts val="0"/>
              </a:spcAft>
            </a:pPr>
            <a:r>
              <a:rPr lang="en-US" sz="2200">
                <a:ea typeface="Calibri" panose="020F0502020204030204" pitchFamily="34" charset="0"/>
                <a:cs typeface="Arial" panose="020B0604020202020204" pitchFamily="34" charset="0"/>
              </a:rPr>
              <a:t>When determining whether it maintained fiscal equity, an LEA includes all sources of State and local funds the LEA has available for current expenditures for free public education. (See section 8101(12) of the ESEA.)</a:t>
            </a:r>
          </a:p>
          <a:p>
            <a:pPr>
              <a:spcBef>
                <a:spcPts val="0"/>
              </a:spcBef>
              <a:spcAft>
                <a:spcPts val="0"/>
              </a:spcAft>
            </a:pPr>
            <a:r>
              <a:rPr lang="en-US" sz="2200">
                <a:ea typeface="Calibri" panose="020F0502020204030204" pitchFamily="34" charset="0"/>
                <a:cs typeface="Arial" panose="020B0604020202020204" pitchFamily="34" charset="0"/>
              </a:rPr>
              <a:t>Current expenditures </a:t>
            </a:r>
            <a:r>
              <a:rPr lang="en-US" sz="2200" i="1">
                <a:ea typeface="Calibri" panose="020F0502020204030204" pitchFamily="34" charset="0"/>
                <a:cs typeface="Arial" panose="020B0604020202020204" pitchFamily="34" charset="0"/>
              </a:rPr>
              <a:t>do not include</a:t>
            </a:r>
            <a:r>
              <a:rPr lang="en-US" sz="2200">
                <a:ea typeface="Calibri" panose="020F0502020204030204" pitchFamily="34" charset="0"/>
                <a:cs typeface="Arial" panose="020B0604020202020204" pitchFamily="34" charset="0"/>
              </a:rPr>
              <a:t> dedicated funds for capital outlays and debt service. </a:t>
            </a:r>
          </a:p>
          <a:p>
            <a:pPr>
              <a:spcBef>
                <a:spcPts val="0"/>
              </a:spcBef>
              <a:spcAft>
                <a:spcPts val="0"/>
              </a:spcAft>
            </a:pPr>
            <a:r>
              <a:rPr lang="en-US" sz="2200">
                <a:ea typeface="Calibri" panose="020F0502020204030204" pitchFamily="34" charset="0"/>
                <a:cs typeface="Arial" panose="020B0604020202020204" pitchFamily="34" charset="0"/>
              </a:rPr>
              <a:t>Moreover, local fiscal </a:t>
            </a:r>
            <a:r>
              <a:rPr lang="en-US" sz="2200" err="1">
                <a:ea typeface="Calibri" panose="020F0502020204030204" pitchFamily="34" charset="0"/>
                <a:cs typeface="Arial" panose="020B0604020202020204" pitchFamily="34" charset="0"/>
              </a:rPr>
              <a:t>MOEq</a:t>
            </a:r>
            <a:r>
              <a:rPr lang="en-US" sz="2200">
                <a:ea typeface="Calibri" panose="020F0502020204030204" pitchFamily="34" charset="0"/>
                <a:cs typeface="Arial" panose="020B0604020202020204" pitchFamily="34" charset="0"/>
              </a:rPr>
              <a:t> considers the use of local and State funding sources only. Therefore, an LEA </a:t>
            </a:r>
            <a:r>
              <a:rPr lang="en-US" sz="2200" i="1">
                <a:ea typeface="Calibri" panose="020F0502020204030204" pitchFamily="34" charset="0"/>
                <a:cs typeface="Arial" panose="020B0604020202020204" pitchFamily="34" charset="0"/>
              </a:rPr>
              <a:t>may not include </a:t>
            </a:r>
            <a:r>
              <a:rPr lang="en-US" sz="2200">
                <a:ea typeface="Calibri" panose="020F0502020204030204" pitchFamily="34" charset="0"/>
                <a:cs typeface="Arial" panose="020B0604020202020204" pitchFamily="34" charset="0"/>
              </a:rPr>
              <a:t>Federal funds or support from private donors, such as charitable contributions that corporations or individuals make to elementary and secondary education. </a:t>
            </a:r>
          </a:p>
          <a:p>
            <a:pPr>
              <a:spcBef>
                <a:spcPts val="0"/>
              </a:spcBef>
              <a:spcAft>
                <a:spcPts val="0"/>
              </a:spcAft>
            </a:pPr>
            <a:r>
              <a:rPr lang="en-US" sz="2200">
                <a:ea typeface="Calibri" panose="020F0502020204030204" pitchFamily="34" charset="0"/>
                <a:cs typeface="Arial" panose="020B0604020202020204" pitchFamily="34" charset="0"/>
              </a:rPr>
              <a:t>The LEA must use consistent funding sources from year to year and document its sources of data. </a:t>
            </a:r>
            <a:endParaRPr lang="en-US" sz="2200"/>
          </a:p>
        </p:txBody>
      </p:sp>
    </p:spTree>
    <p:extLst>
      <p:ext uri="{BB962C8B-B14F-4D97-AF65-F5344CB8AC3E}">
        <p14:creationId xmlns:p14="http://schemas.microsoft.com/office/powerpoint/2010/main" val="23449665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BD4E7-0BF3-405A-C61A-36624583E4F6}"/>
              </a:ext>
            </a:extLst>
          </p:cNvPr>
          <p:cNvSpPr>
            <a:spLocks noGrp="1"/>
          </p:cNvSpPr>
          <p:nvPr>
            <p:ph type="title"/>
          </p:nvPr>
        </p:nvSpPr>
        <p:spPr>
          <a:xfrm>
            <a:off x="457200" y="424631"/>
            <a:ext cx="8229600" cy="1143000"/>
          </a:xfrm>
        </p:spPr>
        <p:txBody>
          <a:bodyPr>
            <a:noAutofit/>
          </a:bodyPr>
          <a:lstStyle/>
          <a:p>
            <a:r>
              <a:rPr lang="en-US" sz="3200"/>
              <a:t>What enrollment data may an LEA rely on when determining its per-pupil amount of funding</a:t>
            </a:r>
            <a:br>
              <a:rPr lang="en-US" sz="3200"/>
            </a:br>
            <a:r>
              <a:rPr lang="en-US" sz="3200"/>
              <a:t>for high poverty schools?</a:t>
            </a:r>
          </a:p>
        </p:txBody>
      </p:sp>
      <p:sp>
        <p:nvSpPr>
          <p:cNvPr id="3" name="Text Placeholder 2">
            <a:extLst>
              <a:ext uri="{FF2B5EF4-FFF2-40B4-BE49-F238E27FC236}">
                <a16:creationId xmlns:a16="http://schemas.microsoft.com/office/drawing/2014/main" id="{73AF3AA0-B182-9578-5803-20B9584C5483}"/>
              </a:ext>
            </a:extLst>
          </p:cNvPr>
          <p:cNvSpPr>
            <a:spLocks noGrp="1"/>
          </p:cNvSpPr>
          <p:nvPr>
            <p:ph type="body" sz="quarter" idx="10"/>
          </p:nvPr>
        </p:nvSpPr>
        <p:spPr>
          <a:xfrm>
            <a:off x="533400" y="2057400"/>
            <a:ext cx="8153400" cy="3886200"/>
          </a:xfrm>
        </p:spPr>
        <p:txBody>
          <a:bodyPr/>
          <a:lstStyle/>
          <a:p>
            <a:r>
              <a:rPr lang="en-US" sz="2400"/>
              <a:t>To determine the per-pupil amount for each fiscal year, an LEA may use the most appropriate available enrollment data for the applicable fiscal year, which could be the same enrollment data it relied on to distribute or allocate funds for the applicable fiscal year.</a:t>
            </a:r>
          </a:p>
          <a:p>
            <a:pPr lvl="1"/>
            <a:r>
              <a:rPr lang="en-US" sz="2400" b="1"/>
              <a:t>For the purposes of this report, the AOE recommends that the LEA use its </a:t>
            </a:r>
            <a:r>
              <a:rPr lang="en-US" sz="2400" b="1">
                <a:hlinkClick r:id="rId2"/>
              </a:rPr>
              <a:t>DC-6 enrollment data.</a:t>
            </a:r>
            <a:r>
              <a:rPr lang="en-US" sz="2400" b="1"/>
              <a:t> Please Note: LEAs should not include their </a:t>
            </a:r>
            <a:r>
              <a:rPr lang="en-US" sz="2400" b="1" err="1"/>
              <a:t>preK</a:t>
            </a:r>
            <a:r>
              <a:rPr lang="en-US" sz="2400" b="1"/>
              <a:t> enrollment.</a:t>
            </a:r>
          </a:p>
        </p:txBody>
      </p:sp>
    </p:spTree>
    <p:extLst>
      <p:ext uri="{BB962C8B-B14F-4D97-AF65-F5344CB8AC3E}">
        <p14:creationId xmlns:p14="http://schemas.microsoft.com/office/powerpoint/2010/main" val="40631390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781E0-2984-4BAE-8D6D-FE041184D707}"/>
              </a:ext>
            </a:extLst>
          </p:cNvPr>
          <p:cNvSpPr>
            <a:spLocks noGrp="1"/>
          </p:cNvSpPr>
          <p:nvPr>
            <p:ph type="title"/>
          </p:nvPr>
        </p:nvSpPr>
        <p:spPr/>
        <p:txBody>
          <a:bodyPr/>
          <a:lstStyle/>
          <a:p>
            <a:r>
              <a:rPr lang="en-US" sz="2400" b="1">
                <a:ea typeface="Calibri" panose="020F0502020204030204" pitchFamily="34" charset="0"/>
                <a:cs typeface="Arial" panose="020B0604020202020204" pitchFamily="34" charset="0"/>
              </a:rPr>
              <a:t>How does an LEA determine whether it maintained fiscal equity for its high-poverty schools?</a:t>
            </a:r>
            <a:br>
              <a:rPr lang="en-US" sz="2400" b="1">
                <a:ea typeface="Calibri" panose="020F0502020204030204" pitchFamily="34" charset="0"/>
                <a:cs typeface="Arial" panose="020B0604020202020204" pitchFamily="34" charset="0"/>
              </a:rPr>
            </a:br>
            <a:r>
              <a:rPr lang="en-US" sz="2400" b="1">
                <a:ea typeface="Calibri" panose="020F0502020204030204" pitchFamily="34" charset="0"/>
                <a:cs typeface="Arial" panose="020B0604020202020204" pitchFamily="34" charset="0"/>
              </a:rPr>
              <a:t>District-wide Determination</a:t>
            </a:r>
            <a:br>
              <a:rPr lang="en-US" sz="2400">
                <a:ea typeface="Calibri" panose="020F0502020204030204" pitchFamily="34" charset="0"/>
                <a:cs typeface="Arial" panose="020B0604020202020204" pitchFamily="34" charset="0"/>
              </a:rPr>
            </a:br>
            <a:endParaRPr lang="en-US" sz="2400"/>
          </a:p>
        </p:txBody>
      </p:sp>
      <p:graphicFrame>
        <p:nvGraphicFramePr>
          <p:cNvPr id="7" name="Content Placeholder 6">
            <a:extLst>
              <a:ext uri="{FF2B5EF4-FFF2-40B4-BE49-F238E27FC236}">
                <a16:creationId xmlns:a16="http://schemas.microsoft.com/office/drawing/2014/main" id="{C96EEC62-F728-49EB-BBA6-4FF0B4C6BCFF}"/>
              </a:ext>
            </a:extLst>
          </p:cNvPr>
          <p:cNvGraphicFramePr>
            <a:graphicFrameLocks noGrp="1"/>
          </p:cNvGraphicFramePr>
          <p:nvPr>
            <p:ph sz="half" idx="1"/>
            <p:extLst>
              <p:ext uri="{D42A27DB-BD31-4B8C-83A1-F6EECF244321}">
                <p14:modId xmlns:p14="http://schemas.microsoft.com/office/powerpoint/2010/main" val="485168381"/>
              </p:ext>
            </p:extLst>
          </p:nvPr>
        </p:nvGraphicFramePr>
        <p:xfrm>
          <a:off x="152400" y="1417638"/>
          <a:ext cx="4476748" cy="4600614"/>
        </p:xfrm>
        <a:graphic>
          <a:graphicData uri="http://schemas.openxmlformats.org/drawingml/2006/table">
            <a:tbl>
              <a:tblPr firstRow="1" firstCol="1" bandRow="1">
                <a:tableStyleId>{5C22544A-7EE6-4342-B048-85BDC9FD1C3A}</a:tableStyleId>
              </a:tblPr>
              <a:tblGrid>
                <a:gridCol w="536841">
                  <a:extLst>
                    <a:ext uri="{9D8B030D-6E8A-4147-A177-3AD203B41FA5}">
                      <a16:colId xmlns:a16="http://schemas.microsoft.com/office/drawing/2014/main" val="1501663551"/>
                    </a:ext>
                  </a:extLst>
                </a:gridCol>
                <a:gridCol w="953872">
                  <a:extLst>
                    <a:ext uri="{9D8B030D-6E8A-4147-A177-3AD203B41FA5}">
                      <a16:colId xmlns:a16="http://schemas.microsoft.com/office/drawing/2014/main" val="3867780458"/>
                    </a:ext>
                  </a:extLst>
                </a:gridCol>
                <a:gridCol w="995345">
                  <a:extLst>
                    <a:ext uri="{9D8B030D-6E8A-4147-A177-3AD203B41FA5}">
                      <a16:colId xmlns:a16="http://schemas.microsoft.com/office/drawing/2014/main" val="663674110"/>
                    </a:ext>
                  </a:extLst>
                </a:gridCol>
                <a:gridCol w="995345">
                  <a:extLst>
                    <a:ext uri="{9D8B030D-6E8A-4147-A177-3AD203B41FA5}">
                      <a16:colId xmlns:a16="http://schemas.microsoft.com/office/drawing/2014/main" val="2971327295"/>
                    </a:ext>
                  </a:extLst>
                </a:gridCol>
                <a:gridCol w="995345">
                  <a:extLst>
                    <a:ext uri="{9D8B030D-6E8A-4147-A177-3AD203B41FA5}">
                      <a16:colId xmlns:a16="http://schemas.microsoft.com/office/drawing/2014/main" val="1050974023"/>
                    </a:ext>
                  </a:extLst>
                </a:gridCol>
              </a:tblGrid>
              <a:tr h="836475">
                <a:tc>
                  <a:txBody>
                    <a:bodyPr/>
                    <a:lstStyle/>
                    <a:p>
                      <a:pPr marL="0" marR="0">
                        <a:spcBef>
                          <a:spcPts val="0"/>
                        </a:spcBef>
                        <a:spcAft>
                          <a:spcPts val="0"/>
                        </a:spcAft>
                      </a:pPr>
                      <a:r>
                        <a:rPr lang="en-US" sz="800">
                          <a:effectLst/>
                        </a:rPr>
                        <a:t>Examples</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5326" marR="45326" marT="0" marB="0"/>
                </a:tc>
                <a:tc>
                  <a:txBody>
                    <a:bodyPr/>
                    <a:lstStyle/>
                    <a:p>
                      <a:pPr marL="0" marR="0">
                        <a:spcBef>
                          <a:spcPts val="0"/>
                        </a:spcBef>
                        <a:spcAft>
                          <a:spcPts val="0"/>
                        </a:spcAft>
                      </a:pPr>
                      <a:r>
                        <a:rPr lang="en-US" sz="900">
                          <a:effectLst/>
                        </a:rPr>
                        <a:t>Per-pupil Reduction in State and Local Funds across All Schools in the LEA</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5326" marR="45326" marT="0" marB="0"/>
                </a:tc>
                <a:tc>
                  <a:txBody>
                    <a:bodyPr/>
                    <a:lstStyle/>
                    <a:p>
                      <a:pPr marL="0" marR="0">
                        <a:spcBef>
                          <a:spcPts val="0"/>
                        </a:spcBef>
                        <a:spcAft>
                          <a:spcPts val="0"/>
                        </a:spcAft>
                      </a:pPr>
                      <a:r>
                        <a:rPr lang="en-US" sz="900">
                          <a:effectLst/>
                        </a:rPr>
                        <a:t>High-poverty School 1 Per-pupil Reduction</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5326" marR="45326" marT="0" marB="0"/>
                </a:tc>
                <a:tc>
                  <a:txBody>
                    <a:bodyPr/>
                    <a:lstStyle/>
                    <a:p>
                      <a:pPr marL="0" marR="0">
                        <a:spcBef>
                          <a:spcPts val="0"/>
                        </a:spcBef>
                        <a:spcAft>
                          <a:spcPts val="0"/>
                        </a:spcAft>
                      </a:pPr>
                      <a:r>
                        <a:rPr lang="en-US" sz="900">
                          <a:effectLst/>
                        </a:rPr>
                        <a:t>High-poverty School 2 Per-pupil Reduction</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5326" marR="45326" marT="0" marB="0"/>
                </a:tc>
                <a:tc>
                  <a:txBody>
                    <a:bodyPr/>
                    <a:lstStyle/>
                    <a:p>
                      <a:pPr marL="0" marR="0">
                        <a:spcBef>
                          <a:spcPts val="0"/>
                        </a:spcBef>
                        <a:spcAft>
                          <a:spcPts val="0"/>
                        </a:spcAft>
                      </a:pPr>
                      <a:r>
                        <a:rPr lang="en-US" sz="900">
                          <a:effectLst/>
                        </a:rPr>
                        <a:t>High-poverty School 3 Per-pupil Reduction</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5326" marR="45326" marT="0" marB="0"/>
                </a:tc>
                <a:extLst>
                  <a:ext uri="{0D108BD9-81ED-4DB2-BD59-A6C34878D82A}">
                    <a16:rowId xmlns:a16="http://schemas.microsoft.com/office/drawing/2014/main" val="127368692"/>
                  </a:ext>
                </a:extLst>
              </a:tr>
              <a:tr h="1254713">
                <a:tc>
                  <a:txBody>
                    <a:bodyPr/>
                    <a:lstStyle/>
                    <a:p>
                      <a:pPr marL="0" marR="0">
                        <a:spcBef>
                          <a:spcPts val="0"/>
                        </a:spcBef>
                        <a:spcAft>
                          <a:spcPts val="0"/>
                        </a:spcAft>
                      </a:pPr>
                      <a:r>
                        <a:rPr lang="en-US" sz="800">
                          <a:effectLst/>
                        </a:rPr>
                        <a:t>Example 1</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5326" marR="45326" marT="0" marB="0"/>
                </a:tc>
                <a:tc>
                  <a:txBody>
                    <a:bodyPr/>
                    <a:lstStyle/>
                    <a:p>
                      <a:pPr marL="0" marR="0">
                        <a:spcBef>
                          <a:spcPts val="0"/>
                        </a:spcBef>
                        <a:spcAft>
                          <a:spcPts val="0"/>
                        </a:spcAft>
                      </a:pPr>
                      <a:r>
                        <a:rPr lang="en-US" sz="900">
                          <a:effectLst/>
                        </a:rPr>
                        <a:t>$0</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5326" marR="45326" marT="0" marB="0"/>
                </a:tc>
                <a:tc>
                  <a:txBody>
                    <a:bodyPr/>
                    <a:lstStyle/>
                    <a:p>
                      <a:pPr marL="0" marR="0">
                        <a:spcBef>
                          <a:spcPts val="0"/>
                        </a:spcBef>
                        <a:spcAft>
                          <a:spcPts val="0"/>
                        </a:spcAft>
                      </a:pPr>
                      <a:r>
                        <a:rPr lang="en-US" sz="900">
                          <a:effectLst/>
                        </a:rPr>
                        <a:t>FY21 Per-Pupil Amount: $23,000</a:t>
                      </a:r>
                    </a:p>
                    <a:p>
                      <a:pPr marL="0" marR="0">
                        <a:spcBef>
                          <a:spcPts val="0"/>
                        </a:spcBef>
                        <a:spcAft>
                          <a:spcPts val="0"/>
                        </a:spcAft>
                      </a:pPr>
                      <a:r>
                        <a:rPr lang="en-US" sz="900">
                          <a:effectLst/>
                        </a:rPr>
                        <a:t>FY22 Per-Pupil Amount: $23,000</a:t>
                      </a:r>
                    </a:p>
                    <a:p>
                      <a:pPr marL="0" marR="0">
                        <a:spcBef>
                          <a:spcPts val="0"/>
                        </a:spcBef>
                        <a:spcAft>
                          <a:spcPts val="0"/>
                        </a:spcAft>
                      </a:pPr>
                      <a:r>
                        <a:rPr lang="en-US" sz="900">
                          <a:effectLst/>
                        </a:rPr>
                        <a:t>Per-Pupil Reduction: $0</a:t>
                      </a:r>
                    </a:p>
                    <a:p>
                      <a:pPr marL="0" marR="0">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5326" marR="45326" marT="0" marB="0"/>
                </a:tc>
                <a:tc>
                  <a:txBody>
                    <a:bodyPr/>
                    <a:lstStyle/>
                    <a:p>
                      <a:pPr marL="0" marR="0">
                        <a:spcBef>
                          <a:spcPts val="0"/>
                        </a:spcBef>
                        <a:spcAft>
                          <a:spcPts val="0"/>
                        </a:spcAft>
                      </a:pPr>
                      <a:r>
                        <a:rPr lang="en-US" sz="900">
                          <a:effectLst/>
                        </a:rPr>
                        <a:t>FY21 Per-Pupil Amount: $24,050</a:t>
                      </a:r>
                    </a:p>
                    <a:p>
                      <a:pPr marL="0" marR="0">
                        <a:spcBef>
                          <a:spcPts val="0"/>
                        </a:spcBef>
                        <a:spcAft>
                          <a:spcPts val="0"/>
                        </a:spcAft>
                      </a:pPr>
                      <a:r>
                        <a:rPr lang="en-US" sz="900">
                          <a:effectLst/>
                        </a:rPr>
                        <a:t>FY22 Per-Pupil Amount: $24,000</a:t>
                      </a:r>
                    </a:p>
                    <a:p>
                      <a:pPr marL="0" marR="0">
                        <a:spcBef>
                          <a:spcPts val="0"/>
                        </a:spcBef>
                        <a:spcAft>
                          <a:spcPts val="0"/>
                        </a:spcAft>
                      </a:pPr>
                      <a:r>
                        <a:rPr lang="en-US" sz="900">
                          <a:effectLst/>
                        </a:rPr>
                        <a:t>Per-Pupil Reduction: $50</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5326" marR="45326" marT="0" marB="0"/>
                </a:tc>
                <a:tc>
                  <a:txBody>
                    <a:bodyPr/>
                    <a:lstStyle/>
                    <a:p>
                      <a:pPr marL="0" marR="0">
                        <a:spcBef>
                          <a:spcPts val="0"/>
                        </a:spcBef>
                        <a:spcAft>
                          <a:spcPts val="0"/>
                        </a:spcAft>
                      </a:pPr>
                      <a:r>
                        <a:rPr lang="en-US" sz="900">
                          <a:effectLst/>
                        </a:rPr>
                        <a:t>FY21 Per-Pupil Amount: $25,050</a:t>
                      </a:r>
                    </a:p>
                    <a:p>
                      <a:pPr marL="0" marR="0">
                        <a:spcBef>
                          <a:spcPts val="0"/>
                        </a:spcBef>
                        <a:spcAft>
                          <a:spcPts val="0"/>
                        </a:spcAft>
                      </a:pPr>
                      <a:r>
                        <a:rPr lang="en-US" sz="900">
                          <a:effectLst/>
                        </a:rPr>
                        <a:t>FY22 Per-Pupil Amount: $25,000</a:t>
                      </a:r>
                    </a:p>
                    <a:p>
                      <a:pPr marL="0" marR="0">
                        <a:spcBef>
                          <a:spcPts val="0"/>
                        </a:spcBef>
                        <a:spcAft>
                          <a:spcPts val="0"/>
                        </a:spcAft>
                      </a:pPr>
                      <a:r>
                        <a:rPr lang="en-US" sz="900">
                          <a:effectLst/>
                        </a:rPr>
                        <a:t>Per-Pupil Reduction: $50</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5326" marR="45326" marT="0" marB="0"/>
                </a:tc>
                <a:extLst>
                  <a:ext uri="{0D108BD9-81ED-4DB2-BD59-A6C34878D82A}">
                    <a16:rowId xmlns:a16="http://schemas.microsoft.com/office/drawing/2014/main" val="3771784712"/>
                  </a:ext>
                </a:extLst>
              </a:tr>
              <a:tr h="1254713">
                <a:tc>
                  <a:txBody>
                    <a:bodyPr/>
                    <a:lstStyle/>
                    <a:p>
                      <a:pPr marL="0" marR="0">
                        <a:spcBef>
                          <a:spcPts val="0"/>
                        </a:spcBef>
                        <a:spcAft>
                          <a:spcPts val="0"/>
                        </a:spcAft>
                      </a:pPr>
                      <a:r>
                        <a:rPr lang="en-US" sz="800">
                          <a:effectLst/>
                        </a:rPr>
                        <a:t>Example 2</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5326" marR="45326" marT="0" marB="0"/>
                </a:tc>
                <a:tc>
                  <a:txBody>
                    <a:bodyPr/>
                    <a:lstStyle/>
                    <a:p>
                      <a:pPr marL="0" marR="0">
                        <a:spcBef>
                          <a:spcPts val="0"/>
                        </a:spcBef>
                        <a:spcAft>
                          <a:spcPts val="0"/>
                        </a:spcAft>
                      </a:pPr>
                      <a:r>
                        <a:rPr lang="en-US" sz="900">
                          <a:effectLst/>
                        </a:rPr>
                        <a:t>$50</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5326" marR="45326" marT="0" marB="0"/>
                </a:tc>
                <a:tc>
                  <a:txBody>
                    <a:bodyPr/>
                    <a:lstStyle/>
                    <a:p>
                      <a:pPr marL="0" marR="0">
                        <a:spcBef>
                          <a:spcPts val="0"/>
                        </a:spcBef>
                        <a:spcAft>
                          <a:spcPts val="0"/>
                        </a:spcAft>
                      </a:pPr>
                      <a:r>
                        <a:rPr lang="en-US" sz="900">
                          <a:effectLst/>
                        </a:rPr>
                        <a:t>FY21 Per-Pupil Amount: $25,150</a:t>
                      </a:r>
                    </a:p>
                    <a:p>
                      <a:pPr marL="0" marR="0">
                        <a:spcBef>
                          <a:spcPts val="0"/>
                        </a:spcBef>
                        <a:spcAft>
                          <a:spcPts val="0"/>
                        </a:spcAft>
                      </a:pPr>
                      <a:r>
                        <a:rPr lang="en-US" sz="900">
                          <a:effectLst/>
                        </a:rPr>
                        <a:t>FY22 Per-Pupil Amount: $25,000</a:t>
                      </a:r>
                    </a:p>
                    <a:p>
                      <a:pPr marL="0" marR="0">
                        <a:spcBef>
                          <a:spcPts val="0"/>
                        </a:spcBef>
                        <a:spcAft>
                          <a:spcPts val="0"/>
                        </a:spcAft>
                      </a:pPr>
                      <a:r>
                        <a:rPr lang="en-US" sz="900">
                          <a:effectLst/>
                        </a:rPr>
                        <a:t>Per-Pupil Reduction: $150</a:t>
                      </a:r>
                    </a:p>
                    <a:p>
                      <a:pPr marL="0" marR="0">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5326" marR="45326" marT="0" marB="0"/>
                </a:tc>
                <a:tc>
                  <a:txBody>
                    <a:bodyPr/>
                    <a:lstStyle/>
                    <a:p>
                      <a:pPr marL="0" marR="0">
                        <a:spcBef>
                          <a:spcPts val="0"/>
                        </a:spcBef>
                        <a:spcAft>
                          <a:spcPts val="0"/>
                        </a:spcAft>
                      </a:pPr>
                      <a:r>
                        <a:rPr lang="en-US" sz="900">
                          <a:effectLst/>
                        </a:rPr>
                        <a:t>FY21 Per-Pupil Amount: $26,150</a:t>
                      </a:r>
                    </a:p>
                    <a:p>
                      <a:pPr marL="0" marR="0">
                        <a:spcBef>
                          <a:spcPts val="0"/>
                        </a:spcBef>
                        <a:spcAft>
                          <a:spcPts val="0"/>
                        </a:spcAft>
                      </a:pPr>
                      <a:r>
                        <a:rPr lang="en-US" sz="900">
                          <a:effectLst/>
                        </a:rPr>
                        <a:t>FY22 Per-Pupil Amount: $26,050</a:t>
                      </a:r>
                    </a:p>
                    <a:p>
                      <a:pPr marL="0" marR="0">
                        <a:spcBef>
                          <a:spcPts val="0"/>
                        </a:spcBef>
                        <a:spcAft>
                          <a:spcPts val="0"/>
                        </a:spcAft>
                      </a:pPr>
                      <a:r>
                        <a:rPr lang="en-US" sz="900">
                          <a:effectLst/>
                        </a:rPr>
                        <a:t>Per-Pupil Reduction: $100</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5326" marR="45326" marT="0" marB="0"/>
                </a:tc>
                <a:tc>
                  <a:txBody>
                    <a:bodyPr/>
                    <a:lstStyle/>
                    <a:p>
                      <a:pPr marL="0" marR="0">
                        <a:spcBef>
                          <a:spcPts val="0"/>
                        </a:spcBef>
                        <a:spcAft>
                          <a:spcPts val="0"/>
                        </a:spcAft>
                      </a:pPr>
                      <a:r>
                        <a:rPr lang="en-US" sz="900">
                          <a:effectLst/>
                        </a:rPr>
                        <a:t>FY21 Per-Pupil Amount: $27,150</a:t>
                      </a:r>
                    </a:p>
                    <a:p>
                      <a:pPr marL="0" marR="0">
                        <a:spcBef>
                          <a:spcPts val="0"/>
                        </a:spcBef>
                        <a:spcAft>
                          <a:spcPts val="0"/>
                        </a:spcAft>
                      </a:pPr>
                      <a:r>
                        <a:rPr lang="en-US" sz="900">
                          <a:effectLst/>
                        </a:rPr>
                        <a:t>FY22 Per-Pupil Amount: $27,100</a:t>
                      </a:r>
                    </a:p>
                    <a:p>
                      <a:pPr marL="0" marR="0">
                        <a:spcBef>
                          <a:spcPts val="0"/>
                        </a:spcBef>
                        <a:spcAft>
                          <a:spcPts val="0"/>
                        </a:spcAft>
                      </a:pPr>
                      <a:r>
                        <a:rPr lang="en-US" sz="900">
                          <a:effectLst/>
                        </a:rPr>
                        <a:t>Per-Pupil Reduction: $50</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5326" marR="45326" marT="0" marB="0"/>
                </a:tc>
                <a:extLst>
                  <a:ext uri="{0D108BD9-81ED-4DB2-BD59-A6C34878D82A}">
                    <a16:rowId xmlns:a16="http://schemas.microsoft.com/office/drawing/2014/main" val="4266602991"/>
                  </a:ext>
                </a:extLst>
              </a:tr>
              <a:tr h="1254713">
                <a:tc>
                  <a:txBody>
                    <a:bodyPr/>
                    <a:lstStyle/>
                    <a:p>
                      <a:pPr marL="0" marR="0">
                        <a:spcBef>
                          <a:spcPts val="0"/>
                        </a:spcBef>
                        <a:spcAft>
                          <a:spcPts val="0"/>
                        </a:spcAft>
                      </a:pPr>
                      <a:r>
                        <a:rPr lang="en-US" sz="800">
                          <a:effectLst/>
                        </a:rPr>
                        <a:t>Example 3</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5326" marR="45326" marT="0" marB="0"/>
                </a:tc>
                <a:tc>
                  <a:txBody>
                    <a:bodyPr/>
                    <a:lstStyle/>
                    <a:p>
                      <a:pPr marL="0" marR="0">
                        <a:spcBef>
                          <a:spcPts val="0"/>
                        </a:spcBef>
                        <a:spcAft>
                          <a:spcPts val="0"/>
                        </a:spcAft>
                      </a:pPr>
                      <a:r>
                        <a:rPr lang="en-US" sz="900">
                          <a:effectLst/>
                        </a:rPr>
                        <a:t>$100</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5326" marR="45326" marT="0" marB="0"/>
                </a:tc>
                <a:tc>
                  <a:txBody>
                    <a:bodyPr/>
                    <a:lstStyle/>
                    <a:p>
                      <a:pPr marL="0" marR="0">
                        <a:spcBef>
                          <a:spcPts val="0"/>
                        </a:spcBef>
                        <a:spcAft>
                          <a:spcPts val="0"/>
                        </a:spcAft>
                      </a:pPr>
                      <a:r>
                        <a:rPr lang="en-US" sz="900">
                          <a:effectLst/>
                        </a:rPr>
                        <a:t>FY21 Per-Pupil Amount: $20,000</a:t>
                      </a:r>
                    </a:p>
                    <a:p>
                      <a:pPr marL="0" marR="0">
                        <a:spcBef>
                          <a:spcPts val="0"/>
                        </a:spcBef>
                        <a:spcAft>
                          <a:spcPts val="0"/>
                        </a:spcAft>
                      </a:pPr>
                      <a:r>
                        <a:rPr lang="en-US" sz="900">
                          <a:effectLst/>
                        </a:rPr>
                        <a:t>FY22 Per-Pupil Amount: $19,900</a:t>
                      </a:r>
                    </a:p>
                    <a:p>
                      <a:pPr marL="0" marR="0">
                        <a:spcBef>
                          <a:spcPts val="0"/>
                        </a:spcBef>
                        <a:spcAft>
                          <a:spcPts val="0"/>
                        </a:spcAft>
                      </a:pPr>
                      <a:r>
                        <a:rPr lang="en-US" sz="900">
                          <a:effectLst/>
                        </a:rPr>
                        <a:t>Per-Pupil Reduction: $100</a:t>
                      </a:r>
                    </a:p>
                    <a:p>
                      <a:pPr marL="0" marR="0">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5326" marR="45326" marT="0" marB="0"/>
                </a:tc>
                <a:tc>
                  <a:txBody>
                    <a:bodyPr/>
                    <a:lstStyle/>
                    <a:p>
                      <a:pPr marL="0" marR="0">
                        <a:spcBef>
                          <a:spcPts val="0"/>
                        </a:spcBef>
                        <a:spcAft>
                          <a:spcPts val="0"/>
                        </a:spcAft>
                      </a:pPr>
                      <a:r>
                        <a:rPr lang="en-US" sz="900">
                          <a:effectLst/>
                        </a:rPr>
                        <a:t>FY21 Per-Pupil Amount: $19,000</a:t>
                      </a:r>
                    </a:p>
                    <a:p>
                      <a:pPr marL="0" marR="0">
                        <a:spcBef>
                          <a:spcPts val="0"/>
                        </a:spcBef>
                        <a:spcAft>
                          <a:spcPts val="0"/>
                        </a:spcAft>
                      </a:pPr>
                      <a:r>
                        <a:rPr lang="en-US" sz="900">
                          <a:effectLst/>
                        </a:rPr>
                        <a:t>FY22 Per-Pupil Amount: $18,900</a:t>
                      </a:r>
                    </a:p>
                    <a:p>
                      <a:pPr marL="0" marR="0">
                        <a:spcBef>
                          <a:spcPts val="0"/>
                        </a:spcBef>
                        <a:spcAft>
                          <a:spcPts val="0"/>
                        </a:spcAft>
                      </a:pPr>
                      <a:r>
                        <a:rPr lang="en-US" sz="900">
                          <a:effectLst/>
                        </a:rPr>
                        <a:t>Per-Pupil Reduction: $100</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5326" marR="45326" marT="0" marB="0"/>
                </a:tc>
                <a:tc>
                  <a:txBody>
                    <a:bodyPr/>
                    <a:lstStyle/>
                    <a:p>
                      <a:pPr marL="0" marR="0">
                        <a:spcBef>
                          <a:spcPts val="0"/>
                        </a:spcBef>
                        <a:spcAft>
                          <a:spcPts val="0"/>
                        </a:spcAft>
                      </a:pPr>
                      <a:r>
                        <a:rPr lang="en-US" sz="900">
                          <a:effectLst/>
                        </a:rPr>
                        <a:t>FY21 Per-Pupil Amount: $22,000</a:t>
                      </a:r>
                    </a:p>
                    <a:p>
                      <a:pPr marL="0" marR="0">
                        <a:spcBef>
                          <a:spcPts val="0"/>
                        </a:spcBef>
                        <a:spcAft>
                          <a:spcPts val="0"/>
                        </a:spcAft>
                      </a:pPr>
                      <a:r>
                        <a:rPr lang="en-US" sz="900">
                          <a:effectLst/>
                        </a:rPr>
                        <a:t>FY22 Per-Pupil Amount: $21,925</a:t>
                      </a:r>
                    </a:p>
                    <a:p>
                      <a:pPr marL="0" marR="0">
                        <a:spcBef>
                          <a:spcPts val="0"/>
                        </a:spcBef>
                        <a:spcAft>
                          <a:spcPts val="0"/>
                        </a:spcAft>
                      </a:pPr>
                      <a:r>
                        <a:rPr lang="en-US" sz="900">
                          <a:effectLst/>
                        </a:rPr>
                        <a:t>Per-Pupil Reduction: $75</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5326" marR="45326" marT="0" marB="0"/>
                </a:tc>
                <a:extLst>
                  <a:ext uri="{0D108BD9-81ED-4DB2-BD59-A6C34878D82A}">
                    <a16:rowId xmlns:a16="http://schemas.microsoft.com/office/drawing/2014/main" val="3825653783"/>
                  </a:ext>
                </a:extLst>
              </a:tr>
            </a:tbl>
          </a:graphicData>
        </a:graphic>
      </p:graphicFrame>
      <p:sp>
        <p:nvSpPr>
          <p:cNvPr id="8" name="Content Placeholder 7">
            <a:extLst>
              <a:ext uri="{FF2B5EF4-FFF2-40B4-BE49-F238E27FC236}">
                <a16:creationId xmlns:a16="http://schemas.microsoft.com/office/drawing/2014/main" id="{F3AE54FB-8A7B-46BD-B475-C7B794B95F76}"/>
              </a:ext>
            </a:extLst>
          </p:cNvPr>
          <p:cNvSpPr>
            <a:spLocks noGrp="1"/>
          </p:cNvSpPr>
          <p:nvPr>
            <p:ph sz="half" idx="2"/>
          </p:nvPr>
        </p:nvSpPr>
        <p:spPr>
          <a:xfrm>
            <a:off x="4629150" y="1417638"/>
            <a:ext cx="3886200" cy="4754562"/>
          </a:xfrm>
        </p:spPr>
        <p:txBody>
          <a:bodyPr>
            <a:normAutofit fontScale="92500" lnSpcReduction="20000"/>
          </a:bodyPr>
          <a:lstStyle/>
          <a:p>
            <a:pPr marL="257175" indent="-257175">
              <a:spcBef>
                <a:spcPts val="0"/>
              </a:spcBef>
              <a:spcAft>
                <a:spcPts val="0"/>
              </a:spcAft>
              <a:buFont typeface="+mj-lt"/>
              <a:buAutoNum type="arabicPeriod"/>
            </a:pPr>
            <a:r>
              <a:rPr lang="en-US" sz="1350">
                <a:ea typeface="Calibri" panose="020F0502020204030204" pitchFamily="34" charset="0"/>
                <a:cs typeface="Arial" panose="020B0604020202020204" pitchFamily="34" charset="0"/>
              </a:rPr>
              <a:t>Determine the per-pupil reduction of State and local funding, if any, for FY 2022 in the LEA as a whole:</a:t>
            </a:r>
          </a:p>
          <a:p>
            <a:pPr lvl="1"/>
            <a:r>
              <a:rPr lang="en-US" sz="1300" b="1">
                <a:ea typeface="Calibri" panose="020F0502020204030204" pitchFamily="34" charset="0"/>
              </a:rPr>
              <a:t>State and local per-pupil amount for FY 2022 </a:t>
            </a:r>
          </a:p>
          <a:p>
            <a:pPr lvl="1"/>
            <a:r>
              <a:rPr lang="en-US" sz="1350" b="1">
                <a:ea typeface="Calibri" panose="020F0502020204030204" pitchFamily="34" charset="0"/>
              </a:rPr>
              <a:t>State and local per-pupil amount for FY 2021</a:t>
            </a:r>
            <a:r>
              <a:rPr lang="en-US" sz="1350">
                <a:ea typeface="Calibri" panose="020F0502020204030204" pitchFamily="34" charset="0"/>
              </a:rPr>
              <a:t> </a:t>
            </a:r>
            <a:endParaRPr lang="en-US" sz="1050" b="1">
              <a:ea typeface="Calibri" panose="020F0502020204030204" pitchFamily="34" charset="0"/>
            </a:endParaRPr>
          </a:p>
          <a:p>
            <a:pPr lvl="1"/>
            <a:r>
              <a:rPr lang="en-US" sz="1350" b="1">
                <a:ea typeface="Calibri" panose="020F0502020204030204" pitchFamily="34" charset="0"/>
              </a:rPr>
              <a:t>State and local per-pupil reduction in State and local funds, if any, for FY 2022</a:t>
            </a:r>
            <a:r>
              <a:rPr lang="en-US" sz="1350">
                <a:ea typeface="Calibri" panose="020F0502020204030204" pitchFamily="34" charset="0"/>
              </a:rPr>
              <a:t> </a:t>
            </a:r>
          </a:p>
          <a:p>
            <a:pPr marL="0" indent="0">
              <a:buNone/>
            </a:pPr>
            <a:r>
              <a:rPr lang="en-US" sz="1350" b="1">
                <a:ea typeface="Calibri" panose="020F0502020204030204" pitchFamily="34" charset="0"/>
              </a:rPr>
              <a:t>2. </a:t>
            </a:r>
            <a:r>
              <a:rPr lang="en-US" sz="1350">
                <a:ea typeface="Calibri" panose="020F0502020204030204" pitchFamily="34" charset="0"/>
                <a:cs typeface="Arial" panose="020B0604020202020204" pitchFamily="34" charset="0"/>
              </a:rPr>
              <a:t>Determine the per-pupil reduction of State and local funding, if any, for FY 2022 for each high-poverty school in the LEA.</a:t>
            </a:r>
          </a:p>
          <a:p>
            <a:r>
              <a:rPr lang="en-US" sz="1350" b="1">
                <a:ea typeface="Calibri" panose="020F0502020204030204" pitchFamily="34" charset="0"/>
              </a:rPr>
              <a:t>High-poverty school per-pupil amount for FY 2022</a:t>
            </a:r>
            <a:r>
              <a:rPr lang="en-US" sz="1350">
                <a:ea typeface="Calibri" panose="020F0502020204030204" pitchFamily="34" charset="0"/>
              </a:rPr>
              <a:t> </a:t>
            </a:r>
            <a:endParaRPr lang="en-US" sz="1350" b="1">
              <a:ea typeface="Calibri" panose="020F0502020204030204" pitchFamily="34" charset="0"/>
            </a:endParaRPr>
          </a:p>
          <a:p>
            <a:r>
              <a:rPr lang="en-US" sz="1350" b="1">
                <a:ea typeface="Calibri" panose="020F0502020204030204" pitchFamily="34" charset="0"/>
              </a:rPr>
              <a:t>High-poverty school per-pupil amount for FY 2021</a:t>
            </a:r>
            <a:r>
              <a:rPr lang="en-US" sz="1350">
                <a:ea typeface="Calibri" panose="020F0502020204030204" pitchFamily="34" charset="0"/>
              </a:rPr>
              <a:t> </a:t>
            </a:r>
            <a:endParaRPr lang="en-US" sz="1350" b="1">
              <a:ea typeface="Calibri" panose="020F0502020204030204" pitchFamily="34" charset="0"/>
            </a:endParaRPr>
          </a:p>
          <a:p>
            <a:r>
              <a:rPr lang="en-US" sz="1350" b="1">
                <a:ea typeface="Calibri" panose="020F0502020204030204" pitchFamily="34" charset="0"/>
              </a:rPr>
              <a:t>High-poverty school per-pupil reduction in State and local funds, if any, for FY 2022</a:t>
            </a:r>
            <a:r>
              <a:rPr lang="en-US" sz="1350">
                <a:ea typeface="Calibri" panose="020F0502020204030204" pitchFamily="34" charset="0"/>
              </a:rPr>
              <a:t> </a:t>
            </a:r>
          </a:p>
          <a:p>
            <a:pPr marL="0" indent="0">
              <a:buNone/>
            </a:pPr>
            <a:r>
              <a:rPr lang="en-US" sz="1350" b="1">
                <a:ea typeface="Calibri" panose="020F0502020204030204" pitchFamily="34" charset="0"/>
              </a:rPr>
              <a:t>3. </a:t>
            </a:r>
            <a:r>
              <a:rPr lang="en-US" sz="1350">
                <a:ea typeface="Calibri" panose="020F0502020204030204" pitchFamily="34" charset="0"/>
                <a:cs typeface="Arial" panose="020B0604020202020204" pitchFamily="34" charset="0"/>
              </a:rPr>
              <a:t>Compare the per-pupil reduction, if any, for each high-poverty school (step 2c above) with the per-pupil reduction in State and local funds to all schools in the LEA (step 1c above). If any high-poverty school receives a reduction in the per-pupil amount of State and local funds that is greater than the amount in step 1c, the LEA has not maintained fiscal equity under section 2004(c)(1)(A) of the ARP Act for FY 2022 with respect to that high-poverty school. </a:t>
            </a:r>
          </a:p>
          <a:p>
            <a:pPr marL="0" indent="0">
              <a:buNone/>
            </a:pPr>
            <a:endParaRPr lang="en-US" sz="1350" b="1">
              <a:ea typeface="Calibri" panose="020F0502020204030204" pitchFamily="34" charset="0"/>
            </a:endParaRPr>
          </a:p>
        </p:txBody>
      </p:sp>
    </p:spTree>
    <p:extLst>
      <p:ext uri="{BB962C8B-B14F-4D97-AF65-F5344CB8AC3E}">
        <p14:creationId xmlns:p14="http://schemas.microsoft.com/office/powerpoint/2010/main" val="40100075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2B83A-2AB5-67F2-21A7-25BCD3AC3A37}"/>
              </a:ext>
            </a:extLst>
          </p:cNvPr>
          <p:cNvSpPr>
            <a:spLocks noGrp="1"/>
          </p:cNvSpPr>
          <p:nvPr>
            <p:ph type="title"/>
          </p:nvPr>
        </p:nvSpPr>
        <p:spPr/>
        <p:txBody>
          <a:bodyPr>
            <a:normAutofit fontScale="90000"/>
          </a:bodyPr>
          <a:lstStyle/>
          <a:p>
            <a:r>
              <a:rPr lang="en-US"/>
              <a:t>District-wide Fiscal/Staffing Equity (District-wide): Step 1</a:t>
            </a:r>
          </a:p>
        </p:txBody>
      </p:sp>
      <p:pic>
        <p:nvPicPr>
          <p:cNvPr id="5" name="Content Placeholder 4" descr="District Wide Fiscal Equity Screenshot GMS">
            <a:extLst>
              <a:ext uri="{FF2B5EF4-FFF2-40B4-BE49-F238E27FC236}">
                <a16:creationId xmlns:a16="http://schemas.microsoft.com/office/drawing/2014/main" id="{8068E518-F2D9-3234-922A-1BD637ECAECC}"/>
              </a:ext>
            </a:extLst>
          </p:cNvPr>
          <p:cNvPicPr>
            <a:picLocks noGrp="1" noChangeAspect="1"/>
          </p:cNvPicPr>
          <p:nvPr>
            <p:ph sz="quarter" idx="10"/>
          </p:nvPr>
        </p:nvPicPr>
        <p:blipFill>
          <a:blip r:embed="rId2">
            <a:extLst>
              <a:ext uri="{28A0092B-C50C-407E-A947-70E740481C1C}">
                <a14:useLocalDpi xmlns:a14="http://schemas.microsoft.com/office/drawing/2010/main" val="0"/>
              </a:ext>
            </a:extLst>
          </a:blip>
          <a:stretch>
            <a:fillRect/>
          </a:stretch>
        </p:blipFill>
        <p:spPr>
          <a:xfrm>
            <a:off x="457200" y="2286001"/>
            <a:ext cx="8229600" cy="2609900"/>
          </a:xfrm>
          <a:ln>
            <a:solidFill>
              <a:srgbClr val="007934"/>
            </a:solidFill>
          </a:ln>
        </p:spPr>
      </p:pic>
    </p:spTree>
    <p:extLst>
      <p:ext uri="{BB962C8B-B14F-4D97-AF65-F5344CB8AC3E}">
        <p14:creationId xmlns:p14="http://schemas.microsoft.com/office/powerpoint/2010/main" val="36554746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C6B64-4FC9-D12B-CC9D-58D2EBD6C344}"/>
              </a:ext>
            </a:extLst>
          </p:cNvPr>
          <p:cNvSpPr>
            <a:spLocks noGrp="1"/>
          </p:cNvSpPr>
          <p:nvPr>
            <p:ph type="title"/>
          </p:nvPr>
        </p:nvSpPr>
        <p:spPr/>
        <p:txBody>
          <a:bodyPr>
            <a:normAutofit fontScale="90000"/>
          </a:bodyPr>
          <a:lstStyle/>
          <a:p>
            <a:r>
              <a:rPr lang="en-US"/>
              <a:t>District-wide Fiscal/Staffing Equity (District-wide): Step 2</a:t>
            </a:r>
          </a:p>
        </p:txBody>
      </p:sp>
      <p:pic>
        <p:nvPicPr>
          <p:cNvPr id="5" name="Content Placeholder 4" descr="District Wide Fiscal Equity Screenshot GMS">
            <a:extLst>
              <a:ext uri="{FF2B5EF4-FFF2-40B4-BE49-F238E27FC236}">
                <a16:creationId xmlns:a16="http://schemas.microsoft.com/office/drawing/2014/main" id="{48439A8E-1DB8-F12D-17E1-10FAAFF83DAE}"/>
              </a:ext>
            </a:extLst>
          </p:cNvPr>
          <p:cNvPicPr>
            <a:picLocks noGrp="1" noChangeAspect="1"/>
          </p:cNvPicPr>
          <p:nvPr>
            <p:ph sz="quarter" idx="10"/>
          </p:nvPr>
        </p:nvPicPr>
        <p:blipFill>
          <a:blip r:embed="rId2">
            <a:extLst>
              <a:ext uri="{28A0092B-C50C-407E-A947-70E740481C1C}">
                <a14:useLocalDpi xmlns:a14="http://schemas.microsoft.com/office/drawing/2010/main" val="0"/>
              </a:ext>
            </a:extLst>
          </a:blip>
          <a:stretch>
            <a:fillRect/>
          </a:stretch>
        </p:blipFill>
        <p:spPr>
          <a:xfrm>
            <a:off x="457200" y="2286001"/>
            <a:ext cx="8229600" cy="2642976"/>
          </a:xfrm>
          <a:ln>
            <a:solidFill>
              <a:srgbClr val="007934"/>
            </a:solidFill>
          </a:ln>
        </p:spPr>
      </p:pic>
    </p:spTree>
    <p:extLst>
      <p:ext uri="{BB962C8B-B14F-4D97-AF65-F5344CB8AC3E}">
        <p14:creationId xmlns:p14="http://schemas.microsoft.com/office/powerpoint/2010/main" val="30307498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42611-EC58-BA8A-8324-AACE614FFFB9}"/>
              </a:ext>
            </a:extLst>
          </p:cNvPr>
          <p:cNvSpPr>
            <a:spLocks noGrp="1"/>
          </p:cNvSpPr>
          <p:nvPr>
            <p:ph type="title"/>
          </p:nvPr>
        </p:nvSpPr>
        <p:spPr/>
        <p:txBody>
          <a:bodyPr>
            <a:normAutofit fontScale="90000"/>
          </a:bodyPr>
          <a:lstStyle/>
          <a:p>
            <a:r>
              <a:rPr lang="en-US"/>
              <a:t>District-wide Fiscal/Staffing Equity (District-wide): Step 3</a:t>
            </a:r>
          </a:p>
        </p:txBody>
      </p:sp>
      <p:pic>
        <p:nvPicPr>
          <p:cNvPr id="5" name="Content Placeholder 4" descr="District Wide Fiscal Equity GMS Screenshot">
            <a:extLst>
              <a:ext uri="{FF2B5EF4-FFF2-40B4-BE49-F238E27FC236}">
                <a16:creationId xmlns:a16="http://schemas.microsoft.com/office/drawing/2014/main" id="{7CACC2C8-25FE-9ABE-938D-F1B7D69E1E74}"/>
              </a:ext>
            </a:extLst>
          </p:cNvPr>
          <p:cNvPicPr>
            <a:picLocks noGrp="1" noChangeAspect="1"/>
          </p:cNvPicPr>
          <p:nvPr>
            <p:ph sz="quarter" idx="10"/>
          </p:nvPr>
        </p:nvPicPr>
        <p:blipFill>
          <a:blip r:embed="rId2">
            <a:extLst>
              <a:ext uri="{28A0092B-C50C-407E-A947-70E740481C1C}">
                <a14:useLocalDpi xmlns:a14="http://schemas.microsoft.com/office/drawing/2010/main" val="0"/>
              </a:ext>
            </a:extLst>
          </a:blip>
          <a:stretch>
            <a:fillRect/>
          </a:stretch>
        </p:blipFill>
        <p:spPr>
          <a:xfrm>
            <a:off x="457200" y="2606433"/>
            <a:ext cx="8229600" cy="2483333"/>
          </a:xfrm>
          <a:ln>
            <a:solidFill>
              <a:srgbClr val="007934"/>
            </a:solidFill>
          </a:ln>
        </p:spPr>
      </p:pic>
    </p:spTree>
    <p:extLst>
      <p:ext uri="{BB962C8B-B14F-4D97-AF65-F5344CB8AC3E}">
        <p14:creationId xmlns:p14="http://schemas.microsoft.com/office/powerpoint/2010/main" val="38196631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781E0-2984-4BAE-8D6D-FE041184D707}"/>
              </a:ext>
            </a:extLst>
          </p:cNvPr>
          <p:cNvSpPr>
            <a:spLocks noGrp="1"/>
          </p:cNvSpPr>
          <p:nvPr>
            <p:ph type="title"/>
          </p:nvPr>
        </p:nvSpPr>
        <p:spPr/>
        <p:txBody>
          <a:bodyPr/>
          <a:lstStyle/>
          <a:p>
            <a:r>
              <a:rPr lang="en-US" sz="2400" b="1">
                <a:ea typeface="Calibri" panose="020F0502020204030204" pitchFamily="34" charset="0"/>
                <a:cs typeface="Arial" panose="020B0604020202020204" pitchFamily="34" charset="0"/>
              </a:rPr>
              <a:t>How does an LEA determine whether it maintained fiscal equity for its high-poverty schools?</a:t>
            </a:r>
            <a:br>
              <a:rPr lang="en-US" sz="2400" b="1">
                <a:ea typeface="Calibri" panose="020F0502020204030204" pitchFamily="34" charset="0"/>
                <a:cs typeface="Arial" panose="020B0604020202020204" pitchFamily="34" charset="0"/>
              </a:rPr>
            </a:br>
            <a:r>
              <a:rPr lang="en-US" sz="2400" b="1">
                <a:ea typeface="Calibri" panose="020F0502020204030204" pitchFamily="34" charset="0"/>
                <a:cs typeface="Arial" panose="020B0604020202020204" pitchFamily="34" charset="0"/>
              </a:rPr>
              <a:t>Grade Span Determination</a:t>
            </a:r>
            <a:br>
              <a:rPr lang="en-US" sz="2400">
                <a:ea typeface="Calibri" panose="020F0502020204030204" pitchFamily="34" charset="0"/>
                <a:cs typeface="Arial" panose="020B0604020202020204" pitchFamily="34" charset="0"/>
              </a:rPr>
            </a:br>
            <a:endParaRPr lang="en-US" sz="2400"/>
          </a:p>
        </p:txBody>
      </p:sp>
      <p:sp>
        <p:nvSpPr>
          <p:cNvPr id="8" name="Content Placeholder 7">
            <a:extLst>
              <a:ext uri="{FF2B5EF4-FFF2-40B4-BE49-F238E27FC236}">
                <a16:creationId xmlns:a16="http://schemas.microsoft.com/office/drawing/2014/main" id="{F3AE54FB-8A7B-46BD-B475-C7B794B95F76}"/>
              </a:ext>
            </a:extLst>
          </p:cNvPr>
          <p:cNvSpPr>
            <a:spLocks noGrp="1"/>
          </p:cNvSpPr>
          <p:nvPr>
            <p:ph idx="1"/>
          </p:nvPr>
        </p:nvSpPr>
        <p:spPr/>
        <p:txBody>
          <a:bodyPr>
            <a:noAutofit/>
          </a:bodyPr>
          <a:lstStyle/>
          <a:p>
            <a:pPr marL="257175" indent="-257175">
              <a:spcBef>
                <a:spcPts val="0"/>
              </a:spcBef>
              <a:spcAft>
                <a:spcPts val="0"/>
              </a:spcAft>
              <a:buFont typeface="+mj-lt"/>
              <a:buAutoNum type="arabicPeriod"/>
            </a:pPr>
            <a:r>
              <a:rPr lang="en-US" sz="1600">
                <a:ea typeface="Calibri" panose="020F0502020204030204" pitchFamily="34" charset="0"/>
                <a:cs typeface="Arial" panose="020B0604020202020204" pitchFamily="34" charset="0"/>
              </a:rPr>
              <a:t>Determine the per-pupil reduction of State and local funding, if any, for FY 2022 in each grade span of the LEA:</a:t>
            </a:r>
          </a:p>
          <a:p>
            <a:r>
              <a:rPr lang="en-US" sz="1600" b="1">
                <a:ea typeface="Calibri" panose="020F0502020204030204" pitchFamily="34" charset="0"/>
              </a:rPr>
              <a:t>State and local per-pupil amount for FY 2022 </a:t>
            </a:r>
          </a:p>
          <a:p>
            <a:r>
              <a:rPr lang="en-US" sz="1600" b="1">
                <a:ea typeface="Calibri" panose="020F0502020204030204" pitchFamily="34" charset="0"/>
              </a:rPr>
              <a:t>State and local per-pupil amount for FY 2021</a:t>
            </a:r>
            <a:r>
              <a:rPr lang="en-US" sz="1600">
                <a:ea typeface="Calibri" panose="020F0502020204030204" pitchFamily="34" charset="0"/>
              </a:rPr>
              <a:t> </a:t>
            </a:r>
            <a:endParaRPr lang="en-US" sz="1600" b="1">
              <a:ea typeface="Calibri" panose="020F0502020204030204" pitchFamily="34" charset="0"/>
            </a:endParaRPr>
          </a:p>
          <a:p>
            <a:r>
              <a:rPr lang="en-US" sz="1600" b="1">
                <a:ea typeface="Calibri" panose="020F0502020204030204" pitchFamily="34" charset="0"/>
              </a:rPr>
              <a:t>State and local per-pupil reduction in State and local funds, if any, for FY 2022</a:t>
            </a:r>
            <a:r>
              <a:rPr lang="en-US" sz="1600">
                <a:ea typeface="Calibri" panose="020F0502020204030204" pitchFamily="34" charset="0"/>
              </a:rPr>
              <a:t> </a:t>
            </a:r>
          </a:p>
          <a:p>
            <a:pPr marL="0" indent="0">
              <a:lnSpc>
                <a:spcPct val="107000"/>
              </a:lnSpc>
              <a:spcBef>
                <a:spcPts val="0"/>
              </a:spcBef>
              <a:spcAft>
                <a:spcPts val="600"/>
              </a:spcAft>
              <a:buNone/>
            </a:pPr>
            <a:r>
              <a:rPr lang="en-US" sz="1600" b="1">
                <a:ea typeface="Calibri" panose="020F0502020204030204" pitchFamily="34" charset="0"/>
              </a:rPr>
              <a:t>2. </a:t>
            </a:r>
            <a:r>
              <a:rPr lang="en-US" sz="1600">
                <a:ea typeface="Calibri" panose="020F0502020204030204" pitchFamily="34" charset="0"/>
                <a:cs typeface="Arial" panose="020B0604020202020204" pitchFamily="34" charset="0"/>
              </a:rPr>
              <a:t>Determine the per-pupil reduction of State and local funding, if any, for FY 2022 for each high-poverty school in the respective grade span of the LEA.</a:t>
            </a:r>
          </a:p>
          <a:p>
            <a:r>
              <a:rPr lang="en-US" sz="1600" b="1">
                <a:ea typeface="Calibri" panose="020F0502020204030204" pitchFamily="34" charset="0"/>
              </a:rPr>
              <a:t>High-poverty school per-pupil amount for FY 2022</a:t>
            </a:r>
            <a:r>
              <a:rPr lang="en-US" sz="1600">
                <a:ea typeface="Calibri" panose="020F0502020204030204" pitchFamily="34" charset="0"/>
              </a:rPr>
              <a:t> </a:t>
            </a:r>
            <a:endParaRPr lang="en-US" sz="1600" b="1">
              <a:ea typeface="Calibri" panose="020F0502020204030204" pitchFamily="34" charset="0"/>
            </a:endParaRPr>
          </a:p>
          <a:p>
            <a:r>
              <a:rPr lang="en-US" sz="1600" b="1">
                <a:ea typeface="Calibri" panose="020F0502020204030204" pitchFamily="34" charset="0"/>
              </a:rPr>
              <a:t>High-poverty school per-pupil amount for FY 2021</a:t>
            </a:r>
            <a:r>
              <a:rPr lang="en-US" sz="1600">
                <a:ea typeface="Calibri" panose="020F0502020204030204" pitchFamily="34" charset="0"/>
              </a:rPr>
              <a:t> </a:t>
            </a:r>
            <a:endParaRPr lang="en-US" sz="1600" b="1">
              <a:ea typeface="Calibri" panose="020F0502020204030204" pitchFamily="34" charset="0"/>
            </a:endParaRPr>
          </a:p>
          <a:p>
            <a:r>
              <a:rPr lang="en-US" sz="1600" b="1">
                <a:ea typeface="Calibri" panose="020F0502020204030204" pitchFamily="34" charset="0"/>
              </a:rPr>
              <a:t>High-poverty school per-pupil reduction in State and local funds, if any, for FY 2022</a:t>
            </a:r>
            <a:r>
              <a:rPr lang="en-US" sz="1600">
                <a:ea typeface="Calibri" panose="020F0502020204030204" pitchFamily="34" charset="0"/>
              </a:rPr>
              <a:t> </a:t>
            </a:r>
          </a:p>
          <a:p>
            <a:pPr marL="0" indent="0">
              <a:buNone/>
            </a:pPr>
            <a:r>
              <a:rPr lang="en-US" sz="1600" b="1">
                <a:ea typeface="Calibri" panose="020F0502020204030204" pitchFamily="34" charset="0"/>
              </a:rPr>
              <a:t>3. </a:t>
            </a:r>
            <a:r>
              <a:rPr lang="en-US" sz="1600">
                <a:ea typeface="Calibri" panose="020F0502020204030204" pitchFamily="34" charset="0"/>
                <a:cs typeface="Arial" panose="020B0604020202020204" pitchFamily="34" charset="0"/>
              </a:rPr>
              <a:t>Compare the per-pupil reduction, if any, for each high-poverty school (step 2c above) with the per-pupil reduction in State and local funds for all schools in that grade span (step 1c above). If any high-poverty school in any grade span receives a reduction in the per-pupil amount of State and local funds that is greater than the amount in step 1c for that grade span, the LEA has not maintained fiscal equity under section 2004(c)(1)(A) of the ARP Act for FY 2022 with respect to that high-poverty school. </a:t>
            </a:r>
            <a:endParaRPr lang="en-US" sz="1600" b="1">
              <a:ea typeface="Calibri" panose="020F0502020204030204" pitchFamily="34" charset="0"/>
            </a:endParaRPr>
          </a:p>
        </p:txBody>
      </p:sp>
    </p:spTree>
    <p:extLst>
      <p:ext uri="{BB962C8B-B14F-4D97-AF65-F5344CB8AC3E}">
        <p14:creationId xmlns:p14="http://schemas.microsoft.com/office/powerpoint/2010/main" val="11406154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2B83A-2AB5-67F2-21A7-25BCD3AC3A37}"/>
              </a:ext>
            </a:extLst>
          </p:cNvPr>
          <p:cNvSpPr>
            <a:spLocks noGrp="1"/>
          </p:cNvSpPr>
          <p:nvPr>
            <p:ph type="title"/>
          </p:nvPr>
        </p:nvSpPr>
        <p:spPr/>
        <p:txBody>
          <a:bodyPr>
            <a:normAutofit fontScale="90000"/>
          </a:bodyPr>
          <a:lstStyle/>
          <a:p>
            <a:r>
              <a:rPr lang="en-US"/>
              <a:t>District-wide Fiscal/Staffing Equity Grade Span: Steps 1 and 2</a:t>
            </a:r>
          </a:p>
        </p:txBody>
      </p:sp>
      <p:pic>
        <p:nvPicPr>
          <p:cNvPr id="5" name="Content Placeholder 4" descr="District Wide Staffing Equity Grade Span Steps 1 and 2 screenshot in GMS">
            <a:extLst>
              <a:ext uri="{FF2B5EF4-FFF2-40B4-BE49-F238E27FC236}">
                <a16:creationId xmlns:a16="http://schemas.microsoft.com/office/drawing/2014/main" id="{C9321512-6E73-EDF1-5605-9D44E0BD5957}"/>
              </a:ext>
            </a:extLst>
          </p:cNvPr>
          <p:cNvPicPr>
            <a:picLocks noGrp="1" noChangeAspect="1"/>
          </p:cNvPicPr>
          <p:nvPr>
            <p:ph sz="quarter" idx="10"/>
          </p:nvPr>
        </p:nvPicPr>
        <p:blipFill>
          <a:blip r:embed="rId2">
            <a:extLst>
              <a:ext uri="{28A0092B-C50C-407E-A947-70E740481C1C}">
                <a14:useLocalDpi xmlns:a14="http://schemas.microsoft.com/office/drawing/2010/main" val="0"/>
              </a:ext>
            </a:extLst>
          </a:blip>
          <a:stretch>
            <a:fillRect/>
          </a:stretch>
        </p:blipFill>
        <p:spPr>
          <a:xfrm>
            <a:off x="457200" y="2709358"/>
            <a:ext cx="8229600" cy="2277484"/>
          </a:xfrm>
          <a:ln>
            <a:solidFill>
              <a:srgbClr val="007934"/>
            </a:solidFill>
          </a:ln>
        </p:spPr>
      </p:pic>
    </p:spTree>
    <p:extLst>
      <p:ext uri="{BB962C8B-B14F-4D97-AF65-F5344CB8AC3E}">
        <p14:creationId xmlns:p14="http://schemas.microsoft.com/office/powerpoint/2010/main" val="37484544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42611-EC58-BA8A-8324-AACE614FFFB9}"/>
              </a:ext>
            </a:extLst>
          </p:cNvPr>
          <p:cNvSpPr>
            <a:spLocks noGrp="1"/>
          </p:cNvSpPr>
          <p:nvPr>
            <p:ph type="title"/>
          </p:nvPr>
        </p:nvSpPr>
        <p:spPr/>
        <p:txBody>
          <a:bodyPr>
            <a:normAutofit fontScale="90000"/>
          </a:bodyPr>
          <a:lstStyle/>
          <a:p>
            <a:r>
              <a:rPr lang="en-US"/>
              <a:t>District-wide Fiscal/Staffing Equity (Grade Span: Step 3</a:t>
            </a:r>
          </a:p>
        </p:txBody>
      </p:sp>
      <p:pic>
        <p:nvPicPr>
          <p:cNvPr id="5" name="Content Placeholder 4" descr="District Wide Staffing Fiscal Staffing Equity Grade Span, Step 3 Screenshot in GMS ">
            <a:extLst>
              <a:ext uri="{FF2B5EF4-FFF2-40B4-BE49-F238E27FC236}">
                <a16:creationId xmlns:a16="http://schemas.microsoft.com/office/drawing/2014/main" id="{F8F98ADC-4E30-EB19-3037-78043401C89C}"/>
              </a:ext>
            </a:extLst>
          </p:cNvPr>
          <p:cNvPicPr>
            <a:picLocks noGrp="1" noChangeAspect="1"/>
          </p:cNvPicPr>
          <p:nvPr>
            <p:ph sz="quarter" idx="10"/>
          </p:nvPr>
        </p:nvPicPr>
        <p:blipFill>
          <a:blip r:embed="rId2">
            <a:extLst>
              <a:ext uri="{28A0092B-C50C-407E-A947-70E740481C1C}">
                <a14:useLocalDpi xmlns:a14="http://schemas.microsoft.com/office/drawing/2010/main" val="0"/>
              </a:ext>
            </a:extLst>
          </a:blip>
          <a:stretch>
            <a:fillRect/>
          </a:stretch>
        </p:blipFill>
        <p:spPr>
          <a:xfrm>
            <a:off x="457200" y="2973076"/>
            <a:ext cx="8229600" cy="1750048"/>
          </a:xfrm>
          <a:ln>
            <a:solidFill>
              <a:srgbClr val="007934"/>
            </a:solidFill>
          </a:ln>
        </p:spPr>
      </p:pic>
    </p:spTree>
    <p:extLst>
      <p:ext uri="{BB962C8B-B14F-4D97-AF65-F5344CB8AC3E}">
        <p14:creationId xmlns:p14="http://schemas.microsoft.com/office/powerpoint/2010/main" val="25916641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A4C17-92AF-481E-A95A-D946CF3ABB65}"/>
              </a:ext>
            </a:extLst>
          </p:cNvPr>
          <p:cNvSpPr>
            <a:spLocks noGrp="1"/>
          </p:cNvSpPr>
          <p:nvPr>
            <p:ph type="ctrTitle"/>
          </p:nvPr>
        </p:nvSpPr>
        <p:spPr/>
        <p:txBody>
          <a:bodyPr/>
          <a:lstStyle/>
          <a:p>
            <a:r>
              <a:rPr lang="en-US"/>
              <a:t>Maintenance of Staffing Equity</a:t>
            </a:r>
          </a:p>
        </p:txBody>
      </p:sp>
    </p:spTree>
    <p:extLst>
      <p:ext uri="{BB962C8B-B14F-4D97-AF65-F5344CB8AC3E}">
        <p14:creationId xmlns:p14="http://schemas.microsoft.com/office/powerpoint/2010/main" val="4200427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83A75-B17F-453E-BEE6-0D01608A3F11}"/>
              </a:ext>
            </a:extLst>
          </p:cNvPr>
          <p:cNvSpPr>
            <a:spLocks noGrp="1"/>
          </p:cNvSpPr>
          <p:nvPr>
            <p:ph type="title"/>
          </p:nvPr>
        </p:nvSpPr>
        <p:spPr>
          <a:xfrm>
            <a:off x="457200" y="609600"/>
            <a:ext cx="8229600" cy="808038"/>
          </a:xfrm>
        </p:spPr>
        <p:txBody>
          <a:bodyPr/>
          <a:lstStyle/>
          <a:p>
            <a:r>
              <a:rPr lang="en-US" sz="3200" b="1">
                <a:ea typeface="Calibri" panose="020F0502020204030204" pitchFamily="34" charset="0"/>
                <a:cs typeface="Arial" panose="020B0604020202020204" pitchFamily="34" charset="0"/>
              </a:rPr>
              <a:t>What is Maintenance of Equity (</a:t>
            </a:r>
            <a:r>
              <a:rPr lang="en-US" sz="3200" b="1" err="1">
                <a:ea typeface="Calibri" panose="020F0502020204030204" pitchFamily="34" charset="0"/>
                <a:cs typeface="Arial" panose="020B0604020202020204" pitchFamily="34" charset="0"/>
              </a:rPr>
              <a:t>MOEq</a:t>
            </a:r>
            <a:r>
              <a:rPr lang="en-US" sz="3200" b="1">
                <a:ea typeface="Calibri" panose="020F0502020204030204" pitchFamily="34" charset="0"/>
                <a:cs typeface="Arial" panose="020B0604020202020204" pitchFamily="34" charset="0"/>
              </a:rPr>
              <a:t>)? </a:t>
            </a:r>
            <a:br>
              <a:rPr lang="en-US" sz="3200">
                <a:ea typeface="Calibri" panose="020F0502020204030204" pitchFamily="34" charset="0"/>
                <a:cs typeface="Arial" panose="020B0604020202020204" pitchFamily="34" charset="0"/>
              </a:rPr>
            </a:br>
            <a:endParaRPr lang="en-US" sz="3200"/>
          </a:p>
        </p:txBody>
      </p:sp>
      <p:sp>
        <p:nvSpPr>
          <p:cNvPr id="3" name="Content Placeholder 2">
            <a:extLst>
              <a:ext uri="{FF2B5EF4-FFF2-40B4-BE49-F238E27FC236}">
                <a16:creationId xmlns:a16="http://schemas.microsoft.com/office/drawing/2014/main" id="{EC0A7CEC-1524-4F86-B319-047D4EA7AA80}"/>
              </a:ext>
            </a:extLst>
          </p:cNvPr>
          <p:cNvSpPr>
            <a:spLocks noGrp="1"/>
          </p:cNvSpPr>
          <p:nvPr>
            <p:ph idx="1"/>
          </p:nvPr>
        </p:nvSpPr>
        <p:spPr/>
        <p:txBody>
          <a:bodyPr/>
          <a:lstStyle/>
          <a:p>
            <a:pPr marL="557213" lvl="1" indent="-214313">
              <a:spcBef>
                <a:spcPts val="0"/>
              </a:spcBef>
              <a:buFont typeface="Symbol" panose="05050102010706020507" pitchFamily="18" charset="2"/>
              <a:buChar char=""/>
            </a:pPr>
            <a:r>
              <a:rPr lang="en-US" err="1">
                <a:ea typeface="Calibri" panose="020F0502020204030204" pitchFamily="34" charset="0"/>
                <a:cs typeface="Arial" panose="020B0604020202020204" pitchFamily="34" charset="0"/>
              </a:rPr>
              <a:t>MOEq</a:t>
            </a:r>
            <a:r>
              <a:rPr lang="en-US">
                <a:ea typeface="Calibri" panose="020F0502020204030204" pitchFamily="34" charset="0"/>
                <a:cs typeface="Arial" panose="020B0604020202020204" pitchFamily="34" charset="0"/>
              </a:rPr>
              <a:t> is a set of new fiscal equity requirements in ARP ESSER. </a:t>
            </a:r>
            <a:r>
              <a:rPr lang="en-US">
                <a:ea typeface="Times New Roman" panose="02020603050405020304" pitchFamily="18" charset="0"/>
                <a:cs typeface="Arial" panose="020B0604020202020204" pitchFamily="34" charset="0"/>
              </a:rPr>
              <a:t>Specifically, </a:t>
            </a:r>
            <a:r>
              <a:rPr lang="en-US" err="1">
                <a:ea typeface="Times New Roman" panose="02020603050405020304" pitchFamily="18" charset="0"/>
                <a:cs typeface="Arial" panose="020B0604020202020204" pitchFamily="34" charset="0"/>
              </a:rPr>
              <a:t>MOEq</a:t>
            </a:r>
            <a:r>
              <a:rPr lang="en-US">
                <a:ea typeface="Times New Roman" panose="02020603050405020304" pitchFamily="18" charset="0"/>
                <a:cs typeface="Arial" panose="020B0604020202020204" pitchFamily="34" charset="0"/>
              </a:rPr>
              <a:t> ensures the following:</a:t>
            </a:r>
            <a:endParaRPr lang="en-US">
              <a:ea typeface="Calibri" panose="020F0502020204030204" pitchFamily="34" charset="0"/>
              <a:cs typeface="Arial" panose="020B0604020202020204" pitchFamily="34" charset="0"/>
            </a:endParaRPr>
          </a:p>
          <a:p>
            <a:pPr marL="557213" lvl="1" indent="-214313">
              <a:spcBef>
                <a:spcPts val="0"/>
              </a:spcBef>
              <a:spcAft>
                <a:spcPts val="0"/>
              </a:spcAft>
              <a:buFont typeface="Symbol" panose="05050102010706020507" pitchFamily="18" charset="2"/>
              <a:buChar char=""/>
            </a:pPr>
            <a:endParaRPr lang="en-US">
              <a:ea typeface="Times New Roman" panose="02020603050405020304" pitchFamily="18" charset="0"/>
              <a:cs typeface="Arial" panose="020B0604020202020204" pitchFamily="34" charset="0"/>
            </a:endParaRPr>
          </a:p>
          <a:p>
            <a:pPr lvl="2" indent="-457200">
              <a:spcBef>
                <a:spcPts val="0"/>
              </a:spcBef>
              <a:buFont typeface="Wingdings" panose="05000000000000000000" pitchFamily="2" charset="2"/>
              <a:buChar char="§"/>
            </a:pPr>
            <a:r>
              <a:rPr lang="en-US" sz="2800">
                <a:ea typeface="Times New Roman" panose="02020603050405020304" pitchFamily="18" charset="0"/>
                <a:cs typeface="Arial" panose="020B0604020202020204" pitchFamily="34" charset="0"/>
              </a:rPr>
              <a:t>An LEA does not disproportionately reduce State and local per-pupil funding in high-poverty schools.</a:t>
            </a:r>
            <a:endParaRPr lang="en-US" sz="2800">
              <a:ea typeface="Calibri" panose="020F0502020204030204" pitchFamily="34" charset="0"/>
              <a:cs typeface="Arial" panose="020B0604020202020204" pitchFamily="34" charset="0"/>
            </a:endParaRPr>
          </a:p>
          <a:p>
            <a:pPr lvl="2" indent="-457200">
              <a:spcBef>
                <a:spcPts val="0"/>
              </a:spcBef>
              <a:buFont typeface="Wingdings" panose="05000000000000000000" pitchFamily="2" charset="2"/>
              <a:buChar char="§"/>
            </a:pPr>
            <a:r>
              <a:rPr lang="en-US" sz="2800">
                <a:ea typeface="Times New Roman" panose="02020603050405020304" pitchFamily="18" charset="0"/>
                <a:cs typeface="Arial" panose="020B0604020202020204" pitchFamily="34" charset="0"/>
              </a:rPr>
              <a:t>An LEA does not disproportionately reduce the number of full-time-equivalent (FTE) staff per-pupil in high-poverty schools.</a:t>
            </a:r>
            <a:endParaRPr lang="en-US" sz="2800">
              <a:ea typeface="Calibri" panose="020F0502020204030204" pitchFamily="34" charset="0"/>
              <a:cs typeface="Arial" panose="020B0604020202020204" pitchFamily="34" charset="0"/>
            </a:endParaRPr>
          </a:p>
          <a:p>
            <a:endParaRPr lang="en-US" sz="2800"/>
          </a:p>
        </p:txBody>
      </p:sp>
    </p:spTree>
    <p:extLst>
      <p:ext uri="{BB962C8B-B14F-4D97-AF65-F5344CB8AC3E}">
        <p14:creationId xmlns:p14="http://schemas.microsoft.com/office/powerpoint/2010/main" val="25404244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61C41-0184-4276-9722-F17F02749517}"/>
              </a:ext>
            </a:extLst>
          </p:cNvPr>
          <p:cNvSpPr>
            <a:spLocks noGrp="1"/>
          </p:cNvSpPr>
          <p:nvPr>
            <p:ph type="title"/>
          </p:nvPr>
        </p:nvSpPr>
        <p:spPr>
          <a:xfrm>
            <a:off x="457200" y="457200"/>
            <a:ext cx="8229600" cy="1325562"/>
          </a:xfrm>
        </p:spPr>
        <p:txBody>
          <a:bodyPr/>
          <a:lstStyle/>
          <a:p>
            <a:r>
              <a:rPr lang="en-US" sz="2800" b="1">
                <a:ea typeface="Calibri" panose="020F0502020204030204" pitchFamily="34" charset="0"/>
                <a:cs typeface="Arial" panose="020B0604020202020204" pitchFamily="34" charset="0"/>
              </a:rPr>
              <a:t>How does an LEA determine which FTEs to include when determining whether the LEA maintained staffing equity?</a:t>
            </a:r>
            <a:br>
              <a:rPr lang="en-US" sz="2800">
                <a:ea typeface="Calibri" panose="020F0502020204030204" pitchFamily="34" charset="0"/>
                <a:cs typeface="Arial" panose="020B0604020202020204" pitchFamily="34" charset="0"/>
              </a:rPr>
            </a:br>
            <a:endParaRPr lang="en-US" sz="2800"/>
          </a:p>
        </p:txBody>
      </p:sp>
      <p:sp>
        <p:nvSpPr>
          <p:cNvPr id="3" name="Content Placeholder 2">
            <a:extLst>
              <a:ext uri="{FF2B5EF4-FFF2-40B4-BE49-F238E27FC236}">
                <a16:creationId xmlns:a16="http://schemas.microsoft.com/office/drawing/2014/main" id="{8664764B-5F89-4943-BC07-851E0219C166}"/>
              </a:ext>
            </a:extLst>
          </p:cNvPr>
          <p:cNvSpPr>
            <a:spLocks noGrp="1"/>
          </p:cNvSpPr>
          <p:nvPr>
            <p:ph idx="1"/>
          </p:nvPr>
        </p:nvSpPr>
        <p:spPr>
          <a:xfrm>
            <a:off x="457200" y="1676400"/>
            <a:ext cx="8229600" cy="4449763"/>
          </a:xfrm>
        </p:spPr>
        <p:txBody>
          <a:bodyPr/>
          <a:lstStyle/>
          <a:p>
            <a:r>
              <a:rPr lang="en-US" sz="2400">
                <a:ea typeface="Calibri" panose="020F0502020204030204" pitchFamily="34" charset="0"/>
                <a:cs typeface="Arial" panose="020B0604020202020204" pitchFamily="34" charset="0"/>
              </a:rPr>
              <a:t>Under section 2004(c)(1)(B) of the ARP Act, an LEA must maintain staffing equity in any high-poverty school. Each LEA must include all paid staff, both instructional and non-instructional when determining whether it maintained staffing equity on an FTE basis. This would include all employees and those hired by contract who perform school-level services.</a:t>
            </a:r>
          </a:p>
          <a:p>
            <a:r>
              <a:rPr lang="en-US" sz="2400">
                <a:ea typeface="Calibri" panose="020F0502020204030204" pitchFamily="34" charset="0"/>
                <a:cs typeface="Arial" panose="020B0604020202020204" pitchFamily="34" charset="0"/>
              </a:rPr>
              <a:t>LEAs may refer to the </a:t>
            </a:r>
            <a:r>
              <a:rPr lang="en-US" sz="2400">
                <a:ea typeface="Calibri" panose="020F0502020204030204" pitchFamily="34" charset="0"/>
                <a:cs typeface="Arial" panose="020B0604020202020204" pitchFamily="34" charset="0"/>
                <a:hlinkClick r:id="rId2"/>
              </a:rPr>
              <a:t>ESSER APR Accounting Guide </a:t>
            </a:r>
            <a:r>
              <a:rPr lang="en-US" sz="2400">
                <a:ea typeface="Calibri" panose="020F0502020204030204" pitchFamily="34" charset="0"/>
                <a:cs typeface="Arial" panose="020B0604020202020204" pitchFamily="34" charset="0"/>
              </a:rPr>
              <a:t>(pages 7-10) for FTE staffing data, but;</a:t>
            </a:r>
          </a:p>
          <a:p>
            <a:pPr lvl="1"/>
            <a:r>
              <a:rPr lang="en-US" sz="2000">
                <a:ea typeface="Calibri" panose="020F0502020204030204" pitchFamily="34" charset="0"/>
                <a:cs typeface="Arial" panose="020B0604020202020204" pitchFamily="34" charset="0"/>
              </a:rPr>
              <a:t>LEAs will also need to include contracted staff using Obj/</a:t>
            </a:r>
            <a:r>
              <a:rPr lang="en-US" sz="2000" err="1">
                <a:ea typeface="Calibri" panose="020F0502020204030204" pitchFamily="34" charset="0"/>
                <a:cs typeface="Arial" panose="020B0604020202020204" pitchFamily="34" charset="0"/>
              </a:rPr>
              <a:t>Funct</a:t>
            </a:r>
            <a:r>
              <a:rPr lang="en-US" sz="2000">
                <a:ea typeface="Calibri" panose="020F0502020204030204" pitchFamily="34" charset="0"/>
                <a:cs typeface="Arial" panose="020B0604020202020204" pitchFamily="34" charset="0"/>
              </a:rPr>
              <a:t> codes 300 and 500 for school level services. The AOE recommends that LEAs pick a point in time and be consistent across years.</a:t>
            </a:r>
          </a:p>
          <a:p>
            <a:endParaRPr lang="en-US" sz="2400"/>
          </a:p>
        </p:txBody>
      </p:sp>
    </p:spTree>
    <p:extLst>
      <p:ext uri="{BB962C8B-B14F-4D97-AF65-F5344CB8AC3E}">
        <p14:creationId xmlns:p14="http://schemas.microsoft.com/office/powerpoint/2010/main" val="27686852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61C41-0184-4276-9722-F17F02749517}"/>
              </a:ext>
            </a:extLst>
          </p:cNvPr>
          <p:cNvSpPr>
            <a:spLocks noGrp="1"/>
          </p:cNvSpPr>
          <p:nvPr>
            <p:ph type="title"/>
          </p:nvPr>
        </p:nvSpPr>
        <p:spPr>
          <a:xfrm>
            <a:off x="457200" y="274637"/>
            <a:ext cx="8229600" cy="1564795"/>
          </a:xfrm>
        </p:spPr>
        <p:txBody>
          <a:bodyPr/>
          <a:lstStyle/>
          <a:p>
            <a:r>
              <a:rPr lang="en-US" sz="2400" b="1">
                <a:ea typeface="Calibri" panose="020F0502020204030204" pitchFamily="34" charset="0"/>
                <a:cs typeface="Arial" panose="020B0604020202020204" pitchFamily="34" charset="0"/>
              </a:rPr>
              <a:t>How does an LEA determine which FTEs to include when determining whether the LEA maintained staffing equity (</a:t>
            </a:r>
            <a:r>
              <a:rPr lang="en-US" sz="2400" b="1" err="1">
                <a:ea typeface="Calibri" panose="020F0502020204030204" pitchFamily="34" charset="0"/>
                <a:cs typeface="Arial" panose="020B0604020202020204" pitchFamily="34" charset="0"/>
              </a:rPr>
              <a:t>cont</a:t>
            </a:r>
            <a:r>
              <a:rPr lang="en-US" sz="2400" b="1">
                <a:ea typeface="Calibri" panose="020F0502020204030204" pitchFamily="34" charset="0"/>
                <a:cs typeface="Arial" panose="020B0604020202020204" pitchFamily="34" charset="0"/>
              </a:rPr>
              <a:t>)?</a:t>
            </a:r>
            <a:br>
              <a:rPr lang="en-US" sz="2400">
                <a:ea typeface="Calibri" panose="020F0502020204030204" pitchFamily="34" charset="0"/>
                <a:cs typeface="Arial" panose="020B0604020202020204" pitchFamily="34" charset="0"/>
              </a:rPr>
            </a:br>
            <a:endParaRPr lang="en-US" sz="2400"/>
          </a:p>
        </p:txBody>
      </p:sp>
      <p:sp>
        <p:nvSpPr>
          <p:cNvPr id="3" name="Content Placeholder 2">
            <a:extLst>
              <a:ext uri="{FF2B5EF4-FFF2-40B4-BE49-F238E27FC236}">
                <a16:creationId xmlns:a16="http://schemas.microsoft.com/office/drawing/2014/main" id="{8664764B-5F89-4943-BC07-851E0219C166}"/>
              </a:ext>
            </a:extLst>
          </p:cNvPr>
          <p:cNvSpPr>
            <a:spLocks noGrp="1"/>
          </p:cNvSpPr>
          <p:nvPr>
            <p:ph idx="1"/>
          </p:nvPr>
        </p:nvSpPr>
        <p:spPr>
          <a:xfrm>
            <a:off x="457200" y="1733107"/>
            <a:ext cx="8229600" cy="4393056"/>
          </a:xfrm>
        </p:spPr>
        <p:txBody>
          <a:bodyPr/>
          <a:lstStyle/>
          <a:p>
            <a:pPr>
              <a:spcBef>
                <a:spcPts val="0"/>
              </a:spcBef>
              <a:spcAft>
                <a:spcPts val="0"/>
              </a:spcAft>
            </a:pPr>
            <a:r>
              <a:rPr lang="en-US" sz="2200">
                <a:ea typeface="Calibri" panose="020F0502020204030204" pitchFamily="34" charset="0"/>
                <a:cs typeface="Arial" panose="020B0604020202020204" pitchFamily="34" charset="0"/>
              </a:rPr>
              <a:t>An LEA includes staff who split their time between more than one school building in the LEA. For example, if a districtwide literacy coach supports teachers in two different schools, the LEA must include the proportional FTE for each school.  </a:t>
            </a:r>
          </a:p>
          <a:p>
            <a:pPr marL="0" indent="0">
              <a:spcBef>
                <a:spcPts val="0"/>
              </a:spcBef>
              <a:spcAft>
                <a:spcPts val="0"/>
              </a:spcAft>
              <a:buNone/>
            </a:pPr>
            <a:endParaRPr lang="en-US" sz="2200">
              <a:ea typeface="Calibri" panose="020F0502020204030204" pitchFamily="34" charset="0"/>
              <a:cs typeface="Arial" panose="020B0604020202020204" pitchFamily="34" charset="0"/>
            </a:endParaRPr>
          </a:p>
          <a:p>
            <a:pPr>
              <a:spcBef>
                <a:spcPts val="0"/>
              </a:spcBef>
              <a:spcAft>
                <a:spcPts val="0"/>
              </a:spcAft>
            </a:pPr>
            <a:r>
              <a:rPr lang="en-US" sz="2200">
                <a:ea typeface="Calibri" panose="020F0502020204030204" pitchFamily="34" charset="0"/>
                <a:cs typeface="Arial" panose="020B0604020202020204" pitchFamily="34" charset="0"/>
              </a:rPr>
              <a:t>In addition to the required </a:t>
            </a:r>
            <a:r>
              <a:rPr lang="en-US" sz="2200" err="1">
                <a:ea typeface="Calibri" panose="020F0502020204030204" pitchFamily="34" charset="0"/>
                <a:cs typeface="Arial" panose="020B0604020202020204" pitchFamily="34" charset="0"/>
              </a:rPr>
              <a:t>MOEq</a:t>
            </a:r>
            <a:r>
              <a:rPr lang="en-US" sz="2200">
                <a:ea typeface="Calibri" panose="020F0502020204030204" pitchFamily="34" charset="0"/>
                <a:cs typeface="Arial" panose="020B0604020202020204" pitchFamily="34" charset="0"/>
              </a:rPr>
              <a:t> determination for staffing in GMS, USED states that, “An LEA is also encouraged to consider equity in terms of its overall staffing budget, which may include considering the qualifications and level of experience of staff in its high-poverty schools compared to other schools” (</a:t>
            </a:r>
            <a:r>
              <a:rPr lang="en-US" sz="2200">
                <a:ea typeface="Calibri" panose="020F0502020204030204" pitchFamily="34" charset="0"/>
                <a:cs typeface="Arial" panose="020B0604020202020204" pitchFamily="34" charset="0"/>
                <a:hlinkClick r:id="rId2"/>
              </a:rPr>
              <a:t>FAQ 28</a:t>
            </a:r>
            <a:r>
              <a:rPr lang="en-US" sz="220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20502903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787F2-3981-4B78-9537-E7D870E92D7C}"/>
              </a:ext>
            </a:extLst>
          </p:cNvPr>
          <p:cNvSpPr>
            <a:spLocks noGrp="1"/>
          </p:cNvSpPr>
          <p:nvPr>
            <p:ph type="title"/>
          </p:nvPr>
        </p:nvSpPr>
        <p:spPr/>
        <p:txBody>
          <a:bodyPr/>
          <a:lstStyle/>
          <a:p>
            <a:r>
              <a:rPr lang="en-US" sz="2800" b="1">
                <a:ea typeface="Calibri" panose="020F0502020204030204" pitchFamily="34" charset="0"/>
                <a:cs typeface="Arial" panose="020B0604020202020204" pitchFamily="34" charset="0"/>
              </a:rPr>
              <a:t>Must an LEA account for changes in staffing or enrollment during the school year?</a:t>
            </a:r>
            <a:br>
              <a:rPr lang="en-US" sz="2800">
                <a:ea typeface="Calibri" panose="020F0502020204030204" pitchFamily="34" charset="0"/>
                <a:cs typeface="Arial" panose="020B0604020202020204" pitchFamily="34" charset="0"/>
              </a:rPr>
            </a:br>
            <a:endParaRPr lang="en-US" sz="2800"/>
          </a:p>
        </p:txBody>
      </p:sp>
      <p:sp>
        <p:nvSpPr>
          <p:cNvPr id="3" name="Content Placeholder 2">
            <a:extLst>
              <a:ext uri="{FF2B5EF4-FFF2-40B4-BE49-F238E27FC236}">
                <a16:creationId xmlns:a16="http://schemas.microsoft.com/office/drawing/2014/main" id="{DCA1A81D-C48A-4DF1-8021-8F650BA76076}"/>
              </a:ext>
            </a:extLst>
          </p:cNvPr>
          <p:cNvSpPr>
            <a:spLocks noGrp="1"/>
          </p:cNvSpPr>
          <p:nvPr>
            <p:ph idx="1"/>
          </p:nvPr>
        </p:nvSpPr>
        <p:spPr/>
        <p:txBody>
          <a:bodyPr/>
          <a:lstStyle/>
          <a:p>
            <a:r>
              <a:rPr lang="en-US" sz="2800">
                <a:latin typeface="Times New Roman" panose="02020603050405020304" pitchFamily="18" charset="0"/>
                <a:ea typeface="Calibri" panose="020F0502020204030204" pitchFamily="34" charset="0"/>
                <a:cs typeface="Arial" panose="020B0604020202020204" pitchFamily="34" charset="0"/>
              </a:rPr>
              <a:t>An LEA determines whether it maintains staffing equity </a:t>
            </a:r>
            <a:r>
              <a:rPr lang="en-US" sz="2800" b="1">
                <a:latin typeface="Times New Roman" panose="02020603050405020304" pitchFamily="18" charset="0"/>
                <a:ea typeface="Calibri" panose="020F0502020204030204" pitchFamily="34" charset="0"/>
                <a:cs typeface="Arial" panose="020B0604020202020204" pitchFamily="34" charset="0"/>
              </a:rPr>
              <a:t>once both enrollment data and staffing decisions are final </a:t>
            </a:r>
            <a:r>
              <a:rPr lang="en-US" sz="2800">
                <a:latin typeface="Times New Roman" panose="02020603050405020304" pitchFamily="18" charset="0"/>
                <a:ea typeface="Calibri" panose="020F0502020204030204" pitchFamily="34" charset="0"/>
                <a:cs typeface="Arial" panose="020B0604020202020204" pitchFamily="34" charset="0"/>
              </a:rPr>
              <a:t>for a specific school year. </a:t>
            </a:r>
          </a:p>
          <a:p>
            <a:r>
              <a:rPr lang="en-US" sz="2800">
                <a:latin typeface="Times New Roman" panose="02020603050405020304" pitchFamily="18" charset="0"/>
                <a:ea typeface="Calibri" panose="020F0502020204030204" pitchFamily="34" charset="0"/>
                <a:cs typeface="Arial" panose="020B0604020202020204" pitchFamily="34" charset="0"/>
              </a:rPr>
              <a:t>Once an LEA has determined whether it has maintained staffing equity for each of its high-poverty schools, if there are unpredictable changes in student enrollment or personnel assignments later in the school year, the LEA does not have to redetermine staffing equity. LEAs should make every effort to ensure staffing equity is maintained throughout the school year.</a:t>
            </a:r>
            <a:endParaRPr lang="en-US" sz="2800">
              <a:latin typeface="Calibri" panose="020F0502020204030204" pitchFamily="34" charset="0"/>
              <a:ea typeface="Calibri" panose="020F0502020204030204" pitchFamily="34" charset="0"/>
              <a:cs typeface="Arial" panose="020B0604020202020204" pitchFamily="34" charset="0"/>
            </a:endParaRPr>
          </a:p>
          <a:p>
            <a:endParaRPr lang="en-US" sz="2800"/>
          </a:p>
        </p:txBody>
      </p:sp>
    </p:spTree>
    <p:extLst>
      <p:ext uri="{BB962C8B-B14F-4D97-AF65-F5344CB8AC3E}">
        <p14:creationId xmlns:p14="http://schemas.microsoft.com/office/powerpoint/2010/main" val="4553777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B9992-9467-483A-B86E-FCFFDF9D7260}"/>
              </a:ext>
            </a:extLst>
          </p:cNvPr>
          <p:cNvSpPr>
            <a:spLocks noGrp="1"/>
          </p:cNvSpPr>
          <p:nvPr>
            <p:ph type="title"/>
          </p:nvPr>
        </p:nvSpPr>
        <p:spPr/>
        <p:txBody>
          <a:bodyPr/>
          <a:lstStyle/>
          <a:p>
            <a:r>
              <a:rPr lang="en-US" sz="2400" b="1">
                <a:ea typeface="Calibri" panose="020F0502020204030204" pitchFamily="34" charset="0"/>
                <a:cs typeface="Arial" panose="020B0604020202020204" pitchFamily="34" charset="0"/>
              </a:rPr>
              <a:t>How does an LEA determine whether it maintained staffing equity for its high-poverty schools? </a:t>
            </a:r>
            <a:br>
              <a:rPr lang="en-US" sz="2400" b="1">
                <a:ea typeface="Calibri" panose="020F0502020204030204" pitchFamily="34" charset="0"/>
                <a:cs typeface="Arial" panose="020B0604020202020204" pitchFamily="34" charset="0"/>
              </a:rPr>
            </a:br>
            <a:r>
              <a:rPr lang="en-US" sz="2400" b="1">
                <a:ea typeface="Calibri" panose="020F0502020204030204" pitchFamily="34" charset="0"/>
                <a:cs typeface="Arial" panose="020B0604020202020204" pitchFamily="34" charset="0"/>
              </a:rPr>
              <a:t>District-wide determination</a:t>
            </a:r>
            <a:br>
              <a:rPr lang="en-US" sz="2400">
                <a:ea typeface="Calibri" panose="020F0502020204030204" pitchFamily="34" charset="0"/>
                <a:cs typeface="Arial" panose="020B0604020202020204" pitchFamily="34" charset="0"/>
              </a:rPr>
            </a:br>
            <a:endParaRPr lang="en-US" sz="2400"/>
          </a:p>
        </p:txBody>
      </p:sp>
      <p:sp>
        <p:nvSpPr>
          <p:cNvPr id="4" name="Content Placeholder 3">
            <a:extLst>
              <a:ext uri="{FF2B5EF4-FFF2-40B4-BE49-F238E27FC236}">
                <a16:creationId xmlns:a16="http://schemas.microsoft.com/office/drawing/2014/main" id="{3692E7B2-7AAE-40D5-87E5-24C4C7EB018D}"/>
              </a:ext>
            </a:extLst>
          </p:cNvPr>
          <p:cNvSpPr>
            <a:spLocks noGrp="1"/>
          </p:cNvSpPr>
          <p:nvPr>
            <p:ph sz="half" idx="1"/>
          </p:nvPr>
        </p:nvSpPr>
        <p:spPr>
          <a:xfrm>
            <a:off x="304800" y="1219200"/>
            <a:ext cx="4210050" cy="4724401"/>
          </a:xfrm>
        </p:spPr>
        <p:txBody>
          <a:bodyPr>
            <a:noAutofit/>
          </a:bodyPr>
          <a:lstStyle/>
          <a:p>
            <a:pPr marL="257175" indent="-257175">
              <a:buAutoNum type="arabicPeriod"/>
            </a:pPr>
            <a:r>
              <a:rPr lang="en-US" sz="1400">
                <a:ea typeface="Calibri" panose="020F0502020204030204" pitchFamily="34" charset="0"/>
              </a:rPr>
              <a:t>Determine the per-pupil reduction in FTEs, if any, for FY 2022 in the LEA as a whole:</a:t>
            </a:r>
          </a:p>
          <a:p>
            <a:pPr lvl="1"/>
            <a:r>
              <a:rPr lang="en-US" sz="1400" b="1">
                <a:ea typeface="Calibri" panose="020F0502020204030204" pitchFamily="34" charset="0"/>
              </a:rPr>
              <a:t>Districtwide FTE per-pupil for FY 2022</a:t>
            </a:r>
            <a:r>
              <a:rPr lang="en-US" sz="1400">
                <a:ea typeface="Calibri" panose="020F0502020204030204" pitchFamily="34" charset="0"/>
              </a:rPr>
              <a:t> </a:t>
            </a:r>
          </a:p>
          <a:p>
            <a:pPr lvl="1"/>
            <a:r>
              <a:rPr lang="en-US" sz="1400" b="1">
                <a:ea typeface="Calibri" panose="020F0502020204030204" pitchFamily="34" charset="0"/>
              </a:rPr>
              <a:t>Districtwide FTE per-pupil for FY 2021</a:t>
            </a:r>
            <a:r>
              <a:rPr lang="en-US" sz="1400">
                <a:ea typeface="Calibri" panose="020F0502020204030204" pitchFamily="34" charset="0"/>
              </a:rPr>
              <a:t> </a:t>
            </a:r>
          </a:p>
          <a:p>
            <a:pPr lvl="1"/>
            <a:r>
              <a:rPr lang="en-US" sz="1400" b="1">
                <a:ea typeface="Calibri" panose="020F0502020204030204" pitchFamily="34" charset="0"/>
              </a:rPr>
              <a:t>Districtwide per-pupil FTE reduction, if any, for FY 2022</a:t>
            </a:r>
            <a:r>
              <a:rPr lang="en-US" sz="1400">
                <a:ea typeface="Calibri" panose="020F0502020204030204" pitchFamily="34" charset="0"/>
              </a:rPr>
              <a:t> </a:t>
            </a:r>
          </a:p>
          <a:p>
            <a:pPr marL="257175" indent="-257175">
              <a:buFont typeface="+mj-lt"/>
              <a:buAutoNum type="arabicPeriod"/>
            </a:pPr>
            <a:r>
              <a:rPr lang="en-US" sz="1400">
                <a:ea typeface="Calibri" panose="020F0502020204030204" pitchFamily="34" charset="0"/>
                <a:cs typeface="Arial" panose="020B0604020202020204" pitchFamily="34" charset="0"/>
              </a:rPr>
              <a:t>Determine the per-pupil reduction of FTEs for each high-poverty school for FY 2022.</a:t>
            </a:r>
          </a:p>
          <a:p>
            <a:pPr lvl="1"/>
            <a:r>
              <a:rPr lang="en-US" sz="1400" b="1">
                <a:ea typeface="Calibri" panose="020F0502020204030204" pitchFamily="34" charset="0"/>
              </a:rPr>
              <a:t>High-poverty school FTE per-pupil for FY 2022</a:t>
            </a:r>
            <a:r>
              <a:rPr lang="en-US" sz="1400">
                <a:ea typeface="Calibri" panose="020F0502020204030204" pitchFamily="34" charset="0"/>
              </a:rPr>
              <a:t> </a:t>
            </a:r>
          </a:p>
          <a:p>
            <a:pPr lvl="1"/>
            <a:r>
              <a:rPr lang="en-US" sz="1400" b="1">
                <a:ea typeface="Calibri" panose="020F0502020204030204" pitchFamily="34" charset="0"/>
              </a:rPr>
              <a:t>High-poverty school FTE per-pupil for FY 2021</a:t>
            </a:r>
            <a:r>
              <a:rPr lang="en-US" sz="1400">
                <a:ea typeface="Calibri" panose="020F0502020204030204" pitchFamily="34" charset="0"/>
              </a:rPr>
              <a:t> </a:t>
            </a:r>
          </a:p>
          <a:p>
            <a:pPr lvl="1"/>
            <a:r>
              <a:rPr lang="en-US" sz="1400" b="1">
                <a:ea typeface="Calibri" panose="020F0502020204030204" pitchFamily="34" charset="0"/>
              </a:rPr>
              <a:t>High-poverty school FTE per-pupil reduction, if any, for FY 2022</a:t>
            </a:r>
            <a:r>
              <a:rPr lang="en-US" sz="1400">
                <a:ea typeface="Calibri" panose="020F0502020204030204" pitchFamily="34" charset="0"/>
              </a:rPr>
              <a:t> </a:t>
            </a:r>
          </a:p>
          <a:p>
            <a:pPr marL="257175" indent="-257175">
              <a:buFont typeface="+mj-lt"/>
              <a:buAutoNum type="arabicPeriod"/>
            </a:pPr>
            <a:r>
              <a:rPr lang="en-US" sz="1400">
                <a:ea typeface="Calibri" panose="020F0502020204030204" pitchFamily="34" charset="0"/>
                <a:cs typeface="Arial" panose="020B0604020202020204" pitchFamily="34" charset="0"/>
              </a:rPr>
              <a:t>Compare the per-pupil FTE reduction, if any, for each high-poverty school (step 2c above) with the per-pupil FTE reduction across all schools in the LEA (step 1c above). If any high-poverty school has a per-pupil FTE reduction (step 2c) that is greater than the per-pupil FTE reduction across the LEA (step 1c), then the LEA has not maintained staffing equity under section 2004(c)(1)(B) of the ARP Act for FY 2022. </a:t>
            </a:r>
          </a:p>
          <a:p>
            <a:pPr marL="257175" indent="-257175">
              <a:buFont typeface="+mj-lt"/>
              <a:buAutoNum type="arabicPeriod"/>
            </a:pPr>
            <a:endParaRPr lang="en-US" sz="1400">
              <a:ea typeface="Calibri" panose="020F0502020204030204" pitchFamily="34" charset="0"/>
            </a:endParaRPr>
          </a:p>
          <a:p>
            <a:endParaRPr lang="en-US" sz="1400"/>
          </a:p>
        </p:txBody>
      </p:sp>
      <p:graphicFrame>
        <p:nvGraphicFramePr>
          <p:cNvPr id="6" name="Content Placeholder 5">
            <a:extLst>
              <a:ext uri="{FF2B5EF4-FFF2-40B4-BE49-F238E27FC236}">
                <a16:creationId xmlns:a16="http://schemas.microsoft.com/office/drawing/2014/main" id="{AAF5B0F4-FB4E-4338-8B61-458432299467}"/>
              </a:ext>
            </a:extLst>
          </p:cNvPr>
          <p:cNvGraphicFramePr>
            <a:graphicFrameLocks noGrp="1"/>
          </p:cNvGraphicFramePr>
          <p:nvPr>
            <p:ph sz="half" idx="2"/>
            <p:extLst>
              <p:ext uri="{D42A27DB-BD31-4B8C-83A1-F6EECF244321}">
                <p14:modId xmlns:p14="http://schemas.microsoft.com/office/powerpoint/2010/main" val="3156240616"/>
              </p:ext>
            </p:extLst>
          </p:nvPr>
        </p:nvGraphicFramePr>
        <p:xfrm>
          <a:off x="4629151" y="1417638"/>
          <a:ext cx="3886199" cy="4791456"/>
        </p:xfrm>
        <a:graphic>
          <a:graphicData uri="http://schemas.openxmlformats.org/drawingml/2006/table">
            <a:tbl>
              <a:tblPr firstRow="1" firstCol="1" bandRow="1">
                <a:tableStyleId>{5C22544A-7EE6-4342-B048-85BDC9FD1C3A}</a:tableStyleId>
              </a:tblPr>
              <a:tblGrid>
                <a:gridCol w="502026">
                  <a:extLst>
                    <a:ext uri="{9D8B030D-6E8A-4147-A177-3AD203B41FA5}">
                      <a16:colId xmlns:a16="http://schemas.microsoft.com/office/drawing/2014/main" val="1764467107"/>
                    </a:ext>
                  </a:extLst>
                </a:gridCol>
                <a:gridCol w="792041">
                  <a:extLst>
                    <a:ext uri="{9D8B030D-6E8A-4147-A177-3AD203B41FA5}">
                      <a16:colId xmlns:a16="http://schemas.microsoft.com/office/drawing/2014/main" val="3166454305"/>
                    </a:ext>
                  </a:extLst>
                </a:gridCol>
                <a:gridCol w="864044">
                  <a:extLst>
                    <a:ext uri="{9D8B030D-6E8A-4147-A177-3AD203B41FA5}">
                      <a16:colId xmlns:a16="http://schemas.microsoft.com/office/drawing/2014/main" val="2592873678"/>
                    </a:ext>
                  </a:extLst>
                </a:gridCol>
                <a:gridCol w="864044">
                  <a:extLst>
                    <a:ext uri="{9D8B030D-6E8A-4147-A177-3AD203B41FA5}">
                      <a16:colId xmlns:a16="http://schemas.microsoft.com/office/drawing/2014/main" val="856732515"/>
                    </a:ext>
                  </a:extLst>
                </a:gridCol>
                <a:gridCol w="864044">
                  <a:extLst>
                    <a:ext uri="{9D8B030D-6E8A-4147-A177-3AD203B41FA5}">
                      <a16:colId xmlns:a16="http://schemas.microsoft.com/office/drawing/2014/main" val="127289324"/>
                    </a:ext>
                  </a:extLst>
                </a:gridCol>
              </a:tblGrid>
              <a:tr h="755904">
                <a:tc>
                  <a:txBody>
                    <a:bodyPr/>
                    <a:lstStyle/>
                    <a:p>
                      <a:pPr marL="0" marR="0">
                        <a:spcBef>
                          <a:spcPts val="0"/>
                        </a:spcBef>
                        <a:spcAft>
                          <a:spcPts val="0"/>
                        </a:spcAft>
                      </a:pPr>
                      <a:r>
                        <a:rPr lang="en-US" sz="800">
                          <a:effectLst/>
                        </a:rPr>
                        <a:t>Examples</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3202" marR="43202" marT="0" marB="0"/>
                </a:tc>
                <a:tc>
                  <a:txBody>
                    <a:bodyPr/>
                    <a:lstStyle/>
                    <a:p>
                      <a:pPr marL="0" marR="0">
                        <a:spcBef>
                          <a:spcPts val="0"/>
                        </a:spcBef>
                        <a:spcAft>
                          <a:spcPts val="0"/>
                        </a:spcAft>
                      </a:pPr>
                      <a:r>
                        <a:rPr lang="en-US" sz="900">
                          <a:effectLst/>
                        </a:rPr>
                        <a:t>Per-pupil FTE Reduction across All Schools in the LEA</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3202" marR="43202" marT="0" marB="0"/>
                </a:tc>
                <a:tc>
                  <a:txBody>
                    <a:bodyPr/>
                    <a:lstStyle/>
                    <a:p>
                      <a:pPr marL="0" marR="0">
                        <a:spcBef>
                          <a:spcPts val="0"/>
                        </a:spcBef>
                        <a:spcAft>
                          <a:spcPts val="0"/>
                        </a:spcAft>
                      </a:pPr>
                      <a:r>
                        <a:rPr lang="en-US" sz="900">
                          <a:effectLst/>
                        </a:rPr>
                        <a:t>High-poverty School 1 Per-pupil FTE Reduction</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3202" marR="43202" marT="0" marB="0"/>
                </a:tc>
                <a:tc>
                  <a:txBody>
                    <a:bodyPr/>
                    <a:lstStyle/>
                    <a:p>
                      <a:pPr marL="0" marR="0">
                        <a:spcBef>
                          <a:spcPts val="0"/>
                        </a:spcBef>
                        <a:spcAft>
                          <a:spcPts val="0"/>
                        </a:spcAft>
                      </a:pPr>
                      <a:r>
                        <a:rPr lang="en-US" sz="900">
                          <a:effectLst/>
                        </a:rPr>
                        <a:t>High-poverty School 2 Per-pupil FTE Reduction</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3202" marR="43202" marT="0" marB="0"/>
                </a:tc>
                <a:tc>
                  <a:txBody>
                    <a:bodyPr/>
                    <a:lstStyle/>
                    <a:p>
                      <a:pPr marL="0" marR="0">
                        <a:spcBef>
                          <a:spcPts val="0"/>
                        </a:spcBef>
                        <a:spcAft>
                          <a:spcPts val="0"/>
                        </a:spcAft>
                      </a:pPr>
                      <a:r>
                        <a:rPr lang="en-US" sz="900">
                          <a:effectLst/>
                        </a:rPr>
                        <a:t>High-poverty School 3 Per-pupil FTE Reduction</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3202" marR="43202" marT="0" marB="0"/>
                </a:tc>
                <a:extLst>
                  <a:ext uri="{0D108BD9-81ED-4DB2-BD59-A6C34878D82A}">
                    <a16:rowId xmlns:a16="http://schemas.microsoft.com/office/drawing/2014/main" val="550538033"/>
                  </a:ext>
                </a:extLst>
              </a:tr>
              <a:tr h="1322832">
                <a:tc>
                  <a:txBody>
                    <a:bodyPr/>
                    <a:lstStyle/>
                    <a:p>
                      <a:pPr marL="0" marR="0">
                        <a:spcBef>
                          <a:spcPts val="0"/>
                        </a:spcBef>
                        <a:spcAft>
                          <a:spcPts val="0"/>
                        </a:spcAft>
                      </a:pPr>
                      <a:r>
                        <a:rPr lang="en-US" sz="800">
                          <a:effectLst/>
                        </a:rPr>
                        <a:t>Example 1</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3202" marR="43202" marT="0" marB="0"/>
                </a:tc>
                <a:tc>
                  <a:txBody>
                    <a:bodyPr/>
                    <a:lstStyle/>
                    <a:p>
                      <a:pPr marL="0" marR="0">
                        <a:spcBef>
                          <a:spcPts val="0"/>
                        </a:spcBef>
                        <a:spcAft>
                          <a:spcPts val="0"/>
                        </a:spcAft>
                      </a:pPr>
                      <a:r>
                        <a:rPr lang="en-US" sz="900">
                          <a:effectLst/>
                        </a:rPr>
                        <a:t>0</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3202" marR="43202" marT="0" marB="0"/>
                </a:tc>
                <a:tc>
                  <a:txBody>
                    <a:bodyPr/>
                    <a:lstStyle/>
                    <a:p>
                      <a:pPr marL="0" marR="0">
                        <a:spcBef>
                          <a:spcPts val="0"/>
                        </a:spcBef>
                        <a:spcAft>
                          <a:spcPts val="0"/>
                        </a:spcAft>
                      </a:pPr>
                      <a:r>
                        <a:rPr lang="en-US" sz="900">
                          <a:effectLst/>
                        </a:rPr>
                        <a:t>FY21 FTEs Per-Pupil: .50</a:t>
                      </a:r>
                    </a:p>
                    <a:p>
                      <a:pPr marL="0" marR="0">
                        <a:spcBef>
                          <a:spcPts val="0"/>
                        </a:spcBef>
                        <a:spcAft>
                          <a:spcPts val="0"/>
                        </a:spcAft>
                      </a:pPr>
                      <a:r>
                        <a:rPr lang="en-US" sz="900">
                          <a:effectLst/>
                        </a:rPr>
                        <a:t>FY22 FTEs Per-Pupil: .50</a:t>
                      </a:r>
                    </a:p>
                    <a:p>
                      <a:pPr marL="0" marR="0">
                        <a:spcBef>
                          <a:spcPts val="0"/>
                        </a:spcBef>
                        <a:spcAft>
                          <a:spcPts val="0"/>
                        </a:spcAft>
                      </a:pPr>
                      <a:r>
                        <a:rPr lang="en-US" sz="900">
                          <a:effectLst/>
                        </a:rPr>
                        <a:t>Per-Pupil Reduction: 0</a:t>
                      </a:r>
                    </a:p>
                    <a:p>
                      <a:pPr marL="0" marR="0">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3202" marR="43202" marT="0" marB="0"/>
                </a:tc>
                <a:tc>
                  <a:txBody>
                    <a:bodyPr/>
                    <a:lstStyle/>
                    <a:p>
                      <a:pPr marL="0" marR="0">
                        <a:spcBef>
                          <a:spcPts val="0"/>
                        </a:spcBef>
                        <a:spcAft>
                          <a:spcPts val="0"/>
                        </a:spcAft>
                      </a:pPr>
                      <a:r>
                        <a:rPr lang="en-US" sz="900">
                          <a:effectLst/>
                        </a:rPr>
                        <a:t>FY21 FTEs Per-Pupil: .075</a:t>
                      </a:r>
                    </a:p>
                    <a:p>
                      <a:pPr marL="0" marR="0">
                        <a:spcBef>
                          <a:spcPts val="0"/>
                        </a:spcBef>
                        <a:spcAft>
                          <a:spcPts val="0"/>
                        </a:spcAft>
                      </a:pPr>
                      <a:r>
                        <a:rPr lang="en-US" sz="900">
                          <a:effectLst/>
                        </a:rPr>
                        <a:t>FY22 FTEs Per-Pupil: .050</a:t>
                      </a:r>
                    </a:p>
                    <a:p>
                      <a:pPr marL="0" marR="0">
                        <a:spcBef>
                          <a:spcPts val="0"/>
                        </a:spcBef>
                        <a:spcAft>
                          <a:spcPts val="0"/>
                        </a:spcAft>
                      </a:pPr>
                      <a:r>
                        <a:rPr lang="en-US" sz="900">
                          <a:effectLst/>
                        </a:rPr>
                        <a:t>Per-Pupil Reduction: .025</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3202" marR="43202" marT="0" marB="0"/>
                </a:tc>
                <a:tc>
                  <a:txBody>
                    <a:bodyPr/>
                    <a:lstStyle/>
                    <a:p>
                      <a:pPr marL="0" marR="0">
                        <a:spcBef>
                          <a:spcPts val="0"/>
                        </a:spcBef>
                        <a:spcAft>
                          <a:spcPts val="0"/>
                        </a:spcAft>
                      </a:pPr>
                      <a:r>
                        <a:rPr lang="en-US" sz="900">
                          <a:effectLst/>
                        </a:rPr>
                        <a:t>FY21 FTEs Per-Pupil: .050</a:t>
                      </a:r>
                    </a:p>
                    <a:p>
                      <a:pPr marL="0" marR="0">
                        <a:spcBef>
                          <a:spcPts val="0"/>
                        </a:spcBef>
                        <a:spcAft>
                          <a:spcPts val="0"/>
                        </a:spcAft>
                      </a:pPr>
                      <a:r>
                        <a:rPr lang="en-US" sz="900">
                          <a:effectLst/>
                        </a:rPr>
                        <a:t>FY22 FTEs Per-Pupil: .040</a:t>
                      </a:r>
                    </a:p>
                    <a:p>
                      <a:pPr marL="0" marR="0">
                        <a:spcBef>
                          <a:spcPts val="0"/>
                        </a:spcBef>
                        <a:spcAft>
                          <a:spcPts val="0"/>
                        </a:spcAft>
                      </a:pPr>
                      <a:r>
                        <a:rPr lang="en-US" sz="900">
                          <a:effectLst/>
                        </a:rPr>
                        <a:t>Per-Pupil Reduction: .01</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3202" marR="43202" marT="0" marB="0"/>
                </a:tc>
                <a:extLst>
                  <a:ext uri="{0D108BD9-81ED-4DB2-BD59-A6C34878D82A}">
                    <a16:rowId xmlns:a16="http://schemas.microsoft.com/office/drawing/2014/main" val="3559069851"/>
                  </a:ext>
                </a:extLst>
              </a:tr>
              <a:tr h="1322832">
                <a:tc>
                  <a:txBody>
                    <a:bodyPr/>
                    <a:lstStyle/>
                    <a:p>
                      <a:pPr marL="0" marR="0">
                        <a:spcBef>
                          <a:spcPts val="0"/>
                        </a:spcBef>
                        <a:spcAft>
                          <a:spcPts val="0"/>
                        </a:spcAft>
                      </a:pPr>
                      <a:r>
                        <a:rPr lang="en-US" sz="800">
                          <a:effectLst/>
                        </a:rPr>
                        <a:t>Example 2</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3202" marR="43202" marT="0" marB="0"/>
                </a:tc>
                <a:tc>
                  <a:txBody>
                    <a:bodyPr/>
                    <a:lstStyle/>
                    <a:p>
                      <a:pPr marL="0" marR="0">
                        <a:spcBef>
                          <a:spcPts val="0"/>
                        </a:spcBef>
                        <a:spcAft>
                          <a:spcPts val="0"/>
                        </a:spcAft>
                      </a:pPr>
                      <a:r>
                        <a:rPr lang="en-US" sz="900">
                          <a:effectLst/>
                        </a:rPr>
                        <a:t>.05</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3202" marR="43202" marT="0" marB="0"/>
                </a:tc>
                <a:tc>
                  <a:txBody>
                    <a:bodyPr/>
                    <a:lstStyle/>
                    <a:p>
                      <a:pPr marL="0" marR="0">
                        <a:spcBef>
                          <a:spcPts val="0"/>
                        </a:spcBef>
                        <a:spcAft>
                          <a:spcPts val="0"/>
                        </a:spcAft>
                      </a:pPr>
                      <a:r>
                        <a:rPr lang="en-US" sz="900">
                          <a:effectLst/>
                        </a:rPr>
                        <a:t>FY21 FTEs Per-Pupil: .075</a:t>
                      </a:r>
                    </a:p>
                    <a:p>
                      <a:pPr marL="0" marR="0">
                        <a:spcBef>
                          <a:spcPts val="0"/>
                        </a:spcBef>
                        <a:spcAft>
                          <a:spcPts val="0"/>
                        </a:spcAft>
                      </a:pPr>
                      <a:r>
                        <a:rPr lang="en-US" sz="900">
                          <a:effectLst/>
                        </a:rPr>
                        <a:t>FY22 FTEs Per-Pupil: .015</a:t>
                      </a:r>
                    </a:p>
                    <a:p>
                      <a:pPr marL="0" marR="0">
                        <a:spcBef>
                          <a:spcPts val="0"/>
                        </a:spcBef>
                        <a:spcAft>
                          <a:spcPts val="0"/>
                        </a:spcAft>
                      </a:pPr>
                      <a:r>
                        <a:rPr lang="en-US" sz="900">
                          <a:effectLst/>
                        </a:rPr>
                        <a:t>Per-Pupil Reduction: .06</a:t>
                      </a:r>
                    </a:p>
                    <a:p>
                      <a:pPr marL="0" marR="0">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3202" marR="43202" marT="0" marB="0"/>
                </a:tc>
                <a:tc>
                  <a:txBody>
                    <a:bodyPr/>
                    <a:lstStyle/>
                    <a:p>
                      <a:pPr marL="0" marR="0">
                        <a:spcBef>
                          <a:spcPts val="0"/>
                        </a:spcBef>
                        <a:spcAft>
                          <a:spcPts val="0"/>
                        </a:spcAft>
                      </a:pPr>
                      <a:r>
                        <a:rPr lang="en-US" sz="900">
                          <a:effectLst/>
                        </a:rPr>
                        <a:t>FY21 FTEs Per-Pupil: .15</a:t>
                      </a:r>
                    </a:p>
                    <a:p>
                      <a:pPr marL="0" marR="0">
                        <a:spcBef>
                          <a:spcPts val="0"/>
                        </a:spcBef>
                        <a:spcAft>
                          <a:spcPts val="0"/>
                        </a:spcAft>
                      </a:pPr>
                      <a:r>
                        <a:rPr lang="en-US" sz="900">
                          <a:effectLst/>
                        </a:rPr>
                        <a:t>FY22 FTEs Per-Pupil: .05</a:t>
                      </a:r>
                    </a:p>
                    <a:p>
                      <a:pPr marL="0" marR="0">
                        <a:spcBef>
                          <a:spcPts val="0"/>
                        </a:spcBef>
                        <a:spcAft>
                          <a:spcPts val="0"/>
                        </a:spcAft>
                      </a:pPr>
                      <a:r>
                        <a:rPr lang="en-US" sz="900">
                          <a:effectLst/>
                        </a:rPr>
                        <a:t>Per-Pupil Reduction: .10</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3202" marR="43202" marT="0" marB="0"/>
                </a:tc>
                <a:tc>
                  <a:txBody>
                    <a:bodyPr/>
                    <a:lstStyle/>
                    <a:p>
                      <a:pPr marL="0" marR="0">
                        <a:spcBef>
                          <a:spcPts val="0"/>
                        </a:spcBef>
                        <a:spcAft>
                          <a:spcPts val="0"/>
                        </a:spcAft>
                      </a:pPr>
                      <a:r>
                        <a:rPr lang="en-US" sz="900">
                          <a:effectLst/>
                        </a:rPr>
                        <a:t>FY21 FTEs Per-Pupil: .05</a:t>
                      </a:r>
                    </a:p>
                    <a:p>
                      <a:pPr marL="0" marR="0">
                        <a:spcBef>
                          <a:spcPts val="0"/>
                        </a:spcBef>
                        <a:spcAft>
                          <a:spcPts val="0"/>
                        </a:spcAft>
                      </a:pPr>
                      <a:r>
                        <a:rPr lang="en-US" sz="900">
                          <a:effectLst/>
                        </a:rPr>
                        <a:t>FY22 FTEs Per-Pupil: .045</a:t>
                      </a:r>
                    </a:p>
                    <a:p>
                      <a:pPr marL="0" marR="0">
                        <a:spcBef>
                          <a:spcPts val="0"/>
                        </a:spcBef>
                        <a:spcAft>
                          <a:spcPts val="0"/>
                        </a:spcAft>
                      </a:pPr>
                      <a:r>
                        <a:rPr lang="en-US" sz="900">
                          <a:effectLst/>
                        </a:rPr>
                        <a:t>Per-Pupil Reduction: .005</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3202" marR="43202" marT="0" marB="0"/>
                </a:tc>
                <a:extLst>
                  <a:ext uri="{0D108BD9-81ED-4DB2-BD59-A6C34878D82A}">
                    <a16:rowId xmlns:a16="http://schemas.microsoft.com/office/drawing/2014/main" val="2300523790"/>
                  </a:ext>
                </a:extLst>
              </a:tr>
              <a:tr h="1322832">
                <a:tc>
                  <a:txBody>
                    <a:bodyPr/>
                    <a:lstStyle/>
                    <a:p>
                      <a:pPr marL="0" marR="0">
                        <a:spcBef>
                          <a:spcPts val="0"/>
                        </a:spcBef>
                        <a:spcAft>
                          <a:spcPts val="0"/>
                        </a:spcAft>
                      </a:pPr>
                      <a:r>
                        <a:rPr lang="en-US" sz="800">
                          <a:effectLst/>
                        </a:rPr>
                        <a:t>Example 3</a:t>
                      </a: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43202" marR="43202" marT="0" marB="0"/>
                </a:tc>
                <a:tc>
                  <a:txBody>
                    <a:bodyPr/>
                    <a:lstStyle/>
                    <a:p>
                      <a:pPr marL="0" marR="0">
                        <a:spcBef>
                          <a:spcPts val="0"/>
                        </a:spcBef>
                        <a:spcAft>
                          <a:spcPts val="0"/>
                        </a:spcAft>
                      </a:pPr>
                      <a:r>
                        <a:rPr lang="en-US" sz="900">
                          <a:effectLst/>
                        </a:rPr>
                        <a:t>.05</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3202" marR="43202" marT="0" marB="0"/>
                </a:tc>
                <a:tc>
                  <a:txBody>
                    <a:bodyPr/>
                    <a:lstStyle/>
                    <a:p>
                      <a:pPr marL="0" marR="0">
                        <a:spcBef>
                          <a:spcPts val="0"/>
                        </a:spcBef>
                        <a:spcAft>
                          <a:spcPts val="0"/>
                        </a:spcAft>
                      </a:pPr>
                      <a:r>
                        <a:rPr lang="en-US" sz="900">
                          <a:effectLst/>
                        </a:rPr>
                        <a:t>FY21 FTEs Per-Pupil: .30</a:t>
                      </a:r>
                    </a:p>
                    <a:p>
                      <a:pPr marL="0" marR="0">
                        <a:spcBef>
                          <a:spcPts val="0"/>
                        </a:spcBef>
                        <a:spcAft>
                          <a:spcPts val="0"/>
                        </a:spcAft>
                      </a:pPr>
                      <a:r>
                        <a:rPr lang="en-US" sz="900">
                          <a:effectLst/>
                        </a:rPr>
                        <a:t>FY22 FTEs Per-Pupil: .25</a:t>
                      </a:r>
                    </a:p>
                    <a:p>
                      <a:pPr marL="0" marR="0">
                        <a:spcBef>
                          <a:spcPts val="0"/>
                        </a:spcBef>
                        <a:spcAft>
                          <a:spcPts val="0"/>
                        </a:spcAft>
                      </a:pPr>
                      <a:r>
                        <a:rPr lang="en-US" sz="900">
                          <a:effectLst/>
                        </a:rPr>
                        <a:t>Per-Pupil Reduction: .05</a:t>
                      </a:r>
                    </a:p>
                    <a:p>
                      <a:pPr marL="0" marR="0">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3202" marR="43202" marT="0" marB="0"/>
                </a:tc>
                <a:tc>
                  <a:txBody>
                    <a:bodyPr/>
                    <a:lstStyle/>
                    <a:p>
                      <a:pPr marL="0" marR="0">
                        <a:spcBef>
                          <a:spcPts val="0"/>
                        </a:spcBef>
                        <a:spcAft>
                          <a:spcPts val="0"/>
                        </a:spcAft>
                      </a:pPr>
                      <a:r>
                        <a:rPr lang="en-US" sz="900">
                          <a:effectLst/>
                        </a:rPr>
                        <a:t>FY21 FTEs Per-Pupil: .40</a:t>
                      </a:r>
                    </a:p>
                    <a:p>
                      <a:pPr marL="0" marR="0">
                        <a:spcBef>
                          <a:spcPts val="0"/>
                        </a:spcBef>
                        <a:spcAft>
                          <a:spcPts val="0"/>
                        </a:spcAft>
                      </a:pPr>
                      <a:r>
                        <a:rPr lang="en-US" sz="900">
                          <a:effectLst/>
                        </a:rPr>
                        <a:t>FY22 FTEs Per-Pupil: .36</a:t>
                      </a:r>
                    </a:p>
                    <a:p>
                      <a:pPr marL="0" marR="0">
                        <a:spcBef>
                          <a:spcPts val="0"/>
                        </a:spcBef>
                        <a:spcAft>
                          <a:spcPts val="0"/>
                        </a:spcAft>
                      </a:pPr>
                      <a:r>
                        <a:rPr lang="en-US" sz="900">
                          <a:effectLst/>
                        </a:rPr>
                        <a:t>Per-Pupil Reduction: .04</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3202" marR="43202" marT="0" marB="0"/>
                </a:tc>
                <a:tc>
                  <a:txBody>
                    <a:bodyPr/>
                    <a:lstStyle/>
                    <a:p>
                      <a:pPr marL="0" marR="0">
                        <a:spcBef>
                          <a:spcPts val="0"/>
                        </a:spcBef>
                        <a:spcAft>
                          <a:spcPts val="0"/>
                        </a:spcAft>
                      </a:pPr>
                      <a:r>
                        <a:rPr lang="en-US" sz="900">
                          <a:effectLst/>
                        </a:rPr>
                        <a:t>FY21 FTEs Per-Pupil: .20</a:t>
                      </a:r>
                    </a:p>
                    <a:p>
                      <a:pPr marL="0" marR="0">
                        <a:spcBef>
                          <a:spcPts val="0"/>
                        </a:spcBef>
                        <a:spcAft>
                          <a:spcPts val="0"/>
                        </a:spcAft>
                      </a:pPr>
                      <a:r>
                        <a:rPr lang="en-US" sz="900">
                          <a:effectLst/>
                        </a:rPr>
                        <a:t>FY22 FTEs Per-Pupil: .16</a:t>
                      </a:r>
                    </a:p>
                    <a:p>
                      <a:pPr marL="0" marR="0">
                        <a:spcBef>
                          <a:spcPts val="0"/>
                        </a:spcBef>
                        <a:spcAft>
                          <a:spcPts val="0"/>
                        </a:spcAft>
                      </a:pPr>
                      <a:r>
                        <a:rPr lang="en-US" sz="900">
                          <a:effectLst/>
                        </a:rPr>
                        <a:t>Per-Pupil Reduction: .04</a:t>
                      </a:r>
                      <a:endParaRPr lang="en-US" sz="900">
                        <a:effectLst/>
                        <a:latin typeface="Calibri" panose="020F0502020204030204" pitchFamily="34" charset="0"/>
                        <a:ea typeface="Calibri" panose="020F0502020204030204" pitchFamily="34" charset="0"/>
                        <a:cs typeface="Arial" panose="020B0604020202020204" pitchFamily="34" charset="0"/>
                      </a:endParaRPr>
                    </a:p>
                  </a:txBody>
                  <a:tcPr marL="43202" marR="43202" marT="0" marB="0"/>
                </a:tc>
                <a:extLst>
                  <a:ext uri="{0D108BD9-81ED-4DB2-BD59-A6C34878D82A}">
                    <a16:rowId xmlns:a16="http://schemas.microsoft.com/office/drawing/2014/main" val="4167356655"/>
                  </a:ext>
                </a:extLst>
              </a:tr>
            </a:tbl>
          </a:graphicData>
        </a:graphic>
      </p:graphicFrame>
    </p:spTree>
    <p:extLst>
      <p:ext uri="{BB962C8B-B14F-4D97-AF65-F5344CB8AC3E}">
        <p14:creationId xmlns:p14="http://schemas.microsoft.com/office/powerpoint/2010/main" val="3971702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B9992-9467-483A-B86E-FCFFDF9D7260}"/>
              </a:ext>
            </a:extLst>
          </p:cNvPr>
          <p:cNvSpPr>
            <a:spLocks noGrp="1"/>
          </p:cNvSpPr>
          <p:nvPr>
            <p:ph type="title"/>
          </p:nvPr>
        </p:nvSpPr>
        <p:spPr/>
        <p:txBody>
          <a:bodyPr/>
          <a:lstStyle/>
          <a:p>
            <a:r>
              <a:rPr lang="en-US" sz="2400" b="1">
                <a:ea typeface="Calibri" panose="020F0502020204030204" pitchFamily="34" charset="0"/>
                <a:cs typeface="Arial" panose="020B0604020202020204" pitchFamily="34" charset="0"/>
              </a:rPr>
              <a:t>How does an LEA determine whether it maintained staffing equity for its high-poverty schools? </a:t>
            </a:r>
            <a:br>
              <a:rPr lang="en-US" sz="2400" b="1">
                <a:ea typeface="Calibri" panose="020F0502020204030204" pitchFamily="34" charset="0"/>
                <a:cs typeface="Arial" panose="020B0604020202020204" pitchFamily="34" charset="0"/>
              </a:rPr>
            </a:br>
            <a:r>
              <a:rPr lang="en-US" sz="2400" b="1">
                <a:ea typeface="Calibri" panose="020F0502020204030204" pitchFamily="34" charset="0"/>
                <a:cs typeface="Arial" panose="020B0604020202020204" pitchFamily="34" charset="0"/>
              </a:rPr>
              <a:t>Grade Span determination</a:t>
            </a:r>
            <a:br>
              <a:rPr lang="en-US" sz="2400">
                <a:ea typeface="Calibri" panose="020F0502020204030204" pitchFamily="34" charset="0"/>
                <a:cs typeface="Arial" panose="020B0604020202020204" pitchFamily="34" charset="0"/>
              </a:rPr>
            </a:br>
            <a:endParaRPr lang="en-US" sz="2400"/>
          </a:p>
        </p:txBody>
      </p:sp>
      <p:sp>
        <p:nvSpPr>
          <p:cNvPr id="4" name="Content Placeholder 3">
            <a:extLst>
              <a:ext uri="{FF2B5EF4-FFF2-40B4-BE49-F238E27FC236}">
                <a16:creationId xmlns:a16="http://schemas.microsoft.com/office/drawing/2014/main" id="{3692E7B2-7AAE-40D5-87E5-24C4C7EB018D}"/>
              </a:ext>
            </a:extLst>
          </p:cNvPr>
          <p:cNvSpPr>
            <a:spLocks noGrp="1"/>
          </p:cNvSpPr>
          <p:nvPr>
            <p:ph idx="1"/>
          </p:nvPr>
        </p:nvSpPr>
        <p:spPr>
          <a:xfrm>
            <a:off x="628650" y="1295400"/>
            <a:ext cx="7886700" cy="4431507"/>
          </a:xfrm>
        </p:spPr>
        <p:txBody>
          <a:bodyPr>
            <a:noAutofit/>
          </a:bodyPr>
          <a:lstStyle/>
          <a:p>
            <a:pPr marL="257175" indent="-257175">
              <a:spcBef>
                <a:spcPts val="0"/>
              </a:spcBef>
              <a:spcAft>
                <a:spcPts val="0"/>
              </a:spcAft>
              <a:buFont typeface="+mj-lt"/>
              <a:buAutoNum type="arabicPeriod"/>
            </a:pPr>
            <a:r>
              <a:rPr lang="en-US" sz="1800">
                <a:ea typeface="Calibri" panose="020F0502020204030204" pitchFamily="34" charset="0"/>
                <a:cs typeface="Arial" panose="020B0604020202020204" pitchFamily="34" charset="0"/>
              </a:rPr>
              <a:t>Determine the per-pupil reduction in FTEs, if any, for FY 2022 in each grade span served by the LEA:</a:t>
            </a:r>
          </a:p>
          <a:p>
            <a:pPr lvl="1"/>
            <a:r>
              <a:rPr lang="en-US" sz="1800" b="1">
                <a:ea typeface="Calibri" panose="020F0502020204030204" pitchFamily="34" charset="0"/>
              </a:rPr>
              <a:t>Districtwide FTE per-pupil for FY 2022</a:t>
            </a:r>
            <a:r>
              <a:rPr lang="en-US" sz="1800">
                <a:ea typeface="Calibri" panose="020F0502020204030204" pitchFamily="34" charset="0"/>
              </a:rPr>
              <a:t> </a:t>
            </a:r>
          </a:p>
          <a:p>
            <a:pPr lvl="1"/>
            <a:r>
              <a:rPr lang="en-US" sz="1800" b="1">
                <a:ea typeface="Calibri" panose="020F0502020204030204" pitchFamily="34" charset="0"/>
              </a:rPr>
              <a:t>Districtwide FTE per-pupil for FY 2021</a:t>
            </a:r>
            <a:r>
              <a:rPr lang="en-US" sz="1800">
                <a:ea typeface="Calibri" panose="020F0502020204030204" pitchFamily="34" charset="0"/>
              </a:rPr>
              <a:t> </a:t>
            </a:r>
          </a:p>
          <a:p>
            <a:pPr lvl="1"/>
            <a:r>
              <a:rPr lang="en-US" sz="1800" b="1">
                <a:ea typeface="Calibri" panose="020F0502020204030204" pitchFamily="34" charset="0"/>
              </a:rPr>
              <a:t>Districtwide per-pupil FTE reduction, if any, for FY 2022</a:t>
            </a:r>
            <a:r>
              <a:rPr lang="en-US" sz="1800">
                <a:ea typeface="Calibri" panose="020F0502020204030204" pitchFamily="34" charset="0"/>
              </a:rPr>
              <a:t> </a:t>
            </a:r>
          </a:p>
          <a:p>
            <a:pPr marL="257175" indent="-257175">
              <a:lnSpc>
                <a:spcPct val="107000"/>
              </a:lnSpc>
              <a:spcBef>
                <a:spcPts val="0"/>
              </a:spcBef>
              <a:spcAft>
                <a:spcPts val="600"/>
              </a:spcAft>
              <a:buFont typeface="+mj-lt"/>
              <a:buAutoNum type="arabicPeriod"/>
            </a:pPr>
            <a:r>
              <a:rPr lang="en-US" sz="1800">
                <a:ea typeface="Calibri" panose="020F0502020204030204" pitchFamily="34" charset="0"/>
                <a:cs typeface="Arial" panose="020B0604020202020204" pitchFamily="34" charset="0"/>
              </a:rPr>
              <a:t>Determine the per-pupil FTE reduction, if any, for FY 2022 for each high-poverty school in the LEA.</a:t>
            </a:r>
          </a:p>
          <a:p>
            <a:pPr lvl="1"/>
            <a:r>
              <a:rPr lang="en-US" sz="1800" b="1">
                <a:ea typeface="Calibri" panose="020F0502020204030204" pitchFamily="34" charset="0"/>
              </a:rPr>
              <a:t>High-poverty school FTE per-pupil for FY 2022</a:t>
            </a:r>
            <a:r>
              <a:rPr lang="en-US" sz="1800">
                <a:ea typeface="Calibri" panose="020F0502020204030204" pitchFamily="34" charset="0"/>
              </a:rPr>
              <a:t> </a:t>
            </a:r>
          </a:p>
          <a:p>
            <a:pPr lvl="1"/>
            <a:r>
              <a:rPr lang="en-US" sz="1800" b="1">
                <a:ea typeface="Calibri" panose="020F0502020204030204" pitchFamily="34" charset="0"/>
              </a:rPr>
              <a:t>High-poverty school FTE per-pupil for FY 2021</a:t>
            </a:r>
            <a:r>
              <a:rPr lang="en-US" sz="1800">
                <a:ea typeface="Calibri" panose="020F0502020204030204" pitchFamily="34" charset="0"/>
              </a:rPr>
              <a:t> </a:t>
            </a:r>
          </a:p>
          <a:p>
            <a:pPr lvl="1"/>
            <a:r>
              <a:rPr lang="en-US" sz="1800" b="1">
                <a:ea typeface="Calibri" panose="020F0502020204030204" pitchFamily="34" charset="0"/>
              </a:rPr>
              <a:t>High-poverty school FTE per-pupil reduction, if any, for FY 2022</a:t>
            </a:r>
            <a:r>
              <a:rPr lang="en-US" sz="1800">
                <a:ea typeface="Calibri" panose="020F0502020204030204" pitchFamily="34" charset="0"/>
              </a:rPr>
              <a:t> </a:t>
            </a:r>
          </a:p>
          <a:p>
            <a:pPr marL="257175" indent="-257175">
              <a:spcBef>
                <a:spcPts val="0"/>
              </a:spcBef>
              <a:spcAft>
                <a:spcPts val="0"/>
              </a:spcAft>
              <a:buFont typeface="+mj-lt"/>
              <a:buAutoNum type="arabicPeriod"/>
            </a:pPr>
            <a:r>
              <a:rPr lang="en-US" sz="1800">
                <a:ea typeface="Calibri" panose="020F0502020204030204" pitchFamily="34" charset="0"/>
                <a:cs typeface="Arial" panose="020B0604020202020204" pitchFamily="34" charset="0"/>
              </a:rPr>
              <a:t>Compare the per-pupil FTE reduction, if any, for each high-poverty school (step 2c above) for that grade span with the per-pupil FTE reduction across that grade span (step 1c above). If any high-poverty school in any grade span has a per-pupil FTE reduction (step 2c) that is greater than the per-pupil FTE reduction for that grade span (step 1c), the LEA has not maintained staffing equity for that grade span under section 2004(c)(1)(A) of the ARP Act for FY 2022. </a:t>
            </a:r>
          </a:p>
          <a:p>
            <a:pPr marL="0" indent="0">
              <a:buNone/>
            </a:pPr>
            <a:endParaRPr lang="en-US" sz="1800">
              <a:ea typeface="Calibri" panose="020F0502020204030204" pitchFamily="34" charset="0"/>
            </a:endParaRPr>
          </a:p>
          <a:p>
            <a:endParaRPr lang="en-US" sz="1800"/>
          </a:p>
        </p:txBody>
      </p:sp>
    </p:spTree>
    <p:extLst>
      <p:ext uri="{BB962C8B-B14F-4D97-AF65-F5344CB8AC3E}">
        <p14:creationId xmlns:p14="http://schemas.microsoft.com/office/powerpoint/2010/main" val="28326387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8F4A9-7642-4862-85F6-A0575EA7D297}"/>
              </a:ext>
            </a:extLst>
          </p:cNvPr>
          <p:cNvSpPr>
            <a:spLocks noGrp="1"/>
          </p:cNvSpPr>
          <p:nvPr>
            <p:ph type="ctrTitle"/>
          </p:nvPr>
        </p:nvSpPr>
        <p:spPr/>
        <p:txBody>
          <a:bodyPr/>
          <a:lstStyle/>
          <a:p>
            <a:r>
              <a:rPr lang="en-US"/>
              <a:t>Determination of </a:t>
            </a:r>
            <a:r>
              <a:rPr lang="en-US" err="1"/>
              <a:t>MOEq</a:t>
            </a:r>
            <a:endParaRPr lang="en-US"/>
          </a:p>
        </p:txBody>
      </p:sp>
    </p:spTree>
    <p:extLst>
      <p:ext uri="{BB962C8B-B14F-4D97-AF65-F5344CB8AC3E}">
        <p14:creationId xmlns:p14="http://schemas.microsoft.com/office/powerpoint/2010/main" val="35742600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751C85A-36E0-57B8-9F45-E0A6FAE4D348}"/>
              </a:ext>
            </a:extLst>
          </p:cNvPr>
          <p:cNvSpPr>
            <a:spLocks noGrp="1"/>
          </p:cNvSpPr>
          <p:nvPr>
            <p:ph type="title"/>
          </p:nvPr>
        </p:nvSpPr>
        <p:spPr/>
        <p:txBody>
          <a:bodyPr>
            <a:normAutofit fontScale="90000"/>
          </a:bodyPr>
          <a:lstStyle/>
          <a:p>
            <a:r>
              <a:rPr lang="en-US"/>
              <a:t>What happens if an LEA does not meet </a:t>
            </a:r>
            <a:r>
              <a:rPr lang="en-US" err="1"/>
              <a:t>MOEq</a:t>
            </a:r>
            <a:r>
              <a:rPr lang="en-US"/>
              <a:t>?</a:t>
            </a:r>
          </a:p>
        </p:txBody>
      </p:sp>
      <p:sp>
        <p:nvSpPr>
          <p:cNvPr id="4" name="Text Placeholder 3">
            <a:extLst>
              <a:ext uri="{FF2B5EF4-FFF2-40B4-BE49-F238E27FC236}">
                <a16:creationId xmlns:a16="http://schemas.microsoft.com/office/drawing/2014/main" id="{C913544C-75F2-6EA6-6D4F-3A925A576ABB}"/>
              </a:ext>
            </a:extLst>
          </p:cNvPr>
          <p:cNvSpPr>
            <a:spLocks noGrp="1"/>
          </p:cNvSpPr>
          <p:nvPr>
            <p:ph type="body" sz="quarter" idx="10"/>
          </p:nvPr>
        </p:nvSpPr>
        <p:spPr>
          <a:xfrm>
            <a:off x="533400" y="1600200"/>
            <a:ext cx="8153400" cy="4648200"/>
          </a:xfrm>
        </p:spPr>
        <p:txBody>
          <a:bodyPr/>
          <a:lstStyle/>
          <a:p>
            <a:r>
              <a:rPr lang="en-US" sz="2600"/>
              <a:t>An LEA must meet </a:t>
            </a:r>
            <a:r>
              <a:rPr lang="en-US" sz="2600" b="1"/>
              <a:t>both </a:t>
            </a:r>
            <a:r>
              <a:rPr lang="en-US" sz="2600"/>
              <a:t>fiscal </a:t>
            </a:r>
            <a:r>
              <a:rPr lang="en-US" sz="2600" b="1"/>
              <a:t>and</a:t>
            </a:r>
            <a:r>
              <a:rPr lang="en-US" sz="2600"/>
              <a:t> staffing </a:t>
            </a:r>
            <a:r>
              <a:rPr lang="en-US" sz="2600" err="1"/>
              <a:t>MOEq</a:t>
            </a:r>
            <a:r>
              <a:rPr lang="en-US" sz="2600"/>
              <a:t> in FY 22 and FY 23.</a:t>
            </a:r>
          </a:p>
          <a:p>
            <a:r>
              <a:rPr lang="en-US" sz="2600"/>
              <a:t>If an LEA does not meet </a:t>
            </a:r>
            <a:r>
              <a:rPr lang="en-US" sz="2600" err="1"/>
              <a:t>MOEq</a:t>
            </a:r>
            <a:r>
              <a:rPr lang="en-US" sz="2600"/>
              <a:t>, they may meet the criteria for an exceptional circumstance waiver.</a:t>
            </a:r>
          </a:p>
          <a:p>
            <a:r>
              <a:rPr lang="en-US" sz="2600"/>
              <a:t>If they do not meet these criteria, USED has stated that “If an LEA does not maintain equity and cannot make adjustments in that year, the LEA may make adjustments to funding and FTE staffing in the next year to ensure that high-poverty schools in the LEA are treated equitably.”</a:t>
            </a:r>
          </a:p>
          <a:p>
            <a:endParaRPr lang="en-US" sz="2600"/>
          </a:p>
          <a:p>
            <a:endParaRPr lang="en-US" sz="2600"/>
          </a:p>
          <a:p>
            <a:endParaRPr lang="en-US" sz="2600"/>
          </a:p>
        </p:txBody>
      </p:sp>
    </p:spTree>
    <p:extLst>
      <p:ext uri="{BB962C8B-B14F-4D97-AF65-F5344CB8AC3E}">
        <p14:creationId xmlns:p14="http://schemas.microsoft.com/office/powerpoint/2010/main" val="3549439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698F2-345D-BA4A-6A2E-EEC5F31518A5}"/>
              </a:ext>
            </a:extLst>
          </p:cNvPr>
          <p:cNvSpPr>
            <a:spLocks noGrp="1"/>
          </p:cNvSpPr>
          <p:nvPr>
            <p:ph type="title"/>
          </p:nvPr>
        </p:nvSpPr>
        <p:spPr>
          <a:xfrm>
            <a:off x="457200" y="304800"/>
            <a:ext cx="8229600" cy="838200"/>
          </a:xfrm>
        </p:spPr>
        <p:txBody>
          <a:bodyPr/>
          <a:lstStyle/>
          <a:p>
            <a:r>
              <a:rPr lang="en-US"/>
              <a:t>Exceptional Circumstances</a:t>
            </a:r>
          </a:p>
        </p:txBody>
      </p:sp>
      <p:sp>
        <p:nvSpPr>
          <p:cNvPr id="3" name="Content Placeholder 2">
            <a:extLst>
              <a:ext uri="{FF2B5EF4-FFF2-40B4-BE49-F238E27FC236}">
                <a16:creationId xmlns:a16="http://schemas.microsoft.com/office/drawing/2014/main" id="{2F2C6C31-2534-C062-D042-907EC7169CDF}"/>
              </a:ext>
            </a:extLst>
          </p:cNvPr>
          <p:cNvSpPr>
            <a:spLocks noGrp="1"/>
          </p:cNvSpPr>
          <p:nvPr>
            <p:ph sz="quarter" idx="10"/>
          </p:nvPr>
        </p:nvSpPr>
        <p:spPr>
          <a:xfrm>
            <a:off x="457200" y="1143000"/>
            <a:ext cx="8229600" cy="4953000"/>
          </a:xfrm>
        </p:spPr>
        <p:txBody>
          <a:bodyPr/>
          <a:lstStyle/>
          <a:p>
            <a:pPr marL="514350" indent="-514350">
              <a:buFont typeface="+mj-lt"/>
              <a:buAutoNum type="arabicPeriod"/>
            </a:pPr>
            <a:r>
              <a:rPr lang="en-US" sz="2200"/>
              <a:t>An LEA may demonstrate that it is excepted from the </a:t>
            </a:r>
            <a:r>
              <a:rPr lang="en-US" sz="2200" err="1"/>
              <a:t>MOEquity</a:t>
            </a:r>
            <a:r>
              <a:rPr lang="en-US" sz="2200"/>
              <a:t> requirements for FY 2022 by certifying that it did not and will not implement an aggregate reduction in combined State and local per-pupil funding in FY 2022 (i.e., is not facing overall budget reductions) (see </a:t>
            </a:r>
            <a:r>
              <a:rPr lang="en-US" sz="2200">
                <a:hlinkClick r:id="rId2"/>
              </a:rPr>
              <a:t>Appendix B in FAQs</a:t>
            </a:r>
            <a:r>
              <a:rPr lang="en-US" sz="2200"/>
              <a:t>)</a:t>
            </a:r>
            <a:r>
              <a:rPr lang="en-US" sz="2200">
                <a:sym typeface="Wingdings" panose="05000000000000000000" pitchFamily="2" charset="2"/>
              </a:rPr>
              <a:t> submit to AOE for certification.</a:t>
            </a:r>
          </a:p>
          <a:p>
            <a:pPr marL="514350" indent="-514350">
              <a:buFont typeface="+mj-lt"/>
              <a:buAutoNum type="arabicPeriod"/>
            </a:pPr>
            <a:r>
              <a:rPr lang="en-US" sz="2200">
                <a:sym typeface="Wingdings" panose="05000000000000000000" pitchFamily="2" charset="2"/>
              </a:rPr>
              <a:t>Submit request for exceptional or uncontrollable circumstance to USED. Some examples include (</a:t>
            </a:r>
            <a:r>
              <a:rPr lang="en-US" sz="2200">
                <a:sym typeface="Wingdings" panose="05000000000000000000" pitchFamily="2" charset="2"/>
                <a:hlinkClick r:id="rId2"/>
              </a:rPr>
              <a:t>FAQ 32</a:t>
            </a:r>
            <a:r>
              <a:rPr lang="en-US" sz="2200">
                <a:sym typeface="Wingdings" panose="05000000000000000000" pitchFamily="2" charset="2"/>
              </a:rPr>
              <a:t>):</a:t>
            </a:r>
          </a:p>
          <a:p>
            <a:pPr marL="1257300" lvl="1" indent="-514350">
              <a:buFont typeface="+mj-lt"/>
              <a:buAutoNum type="arabicPeriod"/>
            </a:pPr>
            <a:r>
              <a:rPr lang="en-US" sz="1800">
                <a:sym typeface="Wingdings" panose="05000000000000000000" pitchFamily="2" charset="2"/>
              </a:rPr>
              <a:t>A very small school where the </a:t>
            </a:r>
            <a:r>
              <a:rPr lang="en-US" sz="1800" err="1">
                <a:sym typeface="Wingdings" panose="05000000000000000000" pitchFamily="2" charset="2"/>
              </a:rPr>
              <a:t>MOEquity</a:t>
            </a:r>
            <a:r>
              <a:rPr lang="en-US" sz="1800">
                <a:sym typeface="Wingdings" panose="05000000000000000000" pitchFamily="2" charset="2"/>
              </a:rPr>
              <a:t> calculations do not result in meaningful information about resource availability</a:t>
            </a:r>
          </a:p>
          <a:p>
            <a:pPr marL="1257300" lvl="1" indent="-514350">
              <a:buFont typeface="+mj-lt"/>
              <a:buAutoNum type="arabicPeriod"/>
            </a:pPr>
            <a:r>
              <a:rPr lang="en-US" sz="1800">
                <a:sym typeface="Wingdings" panose="05000000000000000000" pitchFamily="2" charset="2"/>
              </a:rPr>
              <a:t>Increased one-time expenditures in the baseline year (FY 21) due to the pandemic</a:t>
            </a:r>
          </a:p>
          <a:p>
            <a:pPr marL="1257300" lvl="1" indent="-514350">
              <a:buFont typeface="+mj-lt"/>
              <a:buAutoNum type="arabicPeriod"/>
            </a:pPr>
            <a:r>
              <a:rPr lang="en-US" sz="1800">
                <a:sym typeface="Wingdings" panose="05000000000000000000" pitchFamily="2" charset="2"/>
              </a:rPr>
              <a:t>Significant change in the expenses of a school that no longer serves a student whose educational and support needs required services that have a particularly high cost</a:t>
            </a:r>
          </a:p>
          <a:p>
            <a:pPr marL="514350" indent="-514350">
              <a:buFont typeface="+mj-lt"/>
              <a:buAutoNum type="arabicPeriod"/>
            </a:pPr>
            <a:endParaRPr lang="en-US" sz="2000"/>
          </a:p>
        </p:txBody>
      </p:sp>
    </p:spTree>
    <p:extLst>
      <p:ext uri="{BB962C8B-B14F-4D97-AF65-F5344CB8AC3E}">
        <p14:creationId xmlns:p14="http://schemas.microsoft.com/office/powerpoint/2010/main" val="2019922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4E92-5932-48CD-B132-98F4DD157DD9}"/>
              </a:ext>
            </a:extLst>
          </p:cNvPr>
          <p:cNvSpPr>
            <a:spLocks noGrp="1"/>
          </p:cNvSpPr>
          <p:nvPr>
            <p:ph type="title"/>
          </p:nvPr>
        </p:nvSpPr>
        <p:spPr>
          <a:xfrm>
            <a:off x="457200" y="274638"/>
            <a:ext cx="8229600" cy="1325562"/>
          </a:xfrm>
        </p:spPr>
        <p:txBody>
          <a:bodyPr/>
          <a:lstStyle/>
          <a:p>
            <a:r>
              <a:rPr lang="en-US" sz="3200" b="1">
                <a:ea typeface="Calibri" panose="020F0502020204030204" pitchFamily="34" charset="0"/>
                <a:cs typeface="Arial" panose="020B0604020202020204" pitchFamily="34" charset="0"/>
              </a:rPr>
              <a:t>How can SEAs and LEAs ensure transparency about </a:t>
            </a:r>
            <a:r>
              <a:rPr lang="en-US" sz="3200" b="1" err="1">
                <a:ea typeface="Calibri" panose="020F0502020204030204" pitchFamily="34" charset="0"/>
                <a:cs typeface="Arial" panose="020B0604020202020204" pitchFamily="34" charset="0"/>
              </a:rPr>
              <a:t>MOEquity</a:t>
            </a:r>
            <a:r>
              <a:rPr lang="en-US" sz="3200" b="1">
                <a:ea typeface="Calibri" panose="020F0502020204030204" pitchFamily="34" charset="0"/>
                <a:cs typeface="Arial" panose="020B0604020202020204" pitchFamily="34" charset="0"/>
              </a:rPr>
              <a:t>?</a:t>
            </a:r>
            <a:br>
              <a:rPr lang="en-US" sz="3200">
                <a:ea typeface="Calibri" panose="020F0502020204030204" pitchFamily="34" charset="0"/>
                <a:cs typeface="Arial" panose="020B0604020202020204" pitchFamily="34" charset="0"/>
              </a:rPr>
            </a:br>
            <a:endParaRPr lang="en-US" sz="3200"/>
          </a:p>
        </p:txBody>
      </p:sp>
      <p:sp>
        <p:nvSpPr>
          <p:cNvPr id="3" name="Content Placeholder 2">
            <a:extLst>
              <a:ext uri="{FF2B5EF4-FFF2-40B4-BE49-F238E27FC236}">
                <a16:creationId xmlns:a16="http://schemas.microsoft.com/office/drawing/2014/main" id="{49CD5ACA-0B4A-429E-8BE0-4852D2AAC7C4}"/>
              </a:ext>
            </a:extLst>
          </p:cNvPr>
          <p:cNvSpPr>
            <a:spLocks noGrp="1"/>
          </p:cNvSpPr>
          <p:nvPr>
            <p:ph idx="1"/>
          </p:nvPr>
        </p:nvSpPr>
        <p:spPr/>
        <p:txBody>
          <a:bodyPr/>
          <a:lstStyle/>
          <a:p>
            <a:pPr marL="0" indent="0">
              <a:spcBef>
                <a:spcPts val="0"/>
              </a:spcBef>
              <a:spcAft>
                <a:spcPts val="0"/>
              </a:spcAft>
              <a:buNone/>
            </a:pPr>
            <a:r>
              <a:rPr lang="en-US" sz="2000">
                <a:ea typeface="Calibri" panose="020F0502020204030204" pitchFamily="34" charset="0"/>
                <a:cs typeface="Arial" panose="020B0604020202020204" pitchFamily="34" charset="0"/>
              </a:rPr>
              <a:t>Each LEA should consider making publicly available data and information such as: </a:t>
            </a:r>
          </a:p>
          <a:p>
            <a:pPr marL="257175" indent="-257175">
              <a:spcBef>
                <a:spcPts val="0"/>
              </a:spcBef>
              <a:spcAft>
                <a:spcPts val="0"/>
              </a:spcAft>
              <a:buFont typeface="+mj-lt"/>
              <a:buAutoNum type="arabicPeriod"/>
            </a:pPr>
            <a:r>
              <a:rPr lang="en-US" sz="2000">
                <a:ea typeface="Calibri" panose="020F0502020204030204" pitchFamily="34" charset="0"/>
                <a:cs typeface="Arial" panose="020B0604020202020204" pitchFamily="34" charset="0"/>
              </a:rPr>
              <a:t>Which schools are identified as high-poverty schools in the LEA and demographic information for each such school compared to the entire LEA;</a:t>
            </a:r>
          </a:p>
          <a:p>
            <a:pPr marL="257175" indent="-257175">
              <a:spcBef>
                <a:spcPts val="0"/>
              </a:spcBef>
              <a:spcAft>
                <a:spcPts val="0"/>
              </a:spcAft>
              <a:buFont typeface="+mj-lt"/>
              <a:buAutoNum type="arabicPeriod"/>
            </a:pPr>
            <a:r>
              <a:rPr lang="en-US" sz="2000">
                <a:ea typeface="Calibri" panose="020F0502020204030204" pitchFamily="34" charset="0"/>
                <a:cs typeface="Arial" panose="020B0604020202020204" pitchFamily="34" charset="0"/>
              </a:rPr>
              <a:t>The per-pupil amount of funding for each high-poverty school in the LEA in FYs 2021, 2022 and 2023;</a:t>
            </a:r>
          </a:p>
          <a:p>
            <a:pPr marL="257175" indent="-257175">
              <a:spcBef>
                <a:spcPts val="0"/>
              </a:spcBef>
              <a:spcAft>
                <a:spcPts val="0"/>
              </a:spcAft>
              <a:buFont typeface="+mj-lt"/>
              <a:buAutoNum type="arabicPeriod"/>
            </a:pPr>
            <a:r>
              <a:rPr lang="en-US" sz="2000">
                <a:ea typeface="Calibri" panose="020F0502020204030204" pitchFamily="34" charset="0"/>
                <a:cs typeface="Arial" panose="020B0604020202020204" pitchFamily="34" charset="0"/>
              </a:rPr>
              <a:t>The per-pupil amount of funding in the aggregate for all schools in the LEA in FYs 2021, 2022 and 2023;</a:t>
            </a:r>
          </a:p>
          <a:p>
            <a:pPr marL="257175" indent="-257175">
              <a:spcBef>
                <a:spcPts val="0"/>
              </a:spcBef>
              <a:spcAft>
                <a:spcPts val="0"/>
              </a:spcAft>
              <a:buFont typeface="+mj-lt"/>
              <a:buAutoNum type="arabicPeriod"/>
            </a:pPr>
            <a:r>
              <a:rPr lang="en-US" sz="2000">
                <a:ea typeface="Calibri" panose="020F0502020204030204" pitchFamily="34" charset="0"/>
                <a:cs typeface="Arial" panose="020B0604020202020204" pitchFamily="34" charset="0"/>
              </a:rPr>
              <a:t>The per-pupil number of FTEs for each high-poverty school in the LEA in FYs 2021, 2022 and 2023; </a:t>
            </a:r>
          </a:p>
          <a:p>
            <a:pPr marL="257175" indent="-257175">
              <a:spcBef>
                <a:spcPts val="0"/>
              </a:spcBef>
              <a:spcAft>
                <a:spcPts val="0"/>
              </a:spcAft>
              <a:buFont typeface="+mj-lt"/>
              <a:buAutoNum type="arabicPeriod"/>
            </a:pPr>
            <a:r>
              <a:rPr lang="en-US" sz="2000">
                <a:ea typeface="Calibri" panose="020F0502020204030204" pitchFamily="34" charset="0"/>
                <a:cs typeface="Arial" panose="020B0604020202020204" pitchFamily="34" charset="0"/>
              </a:rPr>
              <a:t>The per-pupil number of FTEs in the aggregate for all schools in the LEA in FYs 2021, 2022 and 2023; and </a:t>
            </a:r>
          </a:p>
          <a:p>
            <a:pPr marL="257175" indent="-257175">
              <a:spcBef>
                <a:spcPts val="0"/>
              </a:spcBef>
              <a:spcAft>
                <a:spcPts val="0"/>
              </a:spcAft>
              <a:buFont typeface="+mj-lt"/>
              <a:buAutoNum type="arabicPeriod"/>
            </a:pPr>
            <a:r>
              <a:rPr lang="en-US" sz="2000">
                <a:ea typeface="Calibri" panose="020F0502020204030204" pitchFamily="34" charset="0"/>
                <a:cs typeface="Arial" panose="020B0604020202020204" pitchFamily="34" charset="0"/>
              </a:rPr>
              <a:t>Whether the LEA did not maintain equity for any high-poverty school in FY 2022 or 2023.</a:t>
            </a:r>
          </a:p>
          <a:p>
            <a:endParaRPr lang="en-US" sz="2000"/>
          </a:p>
        </p:txBody>
      </p:sp>
    </p:spTree>
    <p:extLst>
      <p:ext uri="{BB962C8B-B14F-4D97-AF65-F5344CB8AC3E}">
        <p14:creationId xmlns:p14="http://schemas.microsoft.com/office/powerpoint/2010/main" val="14458802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93AB5-69C9-6540-3AF0-C8BE692AA403}"/>
              </a:ext>
            </a:extLst>
          </p:cNvPr>
          <p:cNvSpPr>
            <a:spLocks noGrp="1"/>
          </p:cNvSpPr>
          <p:nvPr>
            <p:ph type="title"/>
          </p:nvPr>
        </p:nvSpPr>
        <p:spPr/>
        <p:txBody>
          <a:bodyPr/>
          <a:lstStyle/>
          <a:p>
            <a:r>
              <a:rPr lang="en-US"/>
              <a:t>Next Steps/Resources</a:t>
            </a:r>
          </a:p>
        </p:txBody>
      </p:sp>
      <p:sp>
        <p:nvSpPr>
          <p:cNvPr id="3" name="Content Placeholder 2">
            <a:extLst>
              <a:ext uri="{FF2B5EF4-FFF2-40B4-BE49-F238E27FC236}">
                <a16:creationId xmlns:a16="http://schemas.microsoft.com/office/drawing/2014/main" id="{998EACDF-6662-2022-FCA7-1D2D5EB28A9D}"/>
              </a:ext>
            </a:extLst>
          </p:cNvPr>
          <p:cNvSpPr>
            <a:spLocks noGrp="1"/>
          </p:cNvSpPr>
          <p:nvPr>
            <p:ph idx="1"/>
          </p:nvPr>
        </p:nvSpPr>
        <p:spPr/>
        <p:txBody>
          <a:bodyPr/>
          <a:lstStyle/>
          <a:p>
            <a:r>
              <a:rPr lang="en-US"/>
              <a:t>AOE will hold </a:t>
            </a:r>
            <a:r>
              <a:rPr lang="en-US">
                <a:hlinkClick r:id="rId2"/>
              </a:rPr>
              <a:t>weekly office hours </a:t>
            </a:r>
            <a:r>
              <a:rPr lang="en-US"/>
              <a:t>on Thursdays 10-11 through August 4.</a:t>
            </a:r>
          </a:p>
          <a:p>
            <a:pPr lvl="1"/>
            <a:r>
              <a:rPr lang="en-US"/>
              <a:t>LEAs are encourage to bring questions and work in real time as they complete this data collection.</a:t>
            </a:r>
          </a:p>
          <a:p>
            <a:r>
              <a:rPr lang="en-US"/>
              <a:t>Please direct all </a:t>
            </a:r>
            <a:r>
              <a:rPr lang="en-US" err="1"/>
              <a:t>MOEq</a:t>
            </a:r>
            <a:r>
              <a:rPr lang="en-US"/>
              <a:t> questions to Jill Briggs Campbell to ensure timely and coordinated responses.</a:t>
            </a:r>
          </a:p>
          <a:p>
            <a:r>
              <a:rPr lang="en-US"/>
              <a:t>Thank you for your partnership!</a:t>
            </a:r>
          </a:p>
        </p:txBody>
      </p:sp>
    </p:spTree>
    <p:extLst>
      <p:ext uri="{BB962C8B-B14F-4D97-AF65-F5344CB8AC3E}">
        <p14:creationId xmlns:p14="http://schemas.microsoft.com/office/powerpoint/2010/main" val="459328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9A6FF-4C7F-49B2-8CA3-DC226CEDF59E}"/>
              </a:ext>
            </a:extLst>
          </p:cNvPr>
          <p:cNvSpPr>
            <a:spLocks noGrp="1"/>
          </p:cNvSpPr>
          <p:nvPr>
            <p:ph type="title"/>
          </p:nvPr>
        </p:nvSpPr>
        <p:spPr>
          <a:xfrm>
            <a:off x="457200" y="702020"/>
            <a:ext cx="8229600" cy="1143000"/>
          </a:xfrm>
        </p:spPr>
        <p:txBody>
          <a:bodyPr>
            <a:normAutofit fontScale="90000"/>
          </a:bodyPr>
          <a:lstStyle/>
          <a:p>
            <a:r>
              <a:rPr lang="en-US"/>
              <a:t>What </a:t>
            </a:r>
            <a:r>
              <a:rPr lang="en-US" err="1"/>
              <a:t>MOEq</a:t>
            </a:r>
            <a:r>
              <a:rPr lang="en-US"/>
              <a:t> requirements apply to an LEA?</a:t>
            </a:r>
            <a:br>
              <a:rPr lang="en-US"/>
            </a:br>
            <a:endParaRPr lang="en-US"/>
          </a:p>
        </p:txBody>
      </p:sp>
      <p:sp>
        <p:nvSpPr>
          <p:cNvPr id="3" name="Content Placeholder 2">
            <a:extLst>
              <a:ext uri="{FF2B5EF4-FFF2-40B4-BE49-F238E27FC236}">
                <a16:creationId xmlns:a16="http://schemas.microsoft.com/office/drawing/2014/main" id="{C9C3D206-C6F1-4F44-9CF5-5200FB8E8A96}"/>
              </a:ext>
            </a:extLst>
          </p:cNvPr>
          <p:cNvSpPr>
            <a:spLocks noGrp="1"/>
          </p:cNvSpPr>
          <p:nvPr>
            <p:ph idx="1"/>
          </p:nvPr>
        </p:nvSpPr>
        <p:spPr/>
        <p:txBody>
          <a:bodyPr>
            <a:normAutofit fontScale="85000" lnSpcReduction="20000"/>
          </a:bodyPr>
          <a:lstStyle/>
          <a:p>
            <a:pPr marL="0" indent="0">
              <a:buNone/>
            </a:pPr>
            <a:endParaRPr lang="en-US"/>
          </a:p>
          <a:p>
            <a:r>
              <a:rPr lang="en-US"/>
              <a:t>Under section 2004(c) of the ARP Act, as a condition of receiving ARP ESSER funds, an LEA may not, in each of </a:t>
            </a:r>
            <a:r>
              <a:rPr lang="en-US" b="1"/>
              <a:t>FY 2022 or 2023</a:t>
            </a:r>
            <a:r>
              <a:rPr lang="en-US"/>
              <a:t>—</a:t>
            </a:r>
          </a:p>
          <a:p>
            <a:pPr lvl="1"/>
            <a:r>
              <a:rPr lang="en-US"/>
              <a:t>Reduce combined State and local per-pupil funding for any high-poverty school (see Question 23) by an amount that exceeds the total reduction, if any, of combined State and local per-pupil funding for all schools in the LEA. </a:t>
            </a:r>
          </a:p>
          <a:p>
            <a:pPr lvl="1"/>
            <a:r>
              <a:rPr lang="en-US"/>
              <a:t>Reduce the number of FTE staff per-pupil in any high-poverty school by an amount that exceeds the total reduction, if any, of FTE staff per-pupil in all schools in the LEA. </a:t>
            </a:r>
          </a:p>
          <a:p>
            <a:endParaRPr lang="en-US"/>
          </a:p>
        </p:txBody>
      </p:sp>
    </p:spTree>
    <p:extLst>
      <p:ext uri="{BB962C8B-B14F-4D97-AF65-F5344CB8AC3E}">
        <p14:creationId xmlns:p14="http://schemas.microsoft.com/office/powerpoint/2010/main" val="4803539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BCE82-D354-3527-14CA-B22811ED8831}"/>
              </a:ext>
            </a:extLst>
          </p:cNvPr>
          <p:cNvSpPr>
            <a:spLocks noGrp="1"/>
          </p:cNvSpPr>
          <p:nvPr>
            <p:ph type="ctrTitle"/>
          </p:nvPr>
        </p:nvSpPr>
        <p:spPr/>
        <p:txBody>
          <a:bodyPr/>
          <a:lstStyle/>
          <a:p>
            <a:r>
              <a:rPr lang="en-US"/>
              <a:t>Questions?</a:t>
            </a:r>
          </a:p>
        </p:txBody>
      </p:sp>
    </p:spTree>
    <p:extLst>
      <p:ext uri="{BB962C8B-B14F-4D97-AF65-F5344CB8AC3E}">
        <p14:creationId xmlns:p14="http://schemas.microsoft.com/office/powerpoint/2010/main" val="1535734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81AB732-ABDC-4AFD-959B-7F60E569F96D}"/>
              </a:ext>
            </a:extLst>
          </p:cNvPr>
          <p:cNvSpPr>
            <a:spLocks noGrp="1"/>
          </p:cNvSpPr>
          <p:nvPr>
            <p:ph type="ctrTitle"/>
          </p:nvPr>
        </p:nvSpPr>
        <p:spPr/>
        <p:txBody>
          <a:bodyPr/>
          <a:lstStyle/>
          <a:p>
            <a:r>
              <a:rPr lang="en-US"/>
              <a:t>Updates from USED</a:t>
            </a:r>
            <a:br>
              <a:rPr lang="en-US"/>
            </a:br>
            <a:r>
              <a:rPr lang="en-US"/>
              <a:t>June 8, 2022</a:t>
            </a:r>
          </a:p>
        </p:txBody>
      </p:sp>
    </p:spTree>
    <p:extLst>
      <p:ext uri="{BB962C8B-B14F-4D97-AF65-F5344CB8AC3E}">
        <p14:creationId xmlns:p14="http://schemas.microsoft.com/office/powerpoint/2010/main" val="2925408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D29E3-7E6C-6D25-248B-6BC598D25508}"/>
              </a:ext>
            </a:extLst>
          </p:cNvPr>
          <p:cNvSpPr>
            <a:spLocks noGrp="1"/>
          </p:cNvSpPr>
          <p:nvPr>
            <p:ph type="title"/>
          </p:nvPr>
        </p:nvSpPr>
        <p:spPr/>
        <p:txBody>
          <a:bodyPr/>
          <a:lstStyle/>
          <a:p>
            <a:r>
              <a:rPr lang="en-US"/>
              <a:t>Reporting Requirements</a:t>
            </a:r>
          </a:p>
        </p:txBody>
      </p:sp>
      <p:sp>
        <p:nvSpPr>
          <p:cNvPr id="3" name="Text Placeholder 2">
            <a:extLst>
              <a:ext uri="{FF2B5EF4-FFF2-40B4-BE49-F238E27FC236}">
                <a16:creationId xmlns:a16="http://schemas.microsoft.com/office/drawing/2014/main" id="{32B65018-86B2-63B8-4A21-9085D61223E0}"/>
              </a:ext>
            </a:extLst>
          </p:cNvPr>
          <p:cNvSpPr>
            <a:spLocks noGrp="1"/>
          </p:cNvSpPr>
          <p:nvPr>
            <p:ph type="body" sz="quarter" idx="10"/>
          </p:nvPr>
        </p:nvSpPr>
        <p:spPr>
          <a:xfrm>
            <a:off x="533400" y="1295400"/>
            <a:ext cx="8153400" cy="4648200"/>
          </a:xfrm>
        </p:spPr>
        <p:txBody>
          <a:bodyPr/>
          <a:lstStyle/>
          <a:p>
            <a:r>
              <a:rPr lang="en-US" sz="2400" b="1"/>
              <a:t>July 8, 2022 (AOE has received an extension of this deadline to August 31, 2022) - </a:t>
            </a:r>
            <a:r>
              <a:rPr lang="en-US" sz="2400"/>
              <a:t>SEAs publish LEA exceptions, identify high-poverty schools for FY 2022, and describe how the SEA will ensure that each LEA that is not excepted from the LEA-level maintenance of equity requirements is maintaining equity in its high-poverty schools.</a:t>
            </a:r>
          </a:p>
          <a:p>
            <a:r>
              <a:rPr lang="en-US" sz="2400" b="1"/>
              <a:t>November 1, 2022 </a:t>
            </a:r>
            <a:r>
              <a:rPr lang="en-US" sz="2400"/>
              <a:t>– SEAs publish LEA exceptions and identify high-poverty schools for FY 2023</a:t>
            </a:r>
          </a:p>
          <a:p>
            <a:r>
              <a:rPr lang="en-US" sz="2400" b="1"/>
              <a:t>December 31, 2022 </a:t>
            </a:r>
            <a:r>
              <a:rPr lang="en-US" sz="2400"/>
              <a:t>– SEAs publish applicable LEA high-poverty school data for FY 2022</a:t>
            </a:r>
          </a:p>
          <a:p>
            <a:r>
              <a:rPr lang="en-US" sz="2400" b="1"/>
              <a:t>December 31, 2023 </a:t>
            </a:r>
            <a:r>
              <a:rPr lang="en-US" sz="2400"/>
              <a:t>– SEAs publish applicable LEA high-poverty school data for FY 2023</a:t>
            </a:r>
          </a:p>
        </p:txBody>
      </p:sp>
    </p:spTree>
    <p:extLst>
      <p:ext uri="{BB962C8B-B14F-4D97-AF65-F5344CB8AC3E}">
        <p14:creationId xmlns:p14="http://schemas.microsoft.com/office/powerpoint/2010/main" val="113135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AE524-7D4C-4651-B376-16B9E62ADCC8}"/>
              </a:ext>
            </a:extLst>
          </p:cNvPr>
          <p:cNvSpPr>
            <a:spLocks noGrp="1"/>
          </p:cNvSpPr>
          <p:nvPr>
            <p:ph type="title"/>
          </p:nvPr>
        </p:nvSpPr>
        <p:spPr>
          <a:xfrm>
            <a:off x="457200" y="304800"/>
            <a:ext cx="8229600" cy="914400"/>
          </a:xfrm>
        </p:spPr>
        <p:txBody>
          <a:bodyPr>
            <a:noAutofit/>
          </a:bodyPr>
          <a:lstStyle/>
          <a:p>
            <a:r>
              <a:rPr lang="en-US" sz="3600" dirty="0"/>
              <a:t>August 31, 2022, Requirements</a:t>
            </a:r>
          </a:p>
        </p:txBody>
      </p:sp>
      <p:sp>
        <p:nvSpPr>
          <p:cNvPr id="3" name="Text Placeholder 2">
            <a:extLst>
              <a:ext uri="{FF2B5EF4-FFF2-40B4-BE49-F238E27FC236}">
                <a16:creationId xmlns:a16="http://schemas.microsoft.com/office/drawing/2014/main" id="{4FCBE8C7-79F5-40A0-9BC3-40DC33FAACE3}"/>
              </a:ext>
            </a:extLst>
          </p:cNvPr>
          <p:cNvSpPr>
            <a:spLocks noGrp="1"/>
          </p:cNvSpPr>
          <p:nvPr>
            <p:ph type="body" sz="quarter" idx="10"/>
          </p:nvPr>
        </p:nvSpPr>
        <p:spPr>
          <a:xfrm>
            <a:off x="480391" y="1219200"/>
            <a:ext cx="8153400" cy="4724400"/>
          </a:xfrm>
        </p:spPr>
        <p:txBody>
          <a:bodyPr/>
          <a:lstStyle/>
          <a:p>
            <a:r>
              <a:rPr lang="en-US" sz="2200" dirty="0"/>
              <a:t>By August 31, 2022, the SEAs must publish: </a:t>
            </a:r>
          </a:p>
          <a:p>
            <a:pPr marL="400050" lvl="1" indent="0">
              <a:buNone/>
            </a:pPr>
            <a:r>
              <a:rPr lang="en-US" sz="2000" dirty="0"/>
              <a:t>▪ The identity of each LEA excepted from </a:t>
            </a:r>
            <a:r>
              <a:rPr lang="en-US" sz="2000" dirty="0" err="1"/>
              <a:t>MOEquity</a:t>
            </a:r>
            <a:r>
              <a:rPr lang="en-US" sz="2000" dirty="0"/>
              <a:t> requirements for each of the following reasons:</a:t>
            </a:r>
          </a:p>
          <a:p>
            <a:pPr lvl="2"/>
            <a:r>
              <a:rPr lang="en-US" sz="2000" dirty="0"/>
              <a:t>Total enrollment of less than 1,000 students.</a:t>
            </a:r>
          </a:p>
          <a:p>
            <a:pPr lvl="2"/>
            <a:r>
              <a:rPr lang="en-US" sz="2000" dirty="0"/>
              <a:t>Operates a single school.</a:t>
            </a:r>
          </a:p>
          <a:p>
            <a:pPr lvl="2"/>
            <a:r>
              <a:rPr lang="en-US" sz="2000" dirty="0"/>
              <a:t>Serves all students within each grade span with a single school.</a:t>
            </a:r>
          </a:p>
          <a:p>
            <a:pPr lvl="2"/>
            <a:r>
              <a:rPr lang="en-US" sz="2000" dirty="0"/>
              <a:t>Has notified the SEA that is has not implemented an aggregate reduction in combined state and local per-pupil funding.</a:t>
            </a:r>
          </a:p>
          <a:p>
            <a:pPr lvl="2"/>
            <a:r>
              <a:rPr lang="en-US" sz="2000" dirty="0"/>
              <a:t>Was granted an exception from ED and ED informed the SEA of the exception.</a:t>
            </a:r>
          </a:p>
          <a:p>
            <a:pPr lvl="1"/>
            <a:r>
              <a:rPr lang="en-US" sz="2000" dirty="0"/>
              <a:t>For each LEA that is not excepted and does not maintain equity in FY 22, a list of the “high-poverty schools” in the LEA</a:t>
            </a:r>
          </a:p>
          <a:p>
            <a:endParaRPr lang="en-US" sz="2200" dirty="0"/>
          </a:p>
        </p:txBody>
      </p:sp>
    </p:spTree>
    <p:extLst>
      <p:ext uri="{BB962C8B-B14F-4D97-AF65-F5344CB8AC3E}">
        <p14:creationId xmlns:p14="http://schemas.microsoft.com/office/powerpoint/2010/main" val="2906604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1DE27-4CC4-4AB9-542E-442B492E3BB3}"/>
              </a:ext>
            </a:extLst>
          </p:cNvPr>
          <p:cNvSpPr>
            <a:spLocks noGrp="1"/>
          </p:cNvSpPr>
          <p:nvPr>
            <p:ph type="title"/>
          </p:nvPr>
        </p:nvSpPr>
        <p:spPr/>
        <p:txBody>
          <a:bodyPr>
            <a:normAutofit fontScale="90000"/>
          </a:bodyPr>
          <a:lstStyle/>
          <a:p>
            <a:r>
              <a:rPr lang="en-US"/>
              <a:t>August 31, 2022 Requirements (</a:t>
            </a:r>
            <a:r>
              <a:rPr lang="en-US" err="1"/>
              <a:t>cont</a:t>
            </a:r>
            <a:r>
              <a:rPr lang="en-US"/>
              <a:t>)</a:t>
            </a:r>
          </a:p>
        </p:txBody>
      </p:sp>
      <p:sp>
        <p:nvSpPr>
          <p:cNvPr id="3" name="Content Placeholder 2">
            <a:extLst>
              <a:ext uri="{FF2B5EF4-FFF2-40B4-BE49-F238E27FC236}">
                <a16:creationId xmlns:a16="http://schemas.microsoft.com/office/drawing/2014/main" id="{519D8760-858A-F3EE-F944-D5596D63B206}"/>
              </a:ext>
            </a:extLst>
          </p:cNvPr>
          <p:cNvSpPr>
            <a:spLocks noGrp="1"/>
          </p:cNvSpPr>
          <p:nvPr>
            <p:ph sz="quarter" idx="10"/>
          </p:nvPr>
        </p:nvSpPr>
        <p:spPr/>
        <p:txBody>
          <a:bodyPr/>
          <a:lstStyle/>
          <a:p>
            <a:pPr marL="457200" indent="-457200">
              <a:buFont typeface="Arial" panose="020B0604020202020204" pitchFamily="34" charset="0"/>
              <a:buChar char="•"/>
            </a:pPr>
            <a:r>
              <a:rPr lang="en-US" sz="2400"/>
              <a:t>A description of how the SEA will ensure that each LEA that is not excepted from LEA-level maintenance of equity requirements is maintaining equity in its high-poverty schools. This description should include information on: </a:t>
            </a:r>
          </a:p>
          <a:p>
            <a:pPr marL="1200150" lvl="1" indent="-457200">
              <a:buFont typeface="Arial" panose="020B0604020202020204" pitchFamily="34" charset="0"/>
              <a:buChar char="•"/>
            </a:pPr>
            <a:r>
              <a:rPr lang="en-US" sz="2400"/>
              <a:t>when the SEA will determine LEAs are not compliant and  </a:t>
            </a:r>
          </a:p>
          <a:p>
            <a:pPr marL="1200150" lvl="1" indent="-457200">
              <a:buFont typeface="Arial" panose="020B0604020202020204" pitchFamily="34" charset="0"/>
              <a:buChar char="•"/>
            </a:pPr>
            <a:r>
              <a:rPr lang="en-US" sz="2400"/>
              <a:t>the date that the SEA will require non-compliant LEAs to describe what adjustments the LEA will make to be in compliance prior to the start of the next school year</a:t>
            </a:r>
          </a:p>
        </p:txBody>
      </p:sp>
    </p:spTree>
    <p:extLst>
      <p:ext uri="{BB962C8B-B14F-4D97-AF65-F5344CB8AC3E}">
        <p14:creationId xmlns:p14="http://schemas.microsoft.com/office/powerpoint/2010/main" val="2780816567"/>
      </p:ext>
    </p:extLst>
  </p:cSld>
  <p:clrMapOvr>
    <a:masterClrMapping/>
  </p:clrMapOvr>
</p:sld>
</file>

<file path=ppt/theme/theme1.xml><?xml version="1.0" encoding="utf-8"?>
<a:theme xmlns:a="http://schemas.openxmlformats.org/drawingml/2006/main" name="Custom Desig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AOE">
      <a:majorFont>
        <a:latin typeface="Franklin Gothic Demi"/>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du-power-point-presentation" id="{1B128B70-70AF-4B7C-9293-EEBAC897522F}" vid="{C3378C90-7FCF-498C-AD34-2749BB19869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de86ee7a-7695-4eca-bef2-c4de0ef71cc3" xsi:nil="true"/>
    <lcf76f155ced4ddcb4097134ff3c332f xmlns="33df27d8-4e12-429a-b3bf-f9e0680a1119">
      <Terms xmlns="http://schemas.microsoft.com/office/infopath/2007/PartnerControls"/>
    </lcf76f155ced4ddcb4097134ff3c332f>
    <SharedWithUsers xmlns="de86ee7a-7695-4eca-bef2-c4de0ef71cc3">
      <UserInfo>
        <DisplayName>Abbott, Karen</DisplayName>
        <AccountId>25</AccountId>
        <AccountType/>
      </UserInfo>
      <UserInfo>
        <DisplayName>Connizzo, Kate</DisplayName>
        <AccountId>17</AccountId>
        <AccountType/>
      </UserInfo>
      <UserInfo>
        <DisplayName>Peterson, Mary</DisplayName>
        <AccountId>522</AccountId>
        <AccountType/>
      </UserInfo>
      <UserInfo>
        <DisplayName>Garcia, Zhana</DisplayName>
        <AccountId>672</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CCC5B5FC041D742BA3715FD788C2D2B" ma:contentTypeVersion="15" ma:contentTypeDescription="Create a new document." ma:contentTypeScope="" ma:versionID="cc6d49885d7fda40aaf78f67ea70ab2c">
  <xsd:schema xmlns:xsd="http://www.w3.org/2001/XMLSchema" xmlns:xs="http://www.w3.org/2001/XMLSchema" xmlns:p="http://schemas.microsoft.com/office/2006/metadata/properties" xmlns:ns1="http://schemas.microsoft.com/sharepoint/v3" xmlns:ns2="33df27d8-4e12-429a-b3bf-f9e0680a1119" xmlns:ns3="de86ee7a-7695-4eca-bef2-c4de0ef71cc3" targetNamespace="http://schemas.microsoft.com/office/2006/metadata/properties" ma:root="true" ma:fieldsID="b6cce3ff2996917d6ee4b8273c825342" ns1:_="" ns2:_="" ns3:_="">
    <xsd:import namespace="http://schemas.microsoft.com/sharepoint/v3"/>
    <xsd:import namespace="33df27d8-4e12-429a-b3bf-f9e0680a1119"/>
    <xsd:import namespace="de86ee7a-7695-4eca-bef2-c4de0ef71cc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1:_ip_UnifiedCompliancePolicyProperties" minOccurs="0"/>
                <xsd:element ref="ns1:_ip_UnifiedCompliancePolicyUIAction" minOccurs="0"/>
                <xsd:element ref="ns2:MediaServiceDateTake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3df27d8-4e12-429a-b3bf-f9e0680a11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b405ef0-1b2e-414d-886f-c62305e7680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e86ee7a-7695-4eca-bef2-c4de0ef71cc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7c568b09-67ce-4253-bb6f-9f6e3d4dcf3b}" ma:internalName="TaxCatchAll" ma:showField="CatchAllData" ma:web="de86ee7a-7695-4eca-bef2-c4de0ef71cc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E14BEE3-4DA2-469F-99D3-75C92EC9F2E2}">
  <ds:schemaRefs>
    <ds:schemaRef ds:uri="http://schemas.microsoft.com/sharepoint/v3"/>
    <ds:schemaRef ds:uri="http://purl.org/dc/term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de86ee7a-7695-4eca-bef2-c4de0ef71cc3"/>
    <ds:schemaRef ds:uri="33df27d8-4e12-429a-b3bf-f9e0680a1119"/>
    <ds:schemaRef ds:uri="http://www.w3.org/XML/1998/namespace"/>
    <ds:schemaRef ds:uri="http://purl.org/dc/dcmitype/"/>
  </ds:schemaRefs>
</ds:datastoreItem>
</file>

<file path=customXml/itemProps2.xml><?xml version="1.0" encoding="utf-8"?>
<ds:datastoreItem xmlns:ds="http://schemas.openxmlformats.org/officeDocument/2006/customXml" ds:itemID="{0BE0B0BD-9AD2-4D6C-A587-5178A82DC6C4}">
  <ds:schemaRefs>
    <ds:schemaRef ds:uri="33df27d8-4e12-429a-b3bf-f9e0680a1119"/>
    <ds:schemaRef ds:uri="de86ee7a-7695-4eca-bef2-c4de0ef71cc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4C958E4-FB35-4980-9D95-47B903E3151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4302</Words>
  <Application>Microsoft Office PowerPoint</Application>
  <PresentationFormat>On-screen Show (4:3)</PresentationFormat>
  <Paragraphs>283</Paragraphs>
  <Slides>50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50</vt:i4>
      </vt:variant>
    </vt:vector>
  </HeadingPairs>
  <TitlesOfParts>
    <vt:vector size="60" baseType="lpstr">
      <vt:lpstr>Arial</vt:lpstr>
      <vt:lpstr>Calibri</vt:lpstr>
      <vt:lpstr>Franklin Gothic Book</vt:lpstr>
      <vt:lpstr>Franklin Gothic Demi</vt:lpstr>
      <vt:lpstr>Franklin Gothic Demi Cond</vt:lpstr>
      <vt:lpstr>Palatino Linotype</vt:lpstr>
      <vt:lpstr>Symbol</vt:lpstr>
      <vt:lpstr>Times New Roman</vt:lpstr>
      <vt:lpstr>Wingdings</vt:lpstr>
      <vt:lpstr>Custom Design</vt:lpstr>
      <vt:lpstr>ARP ESSER Maintenance of Equity Requirements for LEAs</vt:lpstr>
      <vt:lpstr>Definitions and Requirements</vt:lpstr>
      <vt:lpstr>US Department of Education Guidance</vt:lpstr>
      <vt:lpstr>What is Maintenance of Equity (MOEq)?  </vt:lpstr>
      <vt:lpstr>What MOEq requirements apply to an LEA? </vt:lpstr>
      <vt:lpstr>Updates from USED June 8, 2022</vt:lpstr>
      <vt:lpstr>Reporting Requirements</vt:lpstr>
      <vt:lpstr>August 31, 2022, Requirements</vt:lpstr>
      <vt:lpstr>August 31, 2022 Requirements (cont)</vt:lpstr>
      <vt:lpstr>How will AOE collect local MOEq data?</vt:lpstr>
      <vt:lpstr>Are any LEAs exempt from the MOEquity requirements? </vt:lpstr>
      <vt:lpstr>What data does an LEA need to complete the MOEq Data Collection for FY 22?</vt:lpstr>
      <vt:lpstr>What does “fiscal year” mean when determining MOEq? </vt:lpstr>
      <vt:lpstr>Exceptions Page in GMS</vt:lpstr>
      <vt:lpstr>At what point in a fiscal year does an SEA or LEA determine whether it maintained equity? </vt:lpstr>
      <vt:lpstr>Demonstrating LEA-Level MOEq</vt:lpstr>
      <vt:lpstr>Identifying High-Poverty Schools: Technical Guidance</vt:lpstr>
      <vt:lpstr>What is a high-poverty school? </vt:lpstr>
      <vt:lpstr>What measures must be used to determine whether a school is high-poverty? </vt:lpstr>
      <vt:lpstr>How does an LEA identify its high-poverty schools?  </vt:lpstr>
      <vt:lpstr>Identifying high-poverty schools: Step 1</vt:lpstr>
      <vt:lpstr>Identifying high-poverty schools: Step 2</vt:lpstr>
      <vt:lpstr>Identifying high-poverty schools: Step 3</vt:lpstr>
      <vt:lpstr>Identifying high-poverty schools (District-wide):  Identifying high-poverty schools in an LEA as a whole (in a sample LEA with nine schools)</vt:lpstr>
      <vt:lpstr>High Poverty (District-Wide Option)</vt:lpstr>
      <vt:lpstr>Identifying high-poverty schools (Grade Span):  Identifying high-poverty schools by grade span in an LEA </vt:lpstr>
      <vt:lpstr>High Poverty Schools (Grade Span Option)</vt:lpstr>
      <vt:lpstr>Note on MOEq for districts with only one school serving a grade span</vt:lpstr>
      <vt:lpstr>Determination of Fiscal Equity</vt:lpstr>
      <vt:lpstr>Which funding sources must an LEA include when determining its per-pupil funding for the purposes of maintaining fiscal equity? </vt:lpstr>
      <vt:lpstr>What enrollment data may an LEA rely on when determining its per-pupil amount of funding for high poverty schools?</vt:lpstr>
      <vt:lpstr>How does an LEA determine whether it maintained fiscal equity for its high-poverty schools? District-wide Determination </vt:lpstr>
      <vt:lpstr>District-wide Fiscal/Staffing Equity (District-wide): Step 1</vt:lpstr>
      <vt:lpstr>District-wide Fiscal/Staffing Equity (District-wide): Step 2</vt:lpstr>
      <vt:lpstr>District-wide Fiscal/Staffing Equity (District-wide): Step 3</vt:lpstr>
      <vt:lpstr>How does an LEA determine whether it maintained fiscal equity for its high-poverty schools? Grade Span Determination </vt:lpstr>
      <vt:lpstr>District-wide Fiscal/Staffing Equity Grade Span: Steps 1 and 2</vt:lpstr>
      <vt:lpstr>District-wide Fiscal/Staffing Equity (Grade Span: Step 3</vt:lpstr>
      <vt:lpstr>Maintenance of Staffing Equity</vt:lpstr>
      <vt:lpstr>How does an LEA determine which FTEs to include when determining whether the LEA maintained staffing equity? </vt:lpstr>
      <vt:lpstr>How does an LEA determine which FTEs to include when determining whether the LEA maintained staffing equity (cont)? </vt:lpstr>
      <vt:lpstr>Must an LEA account for changes in staffing or enrollment during the school year? </vt:lpstr>
      <vt:lpstr>How does an LEA determine whether it maintained staffing equity for its high-poverty schools?  District-wide determination </vt:lpstr>
      <vt:lpstr>How does an LEA determine whether it maintained staffing equity for its high-poverty schools?  Grade Span determination </vt:lpstr>
      <vt:lpstr>Determination of MOEq</vt:lpstr>
      <vt:lpstr>What happens if an LEA does not meet MOEq?</vt:lpstr>
      <vt:lpstr>Exceptional Circumstances</vt:lpstr>
      <vt:lpstr>How can SEAs and LEAs ensure transparency about MOEquity? </vt:lpstr>
      <vt:lpstr>Next Steps/Resources</vt:lpstr>
      <vt:lpstr>Questions?</vt:lpstr>
    </vt:vector>
  </TitlesOfParts>
  <Company>Vermont Agency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ARP ESSER Maintenance of Equity Requirements for LEAs</dc:title>
  <dc:creator>Vermont Agency of Education</dc:creator>
  <cp:lastModifiedBy>Connizzo, Kate</cp:lastModifiedBy>
  <cp:revision>3</cp:revision>
  <cp:lastPrinted>2017-07-21T20:11:01Z</cp:lastPrinted>
  <dcterms:created xsi:type="dcterms:W3CDTF">2017-05-10T13:02:58Z</dcterms:created>
  <dcterms:modified xsi:type="dcterms:W3CDTF">2022-07-15T03:24:31Z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0x010100ECCC5B5FC041D742BA3715FD788C2D2B</vt:lpwstr>
  </property>
  <property fmtid="{D5CDD505-2E9C-101B-9397-08002B2CF9AE}" pid="3" name="MediaServiceImageTags">
    <vt:lpwstr/>
  </property>
</Properties>
</file>